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handoutMasterIdLst>
    <p:handoutMasterId r:id="rId54"/>
  </p:handoutMasterIdLst>
  <p:sldIdLst>
    <p:sldId id="258" r:id="rId2"/>
    <p:sldId id="394" r:id="rId3"/>
    <p:sldId id="391" r:id="rId4"/>
    <p:sldId id="392" r:id="rId5"/>
    <p:sldId id="393" r:id="rId6"/>
    <p:sldId id="347" r:id="rId7"/>
    <p:sldId id="345" r:id="rId8"/>
    <p:sldId id="346" r:id="rId9"/>
    <p:sldId id="333" r:id="rId10"/>
    <p:sldId id="351" r:id="rId11"/>
    <p:sldId id="350" r:id="rId12"/>
    <p:sldId id="335" r:id="rId13"/>
    <p:sldId id="353" r:id="rId14"/>
    <p:sldId id="356" r:id="rId15"/>
    <p:sldId id="359" r:id="rId16"/>
    <p:sldId id="360" r:id="rId17"/>
    <p:sldId id="361" r:id="rId18"/>
    <p:sldId id="362" r:id="rId19"/>
    <p:sldId id="363" r:id="rId20"/>
    <p:sldId id="364" r:id="rId21"/>
    <p:sldId id="354" r:id="rId22"/>
    <p:sldId id="386" r:id="rId23"/>
    <p:sldId id="389" r:id="rId24"/>
    <p:sldId id="355" r:id="rId25"/>
    <p:sldId id="365" r:id="rId26"/>
    <p:sldId id="366" r:id="rId27"/>
    <p:sldId id="367" r:id="rId28"/>
    <p:sldId id="368" r:id="rId29"/>
    <p:sldId id="369" r:id="rId30"/>
    <p:sldId id="370" r:id="rId31"/>
    <p:sldId id="371" r:id="rId32"/>
    <p:sldId id="336" r:id="rId33"/>
    <p:sldId id="337" r:id="rId34"/>
    <p:sldId id="338" r:id="rId35"/>
    <p:sldId id="372" r:id="rId36"/>
    <p:sldId id="373" r:id="rId37"/>
    <p:sldId id="378" r:id="rId38"/>
    <p:sldId id="379" r:id="rId39"/>
    <p:sldId id="380" r:id="rId40"/>
    <p:sldId id="381" r:id="rId41"/>
    <p:sldId id="382" r:id="rId42"/>
    <p:sldId id="384" r:id="rId43"/>
    <p:sldId id="385" r:id="rId44"/>
    <p:sldId id="387" r:id="rId45"/>
    <p:sldId id="388" r:id="rId46"/>
    <p:sldId id="374" r:id="rId47"/>
    <p:sldId id="383" r:id="rId48"/>
    <p:sldId id="375" r:id="rId49"/>
    <p:sldId id="376" r:id="rId50"/>
    <p:sldId id="377" r:id="rId51"/>
    <p:sldId id="390" r:id="rId52"/>
  </p:sldIdLst>
  <p:sldSz cx="9144000" cy="6858000" type="screen4x3"/>
  <p:notesSz cx="6858000" cy="9144000"/>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A50021"/>
    <a:srgbClr val="FF5050"/>
    <a:srgbClr val="F2F2F2"/>
    <a:srgbClr val="6C0015"/>
    <a:srgbClr val="9200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7" autoAdjust="0"/>
    <p:restoredTop sz="97496" autoAdjust="0"/>
  </p:normalViewPr>
  <p:slideViewPr>
    <p:cSldViewPr>
      <p:cViewPr>
        <p:scale>
          <a:sx n="100" d="100"/>
          <a:sy n="100" d="100"/>
        </p:scale>
        <p:origin x="-1092" y="-666"/>
      </p:cViewPr>
      <p:guideLst>
        <p:guide orient="horz" pos="2160"/>
        <p:guide pos="2880"/>
      </p:guideLst>
    </p:cSldViewPr>
  </p:slideViewPr>
  <p:outlineViewPr>
    <p:cViewPr>
      <p:scale>
        <a:sx n="33" d="100"/>
        <a:sy n="33" d="100"/>
      </p:scale>
      <p:origin x="0" y="1314"/>
    </p:cViewPr>
  </p:outlineViewPr>
  <p:notesTextViewPr>
    <p:cViewPr>
      <p:scale>
        <a:sx n="20" d="100"/>
        <a:sy n="20" d="100"/>
      </p:scale>
      <p:origin x="0" y="0"/>
    </p:cViewPr>
  </p:notesTextViewPr>
  <p:sorterViewPr>
    <p:cViewPr>
      <p:scale>
        <a:sx n="66" d="100"/>
        <a:sy n="66" d="100"/>
      </p:scale>
      <p:origin x="0" y="0"/>
    </p:cViewPr>
  </p:sorterViewPr>
  <p:notesViewPr>
    <p:cSldViewPr>
      <p:cViewPr varScale="1">
        <p:scale>
          <a:sx n="81" d="100"/>
          <a:sy n="81" d="100"/>
        </p:scale>
        <p:origin x="-319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ofPieChart>
        <c:ofPieType val="pie"/>
        <c:varyColors val="1"/>
        <c:ser>
          <c:idx val="0"/>
          <c:order val="0"/>
          <c:tx>
            <c:strRef>
              <c:f>Sheet1!$B$1</c:f>
              <c:strCache>
                <c:ptCount val="1"/>
                <c:pt idx="0">
                  <c:v>Sales</c:v>
                </c:pt>
              </c:strCache>
            </c:strRef>
          </c:tx>
          <c:cat>
            <c:strRef>
              <c:f>Sheet1!$A$2:$A$5</c:f>
              <c:strCache>
                <c:ptCount val="4"/>
                <c:pt idx="0">
                  <c:v>1st Qtr</c:v>
                </c:pt>
                <c:pt idx="2">
                  <c:v>3rd Qtr</c:v>
                </c:pt>
                <c:pt idx="3">
                  <c:v>4th Qtr</c:v>
                </c:pt>
              </c:strCache>
            </c:strRef>
          </c:cat>
          <c:val>
            <c:numRef>
              <c:f>Sheet1!$B$2:$B$5</c:f>
              <c:numCache>
                <c:formatCode>General</c:formatCode>
                <c:ptCount val="4"/>
                <c:pt idx="0">
                  <c:v>35</c:v>
                </c:pt>
                <c:pt idx="2">
                  <c:v>17</c:v>
                </c:pt>
                <c:pt idx="3">
                  <c:v>48</c:v>
                </c:pt>
              </c:numCache>
            </c:numRef>
          </c:val>
        </c:ser>
        <c:dLbls>
          <c:showLegendKey val="0"/>
          <c:showVal val="0"/>
          <c:showCatName val="0"/>
          <c:showSerName val="0"/>
          <c:showPercent val="0"/>
          <c:showBubbleSize val="0"/>
          <c:showLeaderLines val="1"/>
        </c:dLbls>
        <c:gapWidth val="100"/>
        <c:secondPieSize val="75"/>
        <c:serLines/>
      </c:ofPieChart>
    </c:plotArea>
    <c:plotVisOnly val="1"/>
    <c:dispBlanksAs val="gap"/>
    <c:showDLblsOverMax val="0"/>
  </c:chart>
  <c:txPr>
    <a:bodyPr/>
    <a:lstStyle/>
    <a:p>
      <a:pPr>
        <a:defRPr sz="1800"/>
      </a:pPr>
      <a:endParaRPr lang="en-US"/>
    </a:p>
  </c:txPr>
  <c:externalData r:id="rId1">
    <c:autoUpdate val="0"/>
  </c:externalData>
  <c:userShapes r:id="rId2"/>
</c:chartSpace>
</file>

<file path=ppt/diagrams/_rels/data3.xml.rels><?xml version="1.0" encoding="UTF-8" standalone="yes"?>
<Relationships xmlns="http://schemas.openxmlformats.org/package/2006/relationships"><Relationship Id="rId1" Type="http://schemas.openxmlformats.org/officeDocument/2006/relationships/image" Target="../media/image23.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23.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9">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A9DAB4-01A2-4FD2-9B66-D4A2641783E3}"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F0C43BC7-0B40-4B4C-99FB-28C8161FD48A}">
      <dgm:prSet phldrT="[Text]"/>
      <dgm:spPr/>
      <dgm:t>
        <a:bodyPr/>
        <a:lstStyle/>
        <a:p>
          <a:r>
            <a:rPr lang="en-US" dirty="0" smtClean="0">
              <a:latin typeface="Times" pitchFamily="18" charset="0"/>
              <a:cs typeface="Times" pitchFamily="18" charset="0"/>
            </a:rPr>
            <a:t>Sara</a:t>
          </a:r>
          <a:endParaRPr lang="en-US" dirty="0">
            <a:latin typeface="Times" pitchFamily="18" charset="0"/>
            <a:cs typeface="Times" pitchFamily="18" charset="0"/>
          </a:endParaRPr>
        </a:p>
      </dgm:t>
    </dgm:pt>
    <dgm:pt modelId="{4DF56C84-89D4-4629-A632-3808C0769F8A}" type="parTrans" cxnId="{9CCB9456-F98B-44D5-B2DD-89612984EA4E}">
      <dgm:prSet/>
      <dgm:spPr/>
      <dgm:t>
        <a:bodyPr/>
        <a:lstStyle/>
        <a:p>
          <a:endParaRPr lang="en-US">
            <a:latin typeface="Times" pitchFamily="18" charset="0"/>
            <a:cs typeface="Times" pitchFamily="18" charset="0"/>
          </a:endParaRPr>
        </a:p>
      </dgm:t>
    </dgm:pt>
    <dgm:pt modelId="{ABA3358C-66C5-48F5-963F-6792D8BB1315}" type="sibTrans" cxnId="{9CCB9456-F98B-44D5-B2DD-89612984EA4E}">
      <dgm:prSet/>
      <dgm:spPr/>
      <dgm:t>
        <a:bodyPr/>
        <a:lstStyle/>
        <a:p>
          <a:endParaRPr lang="en-US">
            <a:latin typeface="Times" pitchFamily="18" charset="0"/>
            <a:cs typeface="Times" pitchFamily="18" charset="0"/>
          </a:endParaRPr>
        </a:p>
      </dgm:t>
    </dgm:pt>
    <dgm:pt modelId="{36FCE294-578E-4239-AA31-8C08B22CBF44}">
      <dgm:prSet/>
      <dgm:spPr/>
      <dgm:t>
        <a:bodyPr/>
        <a:lstStyle/>
        <a:p>
          <a:r>
            <a:rPr lang="en-US" dirty="0" err="1" smtClean="0">
              <a:latin typeface="Times" pitchFamily="18" charset="0"/>
              <a:cs typeface="Times" pitchFamily="18" charset="0"/>
            </a:rPr>
            <a:t>Jindal-Snape</a:t>
          </a:r>
          <a:endParaRPr lang="en-US" dirty="0" smtClean="0">
            <a:latin typeface="Times" pitchFamily="18" charset="0"/>
            <a:cs typeface="Times" pitchFamily="18" charset="0"/>
          </a:endParaRPr>
        </a:p>
      </dgm:t>
    </dgm:pt>
    <dgm:pt modelId="{D494B079-AF16-4075-A7E2-AF54262D5CAC}" type="parTrans" cxnId="{045C840D-0866-4462-8103-81E5DBDA8241}">
      <dgm:prSet/>
      <dgm:spPr/>
      <dgm:t>
        <a:bodyPr/>
        <a:lstStyle/>
        <a:p>
          <a:endParaRPr lang="en-US">
            <a:latin typeface="Times" pitchFamily="18" charset="0"/>
            <a:cs typeface="Times" pitchFamily="18" charset="0"/>
          </a:endParaRPr>
        </a:p>
      </dgm:t>
    </dgm:pt>
    <dgm:pt modelId="{FDDD0C38-717B-4AA4-BCC7-19368C518786}" type="sibTrans" cxnId="{045C840D-0866-4462-8103-81E5DBDA8241}">
      <dgm:prSet/>
      <dgm:spPr/>
      <dgm:t>
        <a:bodyPr/>
        <a:lstStyle/>
        <a:p>
          <a:endParaRPr lang="en-US">
            <a:latin typeface="Times" pitchFamily="18" charset="0"/>
            <a:cs typeface="Times" pitchFamily="18" charset="0"/>
          </a:endParaRPr>
        </a:p>
      </dgm:t>
    </dgm:pt>
    <dgm:pt modelId="{612DB3D6-486D-4652-9F17-1663BA2EE29E}">
      <dgm:prSet/>
      <dgm:spPr/>
      <dgm:t>
        <a:bodyPr/>
        <a:lstStyle/>
        <a:p>
          <a:r>
            <a:rPr lang="en-US" dirty="0" err="1" smtClean="0">
              <a:latin typeface="Times" pitchFamily="18" charset="0"/>
              <a:cs typeface="Times" pitchFamily="18" charset="0"/>
            </a:rPr>
            <a:t>CUbiC</a:t>
          </a:r>
          <a:r>
            <a:rPr lang="en-US" dirty="0" smtClean="0">
              <a:latin typeface="Times" pitchFamily="18" charset="0"/>
              <a:cs typeface="Times" pitchFamily="18" charset="0"/>
            </a:rPr>
            <a:t> open focus group</a:t>
          </a:r>
          <a:endParaRPr lang="en-US" dirty="0">
            <a:latin typeface="Times" pitchFamily="18" charset="0"/>
            <a:cs typeface="Times" pitchFamily="18" charset="0"/>
          </a:endParaRPr>
        </a:p>
      </dgm:t>
    </dgm:pt>
    <dgm:pt modelId="{B7B2F91A-3286-4D3E-BF6D-B3BCB753CF51}" type="parTrans" cxnId="{E471E739-A6EA-4F89-9E03-522A7C9A367C}">
      <dgm:prSet/>
      <dgm:spPr/>
      <dgm:t>
        <a:bodyPr/>
        <a:lstStyle/>
        <a:p>
          <a:endParaRPr lang="en-US">
            <a:latin typeface="Times" pitchFamily="18" charset="0"/>
            <a:cs typeface="Times" pitchFamily="18" charset="0"/>
          </a:endParaRPr>
        </a:p>
      </dgm:t>
    </dgm:pt>
    <dgm:pt modelId="{2CF3F127-4A04-4686-A96C-310A1DA53C50}" type="sibTrans" cxnId="{E471E739-A6EA-4F89-9E03-522A7C9A367C}">
      <dgm:prSet/>
      <dgm:spPr/>
      <dgm:t>
        <a:bodyPr/>
        <a:lstStyle/>
        <a:p>
          <a:endParaRPr lang="en-US">
            <a:latin typeface="Times" pitchFamily="18" charset="0"/>
            <a:cs typeface="Times" pitchFamily="18" charset="0"/>
          </a:endParaRPr>
        </a:p>
      </dgm:t>
    </dgm:pt>
    <dgm:pt modelId="{B845101C-6DC6-492E-AD3D-3F1BE3B050E4}">
      <dgm:prSet phldrT="[Text]"/>
      <dgm:spPr/>
      <dgm:t>
        <a:bodyPr/>
        <a:lstStyle/>
        <a:p>
          <a:r>
            <a:rPr lang="en-US" dirty="0" smtClean="0">
              <a:latin typeface="Times" pitchFamily="18" charset="0"/>
              <a:cs typeface="Times" pitchFamily="18" charset="0"/>
            </a:rPr>
            <a:t>Studies on a college student’s interaction with technology</a:t>
          </a:r>
          <a:endParaRPr lang="en-US" dirty="0">
            <a:latin typeface="Times" pitchFamily="18" charset="0"/>
            <a:cs typeface="Times" pitchFamily="18" charset="0"/>
          </a:endParaRPr>
        </a:p>
      </dgm:t>
    </dgm:pt>
    <dgm:pt modelId="{C8B6581C-5934-4EE7-B48E-47FF6E70D1F7}" type="parTrans" cxnId="{74B8E8A6-E3AB-4141-8882-C5F1A7A3028A}">
      <dgm:prSet/>
      <dgm:spPr/>
      <dgm:t>
        <a:bodyPr/>
        <a:lstStyle/>
        <a:p>
          <a:endParaRPr lang="en-US"/>
        </a:p>
      </dgm:t>
    </dgm:pt>
    <dgm:pt modelId="{16FC23EA-2453-42C7-B3D6-8AB0DCAA2332}" type="sibTrans" cxnId="{74B8E8A6-E3AB-4141-8882-C5F1A7A3028A}">
      <dgm:prSet/>
      <dgm:spPr/>
      <dgm:t>
        <a:bodyPr/>
        <a:lstStyle/>
        <a:p>
          <a:endParaRPr lang="en-US"/>
        </a:p>
      </dgm:t>
    </dgm:pt>
    <dgm:pt modelId="{473440C5-C520-4226-8A7F-47C9AC0CABB2}">
      <dgm:prSet phldrT="[Text]"/>
      <dgm:spPr/>
      <dgm:t>
        <a:bodyPr/>
        <a:lstStyle/>
        <a:p>
          <a:r>
            <a:rPr lang="en-US" dirty="0" smtClean="0">
              <a:latin typeface="Times" pitchFamily="18" charset="0"/>
              <a:cs typeface="Times" pitchFamily="18" charset="0"/>
            </a:rPr>
            <a:t>8 important factors identified</a:t>
          </a:r>
          <a:endParaRPr lang="en-US" dirty="0">
            <a:latin typeface="Times" pitchFamily="18" charset="0"/>
            <a:cs typeface="Times" pitchFamily="18" charset="0"/>
          </a:endParaRPr>
        </a:p>
      </dgm:t>
    </dgm:pt>
    <dgm:pt modelId="{2C7E859E-CA6F-40CA-91D6-A4ECE88EA240}" type="parTrans" cxnId="{8A340835-FD91-43B8-B901-E86FB532849D}">
      <dgm:prSet/>
      <dgm:spPr/>
      <dgm:t>
        <a:bodyPr/>
        <a:lstStyle/>
        <a:p>
          <a:endParaRPr lang="en-US"/>
        </a:p>
      </dgm:t>
    </dgm:pt>
    <dgm:pt modelId="{EBE354EA-1E1D-463F-AF14-3FF9C9F3EE35}" type="sibTrans" cxnId="{8A340835-FD91-43B8-B901-E86FB532849D}">
      <dgm:prSet/>
      <dgm:spPr/>
      <dgm:t>
        <a:bodyPr/>
        <a:lstStyle/>
        <a:p>
          <a:endParaRPr lang="en-US"/>
        </a:p>
      </dgm:t>
    </dgm:pt>
    <dgm:pt modelId="{C632B0BE-FB50-4BED-956A-ADDFD579CF73}">
      <dgm:prSet phldrT="[Text]"/>
      <dgm:spPr/>
      <dgm:t>
        <a:bodyPr/>
        <a:lstStyle/>
        <a:p>
          <a:r>
            <a:rPr lang="en-US" dirty="0" smtClean="0">
              <a:latin typeface="Times" pitchFamily="18" charset="0"/>
              <a:cs typeface="Times" pitchFamily="18" charset="0"/>
            </a:rPr>
            <a:t>Most important dimension was sociability with visual community</a:t>
          </a:r>
          <a:endParaRPr lang="en-US" dirty="0">
            <a:latin typeface="Times" pitchFamily="18" charset="0"/>
            <a:cs typeface="Times" pitchFamily="18" charset="0"/>
          </a:endParaRPr>
        </a:p>
      </dgm:t>
    </dgm:pt>
    <dgm:pt modelId="{8E4C43C1-705F-49B7-B466-C2CF2C5637F7}" type="parTrans" cxnId="{F36C0FB9-42D0-49B6-8BD5-E20FF6930E1E}">
      <dgm:prSet/>
      <dgm:spPr/>
      <dgm:t>
        <a:bodyPr/>
        <a:lstStyle/>
        <a:p>
          <a:endParaRPr lang="en-US"/>
        </a:p>
      </dgm:t>
    </dgm:pt>
    <dgm:pt modelId="{22F7CD6A-04E9-481C-AA91-CE8F40FD0887}" type="sibTrans" cxnId="{F36C0FB9-42D0-49B6-8BD5-E20FF6930E1E}">
      <dgm:prSet/>
      <dgm:spPr/>
      <dgm:t>
        <a:bodyPr/>
        <a:lstStyle/>
        <a:p>
          <a:endParaRPr lang="en-US"/>
        </a:p>
      </dgm:t>
    </dgm:pt>
    <dgm:pt modelId="{A3E90851-5523-4195-BF44-EE29A49306CB}">
      <dgm:prSet/>
      <dgm:spPr/>
      <dgm:t>
        <a:bodyPr/>
        <a:lstStyle/>
        <a:p>
          <a:r>
            <a:rPr lang="en-US" dirty="0" smtClean="0">
              <a:latin typeface="Times" pitchFamily="18" charset="0"/>
              <a:cs typeface="Times" pitchFamily="18" charset="0"/>
            </a:rPr>
            <a:t>Studies </a:t>
          </a:r>
          <a:r>
            <a:rPr lang="en-US" dirty="0" smtClean="0">
              <a:latin typeface="Times" pitchFamily="18" charset="0"/>
              <a:cs typeface="Times" pitchFamily="18" charset="0"/>
            </a:rPr>
            <a:t>with children who are blind</a:t>
          </a:r>
        </a:p>
      </dgm:t>
    </dgm:pt>
    <dgm:pt modelId="{B280A47B-1F1D-4D85-A9D3-C35E3F34B122}" type="parTrans" cxnId="{02BBAE6A-8836-4414-AFFB-BB91739848F1}">
      <dgm:prSet/>
      <dgm:spPr/>
      <dgm:t>
        <a:bodyPr/>
        <a:lstStyle/>
        <a:p>
          <a:endParaRPr lang="en-US"/>
        </a:p>
      </dgm:t>
    </dgm:pt>
    <dgm:pt modelId="{515120D7-B924-4A51-8882-FA7AB323D7A4}" type="sibTrans" cxnId="{02BBAE6A-8836-4414-AFFB-BB91739848F1}">
      <dgm:prSet/>
      <dgm:spPr/>
      <dgm:t>
        <a:bodyPr/>
        <a:lstStyle/>
        <a:p>
          <a:endParaRPr lang="en-US"/>
        </a:p>
      </dgm:t>
    </dgm:pt>
    <dgm:pt modelId="{FC352735-91DD-4872-9A13-BB59DD998080}">
      <dgm:prSet/>
      <dgm:spPr/>
      <dgm:t>
        <a:bodyPr/>
        <a:lstStyle/>
        <a:p>
          <a:r>
            <a:rPr lang="en-US" dirty="0" smtClean="0">
              <a:latin typeface="Times" pitchFamily="18" charset="0"/>
              <a:cs typeface="Times" pitchFamily="18" charset="0"/>
            </a:rPr>
            <a:t>Difficulty in learning due to lack of social feedback</a:t>
          </a:r>
        </a:p>
      </dgm:t>
    </dgm:pt>
    <dgm:pt modelId="{A5FD8AD8-5934-45EC-BDF5-F7A63E9D5C65}" type="parTrans" cxnId="{8EA38D67-BC93-4C3F-8B87-8F3A80FAB4B8}">
      <dgm:prSet/>
      <dgm:spPr/>
      <dgm:t>
        <a:bodyPr/>
        <a:lstStyle/>
        <a:p>
          <a:endParaRPr lang="en-US"/>
        </a:p>
      </dgm:t>
    </dgm:pt>
    <dgm:pt modelId="{6608F31A-CEB8-4016-B473-61AE0F622C20}" type="sibTrans" cxnId="{8EA38D67-BC93-4C3F-8B87-8F3A80FAB4B8}">
      <dgm:prSet/>
      <dgm:spPr/>
      <dgm:t>
        <a:bodyPr/>
        <a:lstStyle/>
        <a:p>
          <a:endParaRPr lang="en-US"/>
        </a:p>
      </dgm:t>
    </dgm:pt>
    <dgm:pt modelId="{35CDCF9D-8603-4868-9AA8-C6854BF41F55}">
      <dgm:prSet/>
      <dgm:spPr/>
      <dgm:t>
        <a:bodyPr/>
        <a:lstStyle/>
        <a:p>
          <a:r>
            <a:rPr lang="en-US" dirty="0" smtClean="0">
              <a:latin typeface="Times" pitchFamily="18" charset="0"/>
              <a:cs typeface="Times" pitchFamily="18" charset="0"/>
            </a:rPr>
            <a:t>Important to provide assistance and rehabilitation</a:t>
          </a:r>
        </a:p>
      </dgm:t>
    </dgm:pt>
    <dgm:pt modelId="{647980E4-36BE-4E61-8FD0-EA6D21306A32}" type="parTrans" cxnId="{03D0F556-5CF3-43BA-9086-C0C353A4CE62}">
      <dgm:prSet/>
      <dgm:spPr/>
      <dgm:t>
        <a:bodyPr/>
        <a:lstStyle/>
        <a:p>
          <a:endParaRPr lang="en-US"/>
        </a:p>
      </dgm:t>
    </dgm:pt>
    <dgm:pt modelId="{F630D8BE-21C6-4024-A767-5650403A55A1}" type="sibTrans" cxnId="{03D0F556-5CF3-43BA-9086-C0C353A4CE62}">
      <dgm:prSet/>
      <dgm:spPr/>
      <dgm:t>
        <a:bodyPr/>
        <a:lstStyle/>
        <a:p>
          <a:endParaRPr lang="en-US"/>
        </a:p>
      </dgm:t>
    </dgm:pt>
    <dgm:pt modelId="{3AC74038-1798-4045-A1C6-54F8E6B5F5CC}">
      <dgm:prSet/>
      <dgm:spPr/>
      <dgm:t>
        <a:bodyPr/>
        <a:lstStyle/>
        <a:p>
          <a:r>
            <a:rPr lang="en-US" dirty="0" smtClean="0">
              <a:latin typeface="Times" pitchFamily="18" charset="0"/>
              <a:cs typeface="Times" pitchFamily="18" charset="0"/>
            </a:rPr>
            <a:t>“It would be nice to walk into a room and immediately get to know who are all in front of me before they start a conversation”.</a:t>
          </a:r>
          <a:endParaRPr lang="en-US" dirty="0">
            <a:latin typeface="Times" pitchFamily="18" charset="0"/>
            <a:cs typeface="Times" pitchFamily="18" charset="0"/>
          </a:endParaRPr>
        </a:p>
      </dgm:t>
    </dgm:pt>
    <dgm:pt modelId="{EB7523AD-62F0-4C89-899C-AF924BFDF325}" type="parTrans" cxnId="{F15B4B30-77E8-41BA-BE8A-43354E64EAB9}">
      <dgm:prSet/>
      <dgm:spPr/>
      <dgm:t>
        <a:bodyPr/>
        <a:lstStyle/>
        <a:p>
          <a:endParaRPr lang="en-US"/>
        </a:p>
      </dgm:t>
    </dgm:pt>
    <dgm:pt modelId="{65043AFA-418A-4947-A76A-2936A29DC319}" type="sibTrans" cxnId="{F15B4B30-77E8-41BA-BE8A-43354E64EAB9}">
      <dgm:prSet/>
      <dgm:spPr/>
      <dgm:t>
        <a:bodyPr/>
        <a:lstStyle/>
        <a:p>
          <a:endParaRPr lang="en-US"/>
        </a:p>
      </dgm:t>
    </dgm:pt>
    <dgm:pt modelId="{08C65B1D-1751-494C-81B9-22B6D701E6FD}">
      <dgm:prSet/>
      <dgm:spPr/>
      <dgm:t>
        <a:bodyPr/>
        <a:lstStyle/>
        <a:p>
          <a:r>
            <a:rPr lang="en-US" dirty="0" smtClean="0">
              <a:latin typeface="Times" pitchFamily="18" charset="0"/>
              <a:cs typeface="Times" pitchFamily="18" charset="0"/>
            </a:rPr>
            <a:t>One young man said, “It would be great to walk into a bar and identify beautiful women”.</a:t>
          </a:r>
          <a:endParaRPr lang="en-US" dirty="0">
            <a:latin typeface="Times" pitchFamily="18" charset="0"/>
            <a:cs typeface="Times" pitchFamily="18" charset="0"/>
          </a:endParaRPr>
        </a:p>
      </dgm:t>
    </dgm:pt>
    <dgm:pt modelId="{894622AF-44B8-4F24-B2C3-41601843BD39}" type="parTrans" cxnId="{D1BD02AC-FD77-4CA5-A2BC-1B781E1C9C7F}">
      <dgm:prSet/>
      <dgm:spPr/>
      <dgm:t>
        <a:bodyPr/>
        <a:lstStyle/>
        <a:p>
          <a:endParaRPr lang="en-US"/>
        </a:p>
      </dgm:t>
    </dgm:pt>
    <dgm:pt modelId="{B09735A5-470D-4AD3-8C51-5BA29F35C731}" type="sibTrans" cxnId="{D1BD02AC-FD77-4CA5-A2BC-1B781E1C9C7F}">
      <dgm:prSet/>
      <dgm:spPr/>
      <dgm:t>
        <a:bodyPr/>
        <a:lstStyle/>
        <a:p>
          <a:endParaRPr lang="en-US"/>
        </a:p>
      </dgm:t>
    </dgm:pt>
    <dgm:pt modelId="{3C21564A-D06F-48C8-9EFB-F5D1B8409CF7}" type="pres">
      <dgm:prSet presAssocID="{7BA9DAB4-01A2-4FD2-9B66-D4A2641783E3}" presName="linear" presStyleCnt="0">
        <dgm:presLayoutVars>
          <dgm:animLvl val="lvl"/>
          <dgm:resizeHandles val="exact"/>
        </dgm:presLayoutVars>
      </dgm:prSet>
      <dgm:spPr/>
      <dgm:t>
        <a:bodyPr/>
        <a:lstStyle/>
        <a:p>
          <a:endParaRPr lang="en-US"/>
        </a:p>
      </dgm:t>
    </dgm:pt>
    <dgm:pt modelId="{2F9A748D-117E-4FA1-9DCF-DFEC2FD08392}" type="pres">
      <dgm:prSet presAssocID="{F0C43BC7-0B40-4B4C-99FB-28C8161FD48A}" presName="parentText" presStyleLbl="node1" presStyleIdx="0" presStyleCnt="3">
        <dgm:presLayoutVars>
          <dgm:chMax val="0"/>
          <dgm:bulletEnabled val="1"/>
        </dgm:presLayoutVars>
      </dgm:prSet>
      <dgm:spPr/>
      <dgm:t>
        <a:bodyPr/>
        <a:lstStyle/>
        <a:p>
          <a:endParaRPr lang="en-US"/>
        </a:p>
      </dgm:t>
    </dgm:pt>
    <dgm:pt modelId="{067576C0-14F1-42CC-8EB3-2C856D001886}" type="pres">
      <dgm:prSet presAssocID="{F0C43BC7-0B40-4B4C-99FB-28C8161FD48A}" presName="childText" presStyleLbl="revTx" presStyleIdx="0" presStyleCnt="3">
        <dgm:presLayoutVars>
          <dgm:bulletEnabled val="1"/>
        </dgm:presLayoutVars>
      </dgm:prSet>
      <dgm:spPr/>
      <dgm:t>
        <a:bodyPr/>
        <a:lstStyle/>
        <a:p>
          <a:endParaRPr lang="en-US"/>
        </a:p>
      </dgm:t>
    </dgm:pt>
    <dgm:pt modelId="{8A870AE5-E3AF-43FA-9452-9EBE4F33EAFC}" type="pres">
      <dgm:prSet presAssocID="{36FCE294-578E-4239-AA31-8C08B22CBF44}" presName="parentText" presStyleLbl="node1" presStyleIdx="1" presStyleCnt="3">
        <dgm:presLayoutVars>
          <dgm:chMax val="0"/>
          <dgm:bulletEnabled val="1"/>
        </dgm:presLayoutVars>
      </dgm:prSet>
      <dgm:spPr/>
      <dgm:t>
        <a:bodyPr/>
        <a:lstStyle/>
        <a:p>
          <a:endParaRPr lang="en-US"/>
        </a:p>
      </dgm:t>
    </dgm:pt>
    <dgm:pt modelId="{8F634EB4-A193-411D-9844-110E9096E6CF}" type="pres">
      <dgm:prSet presAssocID="{36FCE294-578E-4239-AA31-8C08B22CBF44}" presName="childText" presStyleLbl="revTx" presStyleIdx="1" presStyleCnt="3">
        <dgm:presLayoutVars>
          <dgm:bulletEnabled val="1"/>
        </dgm:presLayoutVars>
      </dgm:prSet>
      <dgm:spPr/>
      <dgm:t>
        <a:bodyPr/>
        <a:lstStyle/>
        <a:p>
          <a:endParaRPr lang="en-US"/>
        </a:p>
      </dgm:t>
    </dgm:pt>
    <dgm:pt modelId="{8D1E576F-4533-4D9E-8711-3706EE60862B}" type="pres">
      <dgm:prSet presAssocID="{612DB3D6-486D-4652-9F17-1663BA2EE29E}" presName="parentText" presStyleLbl="node1" presStyleIdx="2" presStyleCnt="3">
        <dgm:presLayoutVars>
          <dgm:chMax val="0"/>
          <dgm:bulletEnabled val="1"/>
        </dgm:presLayoutVars>
      </dgm:prSet>
      <dgm:spPr/>
      <dgm:t>
        <a:bodyPr/>
        <a:lstStyle/>
        <a:p>
          <a:endParaRPr lang="en-US"/>
        </a:p>
      </dgm:t>
    </dgm:pt>
    <dgm:pt modelId="{FC4EBE70-90E8-411A-9FB0-6B1AC4A87B93}" type="pres">
      <dgm:prSet presAssocID="{612DB3D6-486D-4652-9F17-1663BA2EE29E}" presName="childText" presStyleLbl="revTx" presStyleIdx="2" presStyleCnt="3">
        <dgm:presLayoutVars>
          <dgm:bulletEnabled val="1"/>
        </dgm:presLayoutVars>
      </dgm:prSet>
      <dgm:spPr/>
      <dgm:t>
        <a:bodyPr/>
        <a:lstStyle/>
        <a:p>
          <a:endParaRPr lang="en-US"/>
        </a:p>
      </dgm:t>
    </dgm:pt>
  </dgm:ptLst>
  <dgm:cxnLst>
    <dgm:cxn modelId="{67FD7401-946D-4FAA-B0AC-7EFDC0F19800}" type="presOf" srcId="{36FCE294-578E-4239-AA31-8C08B22CBF44}" destId="{8A870AE5-E3AF-43FA-9452-9EBE4F33EAFC}" srcOrd="0" destOrd="0" presId="urn:microsoft.com/office/officeart/2005/8/layout/vList2"/>
    <dgm:cxn modelId="{8A340835-FD91-43B8-B901-E86FB532849D}" srcId="{F0C43BC7-0B40-4B4C-99FB-28C8161FD48A}" destId="{473440C5-C520-4226-8A7F-47C9AC0CABB2}" srcOrd="1" destOrd="0" parTransId="{2C7E859E-CA6F-40CA-91D6-A4ECE88EA240}" sibTransId="{EBE354EA-1E1D-463F-AF14-3FF9C9F3EE35}"/>
    <dgm:cxn modelId="{3E02D96D-8178-4ADF-A87A-5856B31732FC}" type="presOf" srcId="{FC352735-91DD-4872-9A13-BB59DD998080}" destId="{8F634EB4-A193-411D-9844-110E9096E6CF}" srcOrd="0" destOrd="1" presId="urn:microsoft.com/office/officeart/2005/8/layout/vList2"/>
    <dgm:cxn modelId="{F15B4B30-77E8-41BA-BE8A-43354E64EAB9}" srcId="{612DB3D6-486D-4652-9F17-1663BA2EE29E}" destId="{3AC74038-1798-4045-A1C6-54F8E6B5F5CC}" srcOrd="0" destOrd="0" parTransId="{EB7523AD-62F0-4C89-899C-AF924BFDF325}" sibTransId="{65043AFA-418A-4947-A76A-2936A29DC319}"/>
    <dgm:cxn modelId="{33D32880-9ED5-4FD0-83A6-9D0E96A60973}" type="presOf" srcId="{08C65B1D-1751-494C-81B9-22B6D701E6FD}" destId="{FC4EBE70-90E8-411A-9FB0-6B1AC4A87B93}" srcOrd="0" destOrd="1" presId="urn:microsoft.com/office/officeart/2005/8/layout/vList2"/>
    <dgm:cxn modelId="{942D770A-BCEA-4DB7-9AC0-74B957C61CE9}" type="presOf" srcId="{35CDCF9D-8603-4868-9AA8-C6854BF41F55}" destId="{8F634EB4-A193-411D-9844-110E9096E6CF}" srcOrd="0" destOrd="2" presId="urn:microsoft.com/office/officeart/2005/8/layout/vList2"/>
    <dgm:cxn modelId="{1D96B0D7-A122-4363-AD6E-CE67A5BBBFE5}" type="presOf" srcId="{3AC74038-1798-4045-A1C6-54F8E6B5F5CC}" destId="{FC4EBE70-90E8-411A-9FB0-6B1AC4A87B93}" srcOrd="0" destOrd="0" presId="urn:microsoft.com/office/officeart/2005/8/layout/vList2"/>
    <dgm:cxn modelId="{1294C70A-6CF3-4ACA-91FD-36AAC04A1322}" type="presOf" srcId="{C632B0BE-FB50-4BED-956A-ADDFD579CF73}" destId="{067576C0-14F1-42CC-8EB3-2C856D001886}" srcOrd="0" destOrd="2" presId="urn:microsoft.com/office/officeart/2005/8/layout/vList2"/>
    <dgm:cxn modelId="{02BBAE6A-8836-4414-AFFB-BB91739848F1}" srcId="{36FCE294-578E-4239-AA31-8C08B22CBF44}" destId="{A3E90851-5523-4195-BF44-EE29A49306CB}" srcOrd="0" destOrd="0" parTransId="{B280A47B-1F1D-4D85-A9D3-C35E3F34B122}" sibTransId="{515120D7-B924-4A51-8882-FA7AB323D7A4}"/>
    <dgm:cxn modelId="{03D0F556-5CF3-43BA-9086-C0C353A4CE62}" srcId="{36FCE294-578E-4239-AA31-8C08B22CBF44}" destId="{35CDCF9D-8603-4868-9AA8-C6854BF41F55}" srcOrd="2" destOrd="0" parTransId="{647980E4-36BE-4E61-8FD0-EA6D21306A32}" sibTransId="{F630D8BE-21C6-4024-A767-5650403A55A1}"/>
    <dgm:cxn modelId="{F36C0FB9-42D0-49B6-8BD5-E20FF6930E1E}" srcId="{F0C43BC7-0B40-4B4C-99FB-28C8161FD48A}" destId="{C632B0BE-FB50-4BED-956A-ADDFD579CF73}" srcOrd="2" destOrd="0" parTransId="{8E4C43C1-705F-49B7-B466-C2CF2C5637F7}" sibTransId="{22F7CD6A-04E9-481C-AA91-CE8F40FD0887}"/>
    <dgm:cxn modelId="{E0AB00BA-A65B-4E0C-AF73-BB6488929DA8}" type="presOf" srcId="{473440C5-C520-4226-8A7F-47C9AC0CABB2}" destId="{067576C0-14F1-42CC-8EB3-2C856D001886}" srcOrd="0" destOrd="1" presId="urn:microsoft.com/office/officeart/2005/8/layout/vList2"/>
    <dgm:cxn modelId="{8EA38D67-BC93-4C3F-8B87-8F3A80FAB4B8}" srcId="{36FCE294-578E-4239-AA31-8C08B22CBF44}" destId="{FC352735-91DD-4872-9A13-BB59DD998080}" srcOrd="1" destOrd="0" parTransId="{A5FD8AD8-5934-45EC-BDF5-F7A63E9D5C65}" sibTransId="{6608F31A-CEB8-4016-B473-61AE0F622C20}"/>
    <dgm:cxn modelId="{74B8E8A6-E3AB-4141-8882-C5F1A7A3028A}" srcId="{F0C43BC7-0B40-4B4C-99FB-28C8161FD48A}" destId="{B845101C-6DC6-492E-AD3D-3F1BE3B050E4}" srcOrd="0" destOrd="0" parTransId="{C8B6581C-5934-4EE7-B48E-47FF6E70D1F7}" sibTransId="{16FC23EA-2453-42C7-B3D6-8AB0DCAA2332}"/>
    <dgm:cxn modelId="{D1BD02AC-FD77-4CA5-A2BC-1B781E1C9C7F}" srcId="{612DB3D6-486D-4652-9F17-1663BA2EE29E}" destId="{08C65B1D-1751-494C-81B9-22B6D701E6FD}" srcOrd="1" destOrd="0" parTransId="{894622AF-44B8-4F24-B2C3-41601843BD39}" sibTransId="{B09735A5-470D-4AD3-8C51-5BA29F35C731}"/>
    <dgm:cxn modelId="{D03CCF10-35FD-4901-9668-A4A5F444346A}" type="presOf" srcId="{612DB3D6-486D-4652-9F17-1663BA2EE29E}" destId="{8D1E576F-4533-4D9E-8711-3706EE60862B}" srcOrd="0" destOrd="0" presId="urn:microsoft.com/office/officeart/2005/8/layout/vList2"/>
    <dgm:cxn modelId="{E471E739-A6EA-4F89-9E03-522A7C9A367C}" srcId="{7BA9DAB4-01A2-4FD2-9B66-D4A2641783E3}" destId="{612DB3D6-486D-4652-9F17-1663BA2EE29E}" srcOrd="2" destOrd="0" parTransId="{B7B2F91A-3286-4D3E-BF6D-B3BCB753CF51}" sibTransId="{2CF3F127-4A04-4686-A96C-310A1DA53C50}"/>
    <dgm:cxn modelId="{1299BC48-726D-482A-AA8E-2E1F99786DE1}" type="presOf" srcId="{A3E90851-5523-4195-BF44-EE29A49306CB}" destId="{8F634EB4-A193-411D-9844-110E9096E6CF}" srcOrd="0" destOrd="0" presId="urn:microsoft.com/office/officeart/2005/8/layout/vList2"/>
    <dgm:cxn modelId="{7658146F-18F0-4B73-A961-BA50804C4F99}" type="presOf" srcId="{B845101C-6DC6-492E-AD3D-3F1BE3B050E4}" destId="{067576C0-14F1-42CC-8EB3-2C856D001886}" srcOrd="0" destOrd="0" presId="urn:microsoft.com/office/officeart/2005/8/layout/vList2"/>
    <dgm:cxn modelId="{8FEB0F3B-CD85-4EBF-9792-EA8979F7F37F}" type="presOf" srcId="{7BA9DAB4-01A2-4FD2-9B66-D4A2641783E3}" destId="{3C21564A-D06F-48C8-9EFB-F5D1B8409CF7}" srcOrd="0" destOrd="0" presId="urn:microsoft.com/office/officeart/2005/8/layout/vList2"/>
    <dgm:cxn modelId="{9CCB9456-F98B-44D5-B2DD-89612984EA4E}" srcId="{7BA9DAB4-01A2-4FD2-9B66-D4A2641783E3}" destId="{F0C43BC7-0B40-4B4C-99FB-28C8161FD48A}" srcOrd="0" destOrd="0" parTransId="{4DF56C84-89D4-4629-A632-3808C0769F8A}" sibTransId="{ABA3358C-66C5-48F5-963F-6792D8BB1315}"/>
    <dgm:cxn modelId="{E818BAEF-425C-449D-84F9-FD8C72866E00}" type="presOf" srcId="{F0C43BC7-0B40-4B4C-99FB-28C8161FD48A}" destId="{2F9A748D-117E-4FA1-9DCF-DFEC2FD08392}" srcOrd="0" destOrd="0" presId="urn:microsoft.com/office/officeart/2005/8/layout/vList2"/>
    <dgm:cxn modelId="{045C840D-0866-4462-8103-81E5DBDA8241}" srcId="{7BA9DAB4-01A2-4FD2-9B66-D4A2641783E3}" destId="{36FCE294-578E-4239-AA31-8C08B22CBF44}" srcOrd="1" destOrd="0" parTransId="{D494B079-AF16-4075-A7E2-AF54262D5CAC}" sibTransId="{FDDD0C38-717B-4AA4-BCC7-19368C518786}"/>
    <dgm:cxn modelId="{BC5BE9C2-0D43-453C-B5C9-AF641C7B1B44}" type="presParOf" srcId="{3C21564A-D06F-48C8-9EFB-F5D1B8409CF7}" destId="{2F9A748D-117E-4FA1-9DCF-DFEC2FD08392}" srcOrd="0" destOrd="0" presId="urn:microsoft.com/office/officeart/2005/8/layout/vList2"/>
    <dgm:cxn modelId="{E480A15B-D118-4A44-80CD-863DF3D14C79}" type="presParOf" srcId="{3C21564A-D06F-48C8-9EFB-F5D1B8409CF7}" destId="{067576C0-14F1-42CC-8EB3-2C856D001886}" srcOrd="1" destOrd="0" presId="urn:microsoft.com/office/officeart/2005/8/layout/vList2"/>
    <dgm:cxn modelId="{D1EE57B3-F102-4B01-9B41-029AD3F9D741}" type="presParOf" srcId="{3C21564A-D06F-48C8-9EFB-F5D1B8409CF7}" destId="{8A870AE5-E3AF-43FA-9452-9EBE4F33EAFC}" srcOrd="2" destOrd="0" presId="urn:microsoft.com/office/officeart/2005/8/layout/vList2"/>
    <dgm:cxn modelId="{B5E1599D-55E5-412B-9AAE-E41FB1412A93}" type="presParOf" srcId="{3C21564A-D06F-48C8-9EFB-F5D1B8409CF7}" destId="{8F634EB4-A193-411D-9844-110E9096E6CF}" srcOrd="3" destOrd="0" presId="urn:microsoft.com/office/officeart/2005/8/layout/vList2"/>
    <dgm:cxn modelId="{0D46AF08-B98F-4C26-8996-81D059F8C8F2}" type="presParOf" srcId="{3C21564A-D06F-48C8-9EFB-F5D1B8409CF7}" destId="{8D1E576F-4533-4D9E-8711-3706EE60862B}" srcOrd="4" destOrd="0" presId="urn:microsoft.com/office/officeart/2005/8/layout/vList2"/>
    <dgm:cxn modelId="{1AD5CBCC-C2C7-4B36-AEBA-C8B11A6D83A7}" type="presParOf" srcId="{3C21564A-D06F-48C8-9EFB-F5D1B8409CF7}" destId="{FC4EBE70-90E8-411A-9FB0-6B1AC4A87B9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3"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899C2D86-E5A4-4789-9E8F-FD2ACF56C400}" srcId="{03B13616-F761-4A97-BFE7-D10597F1EFFE}" destId="{7D8AE3CA-F03E-44FC-B165-72F2F10B328C}" srcOrd="5" destOrd="0" parTransId="{82AF69A7-AB36-400F-8C93-8485B2F82C48}" sibTransId="{25D689AD-F993-4C09-A0FA-E9B5505CDA13}"/>
    <dgm:cxn modelId="{4278B1BE-660E-4BD7-900A-0234BEB34519}" type="presOf" srcId="{7D8AE3CA-F03E-44FC-B165-72F2F10B328C}" destId="{D46A38F0-0A7F-4526-B188-892B17686C82}"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C596EB4B-6407-44FB-BFF7-ACBFB4DDDF79}" type="presOf" srcId="{03B13616-F761-4A97-BFE7-D10597F1EFFE}" destId="{637B1EF9-9A90-4191-A66A-4F4D1FB26665}" srcOrd="0" destOrd="0" presId="urn:microsoft.com/office/officeart/2005/8/layout/vList2"/>
    <dgm:cxn modelId="{260493C9-3017-4C76-8546-916EC1DBB567}" srcId="{03B13616-F761-4A97-BFE7-D10597F1EFFE}" destId="{8A9AA25A-0FFF-4C46-BEBD-E31DD56BAE9E}" srcOrd="2" destOrd="0" parTransId="{D8ED8627-773D-4EFC-89BA-814A93076A07}" sibTransId="{93DC3175-A4F9-4527-BF89-3C11AC9664B6}"/>
    <dgm:cxn modelId="{776909FF-EA88-4BA4-9F01-4E569D4DDBC3}" type="presOf" srcId="{66518B6B-F10A-461B-B3EC-91154DBC2748}" destId="{76B28E95-D619-473D-B14D-D2F114AA0DA7}" srcOrd="0" destOrd="0" presId="urn:microsoft.com/office/officeart/2005/8/layout/vList2"/>
    <dgm:cxn modelId="{A1AD26CD-37B9-46BD-A09A-6EA250428E9C}" srcId="{03B13616-F761-4A97-BFE7-D10597F1EFFE}" destId="{3239DF5D-AA24-4D8E-881B-D4EDD9958525}" srcOrd="3" destOrd="0" parTransId="{5F715727-15EA-45F1-801C-94E01B459063}" sibTransId="{1D6061DD-64A3-4412-80EE-8127A4C9C79F}"/>
    <dgm:cxn modelId="{34E4E104-C61E-4A5C-B202-6CE7E0AD26FD}" type="presOf" srcId="{0E875E17-F02D-4F50-8516-277AD730185B}" destId="{7EE41B94-35F4-480F-8DB0-51E8791F4ADD}"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4A0494F2-A693-45D6-B55E-D304A44B4DBB}" type="presOf" srcId="{8A9AA25A-0FFF-4C46-BEBD-E31DD56BAE9E}" destId="{AB8BDBB6-E382-4007-A73B-6D07AA6202C4}" srcOrd="0" destOrd="0" presId="urn:microsoft.com/office/officeart/2005/8/layout/vList2"/>
    <dgm:cxn modelId="{3D77BBBA-D5D6-4694-9413-53CDE08123F3}" type="presOf" srcId="{3239DF5D-AA24-4D8E-881B-D4EDD9958525}" destId="{89ED1F14-88E8-44C7-9E9C-590FFAF3DE35}"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D8BB2225-E099-47AD-8D7E-6F657462B728}" srcId="{03B13616-F761-4A97-BFE7-D10597F1EFFE}" destId="{0E875E17-F02D-4F50-8516-277AD730185B}" srcOrd="6" destOrd="0" parTransId="{D002A93D-FB50-47DA-AF08-B55E259FD8C5}" sibTransId="{A0775273-1A36-4C8B-B557-91E67D15CDC5}"/>
    <dgm:cxn modelId="{3543C1E1-2CB8-4701-84EB-3C5314008B6B}" srcId="{03B13616-F761-4A97-BFE7-D10597F1EFFE}" destId="{1F4F61C2-DD58-487C-9FD2-A5F756BF2F33}" srcOrd="1" destOrd="0" parTransId="{FD766CC4-F84A-4E51-BA48-C59E4C23DE7F}" sibTransId="{762691DD-A105-4237-805B-168936FC7260}"/>
    <dgm:cxn modelId="{81EF0243-9AB3-438C-A6B0-4632BDC6FCB5}" type="presOf" srcId="{1F4F61C2-DD58-487C-9FD2-A5F756BF2F33}" destId="{97D63AB8-7C7D-405C-9C71-E8F43BB4CA67}" srcOrd="0" destOrd="0" presId="urn:microsoft.com/office/officeart/2005/8/layout/vList2"/>
    <dgm:cxn modelId="{1E35061E-38C1-4A6D-A204-105B62FBAB0E}" type="presOf" srcId="{EF9E4987-B707-45A0-AC04-602150517800}" destId="{1ADF64C4-87E9-41B0-A8B6-ACA438EB17CF}" srcOrd="0" destOrd="0" presId="urn:microsoft.com/office/officeart/2005/8/layout/vList2"/>
    <dgm:cxn modelId="{4189CECC-85D4-41AD-8D9C-BD2EB2153FDB}" type="presOf" srcId="{0A8536FC-5EBA-4991-BB4F-6198C4627F4A}" destId="{CBC6442A-B143-4A3A-8D1F-D68693F2B6FF}" srcOrd="0" destOrd="0" presId="urn:microsoft.com/office/officeart/2005/8/layout/vList2"/>
    <dgm:cxn modelId="{A35853B9-CBA3-4B42-A94F-C5024410D79E}" type="presParOf" srcId="{637B1EF9-9A90-4191-A66A-4F4D1FB26665}" destId="{76B28E95-D619-473D-B14D-D2F114AA0DA7}" srcOrd="0" destOrd="0" presId="urn:microsoft.com/office/officeart/2005/8/layout/vList2"/>
    <dgm:cxn modelId="{3F6C3EEF-610E-426C-A1F1-81B0D93FD7DD}" type="presParOf" srcId="{637B1EF9-9A90-4191-A66A-4F4D1FB26665}" destId="{F5AD7F87-7735-4C77-A14D-D09A85F2E878}" srcOrd="1" destOrd="0" presId="urn:microsoft.com/office/officeart/2005/8/layout/vList2"/>
    <dgm:cxn modelId="{9F1839C6-01FF-4747-B288-169E570AF9D2}" type="presParOf" srcId="{637B1EF9-9A90-4191-A66A-4F4D1FB26665}" destId="{97D63AB8-7C7D-405C-9C71-E8F43BB4CA67}" srcOrd="2" destOrd="0" presId="urn:microsoft.com/office/officeart/2005/8/layout/vList2"/>
    <dgm:cxn modelId="{80B25B65-AEFF-464C-BA58-930C6E3C1A52}" type="presParOf" srcId="{637B1EF9-9A90-4191-A66A-4F4D1FB26665}" destId="{6398CFEF-3833-470E-9803-F8BB5306A719}" srcOrd="3" destOrd="0" presId="urn:microsoft.com/office/officeart/2005/8/layout/vList2"/>
    <dgm:cxn modelId="{B1F80AB2-D91B-4AC5-AB5C-649311CA1FD8}" type="presParOf" srcId="{637B1EF9-9A90-4191-A66A-4F4D1FB26665}" destId="{AB8BDBB6-E382-4007-A73B-6D07AA6202C4}" srcOrd="4" destOrd="0" presId="urn:microsoft.com/office/officeart/2005/8/layout/vList2"/>
    <dgm:cxn modelId="{B86E5363-29A8-43F0-BC57-810ACDBB0F3C}" type="presParOf" srcId="{637B1EF9-9A90-4191-A66A-4F4D1FB26665}" destId="{B39E5646-F79A-4F4B-B6F8-0598A292EA57}" srcOrd="5" destOrd="0" presId="urn:microsoft.com/office/officeart/2005/8/layout/vList2"/>
    <dgm:cxn modelId="{F0B4116E-CA2B-4B09-8072-514BF76CE077}" type="presParOf" srcId="{637B1EF9-9A90-4191-A66A-4F4D1FB26665}" destId="{89ED1F14-88E8-44C7-9E9C-590FFAF3DE35}" srcOrd="6" destOrd="0" presId="urn:microsoft.com/office/officeart/2005/8/layout/vList2"/>
    <dgm:cxn modelId="{21379824-5FDA-48B9-8551-8232B42C7C3E}" type="presParOf" srcId="{637B1EF9-9A90-4191-A66A-4F4D1FB26665}" destId="{448DC109-6256-44CA-812A-BF7DFF0D92FB}" srcOrd="7" destOrd="0" presId="urn:microsoft.com/office/officeart/2005/8/layout/vList2"/>
    <dgm:cxn modelId="{BDDFD803-1DAC-47C5-993E-8BC8A523FED5}" type="presParOf" srcId="{637B1EF9-9A90-4191-A66A-4F4D1FB26665}" destId="{1ADF64C4-87E9-41B0-A8B6-ACA438EB17CF}" srcOrd="8" destOrd="0" presId="urn:microsoft.com/office/officeart/2005/8/layout/vList2"/>
    <dgm:cxn modelId="{CE7EE219-99AC-41B9-A0B7-21F3415396C9}" type="presParOf" srcId="{637B1EF9-9A90-4191-A66A-4F4D1FB26665}" destId="{125469D6-1305-49CA-B6F7-E4043309AD80}" srcOrd="9" destOrd="0" presId="urn:microsoft.com/office/officeart/2005/8/layout/vList2"/>
    <dgm:cxn modelId="{EB48AFB9-C5AA-4AD6-8DA4-BF6843E43BAB}" type="presParOf" srcId="{637B1EF9-9A90-4191-A66A-4F4D1FB26665}" destId="{D46A38F0-0A7F-4526-B188-892B17686C82}" srcOrd="10" destOrd="0" presId="urn:microsoft.com/office/officeart/2005/8/layout/vList2"/>
    <dgm:cxn modelId="{E0EAE7EA-671F-4C0F-A047-13DEEF8B2400}" type="presParOf" srcId="{637B1EF9-9A90-4191-A66A-4F4D1FB26665}" destId="{1F94F50E-A767-404F-BA08-21CA739654BF}" srcOrd="11" destOrd="0" presId="urn:microsoft.com/office/officeart/2005/8/layout/vList2"/>
    <dgm:cxn modelId="{F5051FB2-4A49-4DA7-81A5-92349F1FE916}" type="presParOf" srcId="{637B1EF9-9A90-4191-A66A-4F4D1FB26665}" destId="{7EE41B94-35F4-480F-8DB0-51E8791F4ADD}" srcOrd="12" destOrd="0" presId="urn:microsoft.com/office/officeart/2005/8/layout/vList2"/>
    <dgm:cxn modelId="{CA1D2521-6E5C-46F4-8236-1F48268B9FDD}" type="presParOf" srcId="{637B1EF9-9A90-4191-A66A-4F4D1FB26665}" destId="{612F6B15-BCB4-4FCA-B6A1-86123A1DB3B1}" srcOrd="13" destOrd="0" presId="urn:microsoft.com/office/officeart/2005/8/layout/vList2"/>
    <dgm:cxn modelId="{20E11B32-FB88-4F56-9914-5650E76A0D84}"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4"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899C2D86-E5A4-4789-9E8F-FD2ACF56C400}" srcId="{03B13616-F761-4A97-BFE7-D10597F1EFFE}" destId="{7D8AE3CA-F03E-44FC-B165-72F2F10B328C}" srcOrd="5" destOrd="0" parTransId="{82AF69A7-AB36-400F-8C93-8485B2F82C48}" sibTransId="{25D689AD-F993-4C09-A0FA-E9B5505CDA13}"/>
    <dgm:cxn modelId="{C34F9601-521A-4011-8AEF-78E0D42FB506}" srcId="{03B13616-F761-4A97-BFE7-D10597F1EFFE}" destId="{66518B6B-F10A-461B-B3EC-91154DBC2748}" srcOrd="0" destOrd="0" parTransId="{7DE317FA-0926-4368-B150-386D0CCB14DE}" sibTransId="{398DC01F-4FA8-4A48-A60D-29660F007227}"/>
    <dgm:cxn modelId="{ABD3EDBA-B7D1-4EC4-84C8-D2E6A8B26195}" type="presOf" srcId="{1F4F61C2-DD58-487C-9FD2-A5F756BF2F33}" destId="{97D63AB8-7C7D-405C-9C71-E8F43BB4CA67}" srcOrd="0" destOrd="0" presId="urn:microsoft.com/office/officeart/2005/8/layout/vList2"/>
    <dgm:cxn modelId="{260493C9-3017-4C76-8546-916EC1DBB567}" srcId="{03B13616-F761-4A97-BFE7-D10597F1EFFE}" destId="{8A9AA25A-0FFF-4C46-BEBD-E31DD56BAE9E}" srcOrd="2" destOrd="0" parTransId="{D8ED8627-773D-4EFC-89BA-814A93076A07}" sibTransId="{93DC3175-A4F9-4527-BF89-3C11AC9664B6}"/>
    <dgm:cxn modelId="{A1AD26CD-37B9-46BD-A09A-6EA250428E9C}" srcId="{03B13616-F761-4A97-BFE7-D10597F1EFFE}" destId="{3239DF5D-AA24-4D8E-881B-D4EDD9958525}" srcOrd="3" destOrd="0" parTransId="{5F715727-15EA-45F1-801C-94E01B459063}" sibTransId="{1D6061DD-64A3-4412-80EE-8127A4C9C79F}"/>
    <dgm:cxn modelId="{95FE45C4-0272-4C06-9EFE-A8403544782F}" srcId="{03B13616-F761-4A97-BFE7-D10597F1EFFE}" destId="{EF9E4987-B707-45A0-AC04-602150517800}" srcOrd="4" destOrd="0" parTransId="{1ED7F18A-091A-4E09-B0FB-23F756699AC2}" sibTransId="{7D9D3C27-B821-463A-8AE4-CD444CEED777}"/>
    <dgm:cxn modelId="{8273F204-C3B6-4672-94DE-7E800AB24533}" type="presOf" srcId="{0A8536FC-5EBA-4991-BB4F-6198C4627F4A}" destId="{CBC6442A-B143-4A3A-8D1F-D68693F2B6FF}" srcOrd="0" destOrd="0" presId="urn:microsoft.com/office/officeart/2005/8/layout/vList2"/>
    <dgm:cxn modelId="{5117DB95-6479-4C5D-A05F-3AEA4E79E5D3}" type="presOf" srcId="{3239DF5D-AA24-4D8E-881B-D4EDD9958525}" destId="{89ED1F14-88E8-44C7-9E9C-590FFAF3DE35}" srcOrd="0" destOrd="0" presId="urn:microsoft.com/office/officeart/2005/8/layout/vList2"/>
    <dgm:cxn modelId="{ACA43396-4E14-4C1F-B7E4-ED0F30481286}" type="presOf" srcId="{8A9AA25A-0FFF-4C46-BEBD-E31DD56BAE9E}" destId="{AB8BDBB6-E382-4007-A73B-6D07AA6202C4}"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D8BB2225-E099-47AD-8D7E-6F657462B728}" srcId="{03B13616-F761-4A97-BFE7-D10597F1EFFE}" destId="{0E875E17-F02D-4F50-8516-277AD730185B}" srcOrd="6" destOrd="0" parTransId="{D002A93D-FB50-47DA-AF08-B55E259FD8C5}" sibTransId="{A0775273-1A36-4C8B-B557-91E67D15CDC5}"/>
    <dgm:cxn modelId="{D368A0F1-FE2C-48AE-89F6-9C568E95B0C7}" type="presOf" srcId="{EF9E4987-B707-45A0-AC04-602150517800}" destId="{1ADF64C4-87E9-41B0-A8B6-ACA438EB17CF}" srcOrd="0" destOrd="0" presId="urn:microsoft.com/office/officeart/2005/8/layout/vList2"/>
    <dgm:cxn modelId="{D26CE083-1626-41B8-A51D-6F47B1FA3B56}" type="presOf" srcId="{66518B6B-F10A-461B-B3EC-91154DBC2748}" destId="{76B28E95-D619-473D-B14D-D2F114AA0DA7}"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6F6B4D7D-CCBC-41B5-A98B-CDEC2B9AE439}" type="presOf" srcId="{7D8AE3CA-F03E-44FC-B165-72F2F10B328C}" destId="{D46A38F0-0A7F-4526-B188-892B17686C82}" srcOrd="0" destOrd="0" presId="urn:microsoft.com/office/officeart/2005/8/layout/vList2"/>
    <dgm:cxn modelId="{C51020BF-4B9A-4AE1-BD62-C655DD6724A1}" type="presOf" srcId="{03B13616-F761-4A97-BFE7-D10597F1EFFE}" destId="{637B1EF9-9A90-4191-A66A-4F4D1FB26665}" srcOrd="0" destOrd="0" presId="urn:microsoft.com/office/officeart/2005/8/layout/vList2"/>
    <dgm:cxn modelId="{5CF2E6E2-18E7-497E-9689-987467B2E3E1}" type="presOf" srcId="{0E875E17-F02D-4F50-8516-277AD730185B}" destId="{7EE41B94-35F4-480F-8DB0-51E8791F4ADD}" srcOrd="0" destOrd="0" presId="urn:microsoft.com/office/officeart/2005/8/layout/vList2"/>
    <dgm:cxn modelId="{D3685CB2-1476-48B7-A268-B790A7A9231F}" type="presParOf" srcId="{637B1EF9-9A90-4191-A66A-4F4D1FB26665}" destId="{76B28E95-D619-473D-B14D-D2F114AA0DA7}" srcOrd="0" destOrd="0" presId="urn:microsoft.com/office/officeart/2005/8/layout/vList2"/>
    <dgm:cxn modelId="{450FED2B-0AF3-4148-A345-D178E505FE82}" type="presParOf" srcId="{637B1EF9-9A90-4191-A66A-4F4D1FB26665}" destId="{F5AD7F87-7735-4C77-A14D-D09A85F2E878}" srcOrd="1" destOrd="0" presId="urn:microsoft.com/office/officeart/2005/8/layout/vList2"/>
    <dgm:cxn modelId="{B822BA6B-FDA3-41A1-A562-AF1D7BBC7114}" type="presParOf" srcId="{637B1EF9-9A90-4191-A66A-4F4D1FB26665}" destId="{97D63AB8-7C7D-405C-9C71-E8F43BB4CA67}" srcOrd="2" destOrd="0" presId="urn:microsoft.com/office/officeart/2005/8/layout/vList2"/>
    <dgm:cxn modelId="{46C7CC8A-217B-4854-AF9E-003A7AE72CCE}" type="presParOf" srcId="{637B1EF9-9A90-4191-A66A-4F4D1FB26665}" destId="{6398CFEF-3833-470E-9803-F8BB5306A719}" srcOrd="3" destOrd="0" presId="urn:microsoft.com/office/officeart/2005/8/layout/vList2"/>
    <dgm:cxn modelId="{2945C534-194D-486F-BABC-BE069D1D02ED}" type="presParOf" srcId="{637B1EF9-9A90-4191-A66A-4F4D1FB26665}" destId="{AB8BDBB6-E382-4007-A73B-6D07AA6202C4}" srcOrd="4" destOrd="0" presId="urn:microsoft.com/office/officeart/2005/8/layout/vList2"/>
    <dgm:cxn modelId="{6C172A66-D578-4CA7-9A26-43501601F9DF}" type="presParOf" srcId="{637B1EF9-9A90-4191-A66A-4F4D1FB26665}" destId="{B39E5646-F79A-4F4B-B6F8-0598A292EA57}" srcOrd="5" destOrd="0" presId="urn:microsoft.com/office/officeart/2005/8/layout/vList2"/>
    <dgm:cxn modelId="{573A022A-F50B-44FE-8919-CAE04C7A8244}" type="presParOf" srcId="{637B1EF9-9A90-4191-A66A-4F4D1FB26665}" destId="{89ED1F14-88E8-44C7-9E9C-590FFAF3DE35}" srcOrd="6" destOrd="0" presId="urn:microsoft.com/office/officeart/2005/8/layout/vList2"/>
    <dgm:cxn modelId="{7D0F4ED6-4584-43E3-9361-A355A185B7D1}" type="presParOf" srcId="{637B1EF9-9A90-4191-A66A-4F4D1FB26665}" destId="{448DC109-6256-44CA-812A-BF7DFF0D92FB}" srcOrd="7" destOrd="0" presId="urn:microsoft.com/office/officeart/2005/8/layout/vList2"/>
    <dgm:cxn modelId="{414D77B7-E5A5-47BE-8A52-2E2949950DDA}" type="presParOf" srcId="{637B1EF9-9A90-4191-A66A-4F4D1FB26665}" destId="{1ADF64C4-87E9-41B0-A8B6-ACA438EB17CF}" srcOrd="8" destOrd="0" presId="urn:microsoft.com/office/officeart/2005/8/layout/vList2"/>
    <dgm:cxn modelId="{E5F1A163-1D72-4D50-8333-0134F2E9BC79}" type="presParOf" srcId="{637B1EF9-9A90-4191-A66A-4F4D1FB26665}" destId="{125469D6-1305-49CA-B6F7-E4043309AD80}" srcOrd="9" destOrd="0" presId="urn:microsoft.com/office/officeart/2005/8/layout/vList2"/>
    <dgm:cxn modelId="{3A94F374-E376-442D-A703-3432CA52980D}" type="presParOf" srcId="{637B1EF9-9A90-4191-A66A-4F4D1FB26665}" destId="{D46A38F0-0A7F-4526-B188-892B17686C82}" srcOrd="10" destOrd="0" presId="urn:microsoft.com/office/officeart/2005/8/layout/vList2"/>
    <dgm:cxn modelId="{9E9D93B7-664C-4524-AE57-4956E9CBFD41}" type="presParOf" srcId="{637B1EF9-9A90-4191-A66A-4F4D1FB26665}" destId="{1F94F50E-A767-404F-BA08-21CA739654BF}" srcOrd="11" destOrd="0" presId="urn:microsoft.com/office/officeart/2005/8/layout/vList2"/>
    <dgm:cxn modelId="{BAA9F0B6-D0E3-4934-8946-311F838AF8C4}" type="presParOf" srcId="{637B1EF9-9A90-4191-A66A-4F4D1FB26665}" destId="{7EE41B94-35F4-480F-8DB0-51E8791F4ADD}" srcOrd="12" destOrd="0" presId="urn:microsoft.com/office/officeart/2005/8/layout/vList2"/>
    <dgm:cxn modelId="{5E165807-FA41-4606-98EE-959F9C87B9B9}" type="presParOf" srcId="{637B1EF9-9A90-4191-A66A-4F4D1FB26665}" destId="{612F6B15-BCB4-4FCA-B6A1-86123A1DB3B1}" srcOrd="13" destOrd="0" presId="urn:microsoft.com/office/officeart/2005/8/layout/vList2"/>
    <dgm:cxn modelId="{D6D8F6B0-616F-4D71-95E8-2D52CC188C57}"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5"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C581B6DC-E472-4E3A-BF4C-0A91DF8A37F4}" type="presOf" srcId="{7D8AE3CA-F03E-44FC-B165-72F2F10B328C}" destId="{D46A38F0-0A7F-4526-B188-892B17686C82}" srcOrd="0" destOrd="0" presId="urn:microsoft.com/office/officeart/2005/8/layout/vList2"/>
    <dgm:cxn modelId="{60B5E7F9-64C7-4AD7-ADDF-4EB3174B49CC}" type="presOf" srcId="{8A9AA25A-0FFF-4C46-BEBD-E31DD56BAE9E}" destId="{AB8BDBB6-E382-4007-A73B-6D07AA6202C4}"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C34F9601-521A-4011-8AEF-78E0D42FB506}" srcId="{03B13616-F761-4A97-BFE7-D10597F1EFFE}" destId="{66518B6B-F10A-461B-B3EC-91154DBC2748}" srcOrd="0" destOrd="0" parTransId="{7DE317FA-0926-4368-B150-386D0CCB14DE}" sibTransId="{398DC01F-4FA8-4A48-A60D-29660F007227}"/>
    <dgm:cxn modelId="{260493C9-3017-4C76-8546-916EC1DBB567}" srcId="{03B13616-F761-4A97-BFE7-D10597F1EFFE}" destId="{8A9AA25A-0FFF-4C46-BEBD-E31DD56BAE9E}" srcOrd="2" destOrd="0" parTransId="{D8ED8627-773D-4EFC-89BA-814A93076A07}" sibTransId="{93DC3175-A4F9-4527-BF89-3C11AC9664B6}"/>
    <dgm:cxn modelId="{A1AD26CD-37B9-46BD-A09A-6EA250428E9C}" srcId="{03B13616-F761-4A97-BFE7-D10597F1EFFE}" destId="{3239DF5D-AA24-4D8E-881B-D4EDD9958525}" srcOrd="3" destOrd="0" parTransId="{5F715727-15EA-45F1-801C-94E01B459063}" sibTransId="{1D6061DD-64A3-4412-80EE-8127A4C9C79F}"/>
    <dgm:cxn modelId="{366066AE-7F30-413D-B33F-6EFA8B98D3B0}" type="presOf" srcId="{1F4F61C2-DD58-487C-9FD2-A5F756BF2F33}" destId="{97D63AB8-7C7D-405C-9C71-E8F43BB4CA67}" srcOrd="0" destOrd="0" presId="urn:microsoft.com/office/officeart/2005/8/layout/vList2"/>
    <dgm:cxn modelId="{E6DCD742-AB2C-48F5-BE48-39A699A3C9D9}" type="presOf" srcId="{0A8536FC-5EBA-4991-BB4F-6198C4627F4A}" destId="{CBC6442A-B143-4A3A-8D1F-D68693F2B6FF}"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B37EFFCF-CEBF-43B3-9962-006AEE166A1E}" type="presOf" srcId="{EF9E4987-B707-45A0-AC04-602150517800}" destId="{1ADF64C4-87E9-41B0-A8B6-ACA438EB17CF}"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1962318E-9D3E-4107-9D1D-9F4054053BDC}" type="presOf" srcId="{3239DF5D-AA24-4D8E-881B-D4EDD9958525}" destId="{89ED1F14-88E8-44C7-9E9C-590FFAF3DE35}"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A4F09217-C54E-4865-A2F1-0CA2A116790C}" type="presOf" srcId="{66518B6B-F10A-461B-B3EC-91154DBC2748}" destId="{76B28E95-D619-473D-B14D-D2F114AA0DA7}" srcOrd="0" destOrd="0" presId="urn:microsoft.com/office/officeart/2005/8/layout/vList2"/>
    <dgm:cxn modelId="{B1D57635-C3BB-4AED-A64F-8E0345C8ADF9}" type="presOf" srcId="{0E875E17-F02D-4F50-8516-277AD730185B}" destId="{7EE41B94-35F4-480F-8DB0-51E8791F4ADD}"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0B55F4EB-ED2D-46C8-89F4-397199A1EB48}" type="presOf" srcId="{03B13616-F761-4A97-BFE7-D10597F1EFFE}" destId="{637B1EF9-9A90-4191-A66A-4F4D1FB26665}" srcOrd="0" destOrd="0" presId="urn:microsoft.com/office/officeart/2005/8/layout/vList2"/>
    <dgm:cxn modelId="{30E70605-4BF1-446D-B09A-E2A32CF201A3}" type="presParOf" srcId="{637B1EF9-9A90-4191-A66A-4F4D1FB26665}" destId="{76B28E95-D619-473D-B14D-D2F114AA0DA7}" srcOrd="0" destOrd="0" presId="urn:microsoft.com/office/officeart/2005/8/layout/vList2"/>
    <dgm:cxn modelId="{EDD977F7-3E80-46F8-93CF-0533A9C7F9EE}" type="presParOf" srcId="{637B1EF9-9A90-4191-A66A-4F4D1FB26665}" destId="{F5AD7F87-7735-4C77-A14D-D09A85F2E878}" srcOrd="1" destOrd="0" presId="urn:microsoft.com/office/officeart/2005/8/layout/vList2"/>
    <dgm:cxn modelId="{3EA0AE44-DBBC-4B09-9B29-55F477E03295}" type="presParOf" srcId="{637B1EF9-9A90-4191-A66A-4F4D1FB26665}" destId="{97D63AB8-7C7D-405C-9C71-E8F43BB4CA67}" srcOrd="2" destOrd="0" presId="urn:microsoft.com/office/officeart/2005/8/layout/vList2"/>
    <dgm:cxn modelId="{48D49EBA-FD99-488B-AFE7-C6EA3A6B7B6C}" type="presParOf" srcId="{637B1EF9-9A90-4191-A66A-4F4D1FB26665}" destId="{6398CFEF-3833-470E-9803-F8BB5306A719}" srcOrd="3" destOrd="0" presId="urn:microsoft.com/office/officeart/2005/8/layout/vList2"/>
    <dgm:cxn modelId="{3256F299-8B9E-40CF-ABC9-385FA20D6E57}" type="presParOf" srcId="{637B1EF9-9A90-4191-A66A-4F4D1FB26665}" destId="{AB8BDBB6-E382-4007-A73B-6D07AA6202C4}" srcOrd="4" destOrd="0" presId="urn:microsoft.com/office/officeart/2005/8/layout/vList2"/>
    <dgm:cxn modelId="{6B883408-98D2-46C1-98D1-A084466B0689}" type="presParOf" srcId="{637B1EF9-9A90-4191-A66A-4F4D1FB26665}" destId="{B39E5646-F79A-4F4B-B6F8-0598A292EA57}" srcOrd="5" destOrd="0" presId="urn:microsoft.com/office/officeart/2005/8/layout/vList2"/>
    <dgm:cxn modelId="{EA432F22-DE8C-4292-91CE-13A390475908}" type="presParOf" srcId="{637B1EF9-9A90-4191-A66A-4F4D1FB26665}" destId="{89ED1F14-88E8-44C7-9E9C-590FFAF3DE35}" srcOrd="6" destOrd="0" presId="urn:microsoft.com/office/officeart/2005/8/layout/vList2"/>
    <dgm:cxn modelId="{2F858B2E-D4FC-4E9B-8B3D-04783E877A5B}" type="presParOf" srcId="{637B1EF9-9A90-4191-A66A-4F4D1FB26665}" destId="{448DC109-6256-44CA-812A-BF7DFF0D92FB}" srcOrd="7" destOrd="0" presId="urn:microsoft.com/office/officeart/2005/8/layout/vList2"/>
    <dgm:cxn modelId="{078AEA63-9958-48CF-A7C0-AAF7E52486D1}" type="presParOf" srcId="{637B1EF9-9A90-4191-A66A-4F4D1FB26665}" destId="{1ADF64C4-87E9-41B0-A8B6-ACA438EB17CF}" srcOrd="8" destOrd="0" presId="urn:microsoft.com/office/officeart/2005/8/layout/vList2"/>
    <dgm:cxn modelId="{E32FB12A-D0C9-4F16-87D8-7D36C6097BFB}" type="presParOf" srcId="{637B1EF9-9A90-4191-A66A-4F4D1FB26665}" destId="{125469D6-1305-49CA-B6F7-E4043309AD80}" srcOrd="9" destOrd="0" presId="urn:microsoft.com/office/officeart/2005/8/layout/vList2"/>
    <dgm:cxn modelId="{F7730CBE-395D-4621-B557-854B8E362B50}" type="presParOf" srcId="{637B1EF9-9A90-4191-A66A-4F4D1FB26665}" destId="{D46A38F0-0A7F-4526-B188-892B17686C82}" srcOrd="10" destOrd="0" presId="urn:microsoft.com/office/officeart/2005/8/layout/vList2"/>
    <dgm:cxn modelId="{64BA7724-E316-48FB-96F3-24A586A2F674}" type="presParOf" srcId="{637B1EF9-9A90-4191-A66A-4F4D1FB26665}" destId="{1F94F50E-A767-404F-BA08-21CA739654BF}" srcOrd="11" destOrd="0" presId="urn:microsoft.com/office/officeart/2005/8/layout/vList2"/>
    <dgm:cxn modelId="{0A11F502-C0BA-4FDB-926D-57DFF26F20A0}" type="presParOf" srcId="{637B1EF9-9A90-4191-A66A-4F4D1FB26665}" destId="{7EE41B94-35F4-480F-8DB0-51E8791F4ADD}" srcOrd="12" destOrd="0" presId="urn:microsoft.com/office/officeart/2005/8/layout/vList2"/>
    <dgm:cxn modelId="{A661CDEC-BA16-4213-8CF2-178B12F6C468}" type="presParOf" srcId="{637B1EF9-9A90-4191-A66A-4F4D1FB26665}" destId="{612F6B15-BCB4-4FCA-B6A1-86123A1DB3B1}" srcOrd="13" destOrd="0" presId="urn:microsoft.com/office/officeart/2005/8/layout/vList2"/>
    <dgm:cxn modelId="{AB2902BF-35CE-435C-B32E-34E619F081DF}"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6"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899C2D86-E5A4-4789-9E8F-FD2ACF56C400}" srcId="{03B13616-F761-4A97-BFE7-D10597F1EFFE}" destId="{7D8AE3CA-F03E-44FC-B165-72F2F10B328C}" srcOrd="5" destOrd="0" parTransId="{82AF69A7-AB36-400F-8C93-8485B2F82C48}" sibTransId="{25D689AD-F993-4C09-A0FA-E9B5505CDA13}"/>
    <dgm:cxn modelId="{6DE60284-F34E-4268-A4AA-14BE0A03BBF0}" type="presOf" srcId="{66518B6B-F10A-461B-B3EC-91154DBC2748}" destId="{76B28E95-D619-473D-B14D-D2F114AA0DA7}"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260493C9-3017-4C76-8546-916EC1DBB567}" srcId="{03B13616-F761-4A97-BFE7-D10597F1EFFE}" destId="{8A9AA25A-0FFF-4C46-BEBD-E31DD56BAE9E}" srcOrd="2" destOrd="0" parTransId="{D8ED8627-773D-4EFC-89BA-814A93076A07}" sibTransId="{93DC3175-A4F9-4527-BF89-3C11AC9664B6}"/>
    <dgm:cxn modelId="{A1AD26CD-37B9-46BD-A09A-6EA250428E9C}" srcId="{03B13616-F761-4A97-BFE7-D10597F1EFFE}" destId="{3239DF5D-AA24-4D8E-881B-D4EDD9958525}" srcOrd="3" destOrd="0" parTransId="{5F715727-15EA-45F1-801C-94E01B459063}" sibTransId="{1D6061DD-64A3-4412-80EE-8127A4C9C79F}"/>
    <dgm:cxn modelId="{BE4B8E31-75A6-4365-8B9B-8734BC12D7E2}" type="presOf" srcId="{EF9E4987-B707-45A0-AC04-602150517800}" destId="{1ADF64C4-87E9-41B0-A8B6-ACA438EB17CF}" srcOrd="0" destOrd="0" presId="urn:microsoft.com/office/officeart/2005/8/layout/vList2"/>
    <dgm:cxn modelId="{289B0DFA-63EB-44AD-B028-57833F9170B0}" type="presOf" srcId="{8A9AA25A-0FFF-4C46-BEBD-E31DD56BAE9E}" destId="{AB8BDBB6-E382-4007-A73B-6D07AA6202C4}"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4C5BDE94-79CF-42F7-A679-8AF390D0DD5B}" type="presOf" srcId="{0A8536FC-5EBA-4991-BB4F-6198C4627F4A}" destId="{CBC6442A-B143-4A3A-8D1F-D68693F2B6FF}"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0AD774CC-F9A0-409A-A2D2-B100F22E1FD3}" type="presOf" srcId="{0E875E17-F02D-4F50-8516-277AD730185B}" destId="{7EE41B94-35F4-480F-8DB0-51E8791F4ADD}"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8DD0D50E-B967-49E1-9AFE-554B141C6226}" type="presOf" srcId="{3239DF5D-AA24-4D8E-881B-D4EDD9958525}" destId="{89ED1F14-88E8-44C7-9E9C-590FFAF3DE35}" srcOrd="0" destOrd="0" presId="urn:microsoft.com/office/officeart/2005/8/layout/vList2"/>
    <dgm:cxn modelId="{77ADA6BA-FA98-41C1-8832-F6DDF3104A2B}" type="presOf" srcId="{7D8AE3CA-F03E-44FC-B165-72F2F10B328C}" destId="{D46A38F0-0A7F-4526-B188-892B17686C82}"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8C428D5D-2AAE-4327-AA47-CEBAAF170833}" type="presOf" srcId="{1F4F61C2-DD58-487C-9FD2-A5F756BF2F33}" destId="{97D63AB8-7C7D-405C-9C71-E8F43BB4CA67}" srcOrd="0" destOrd="0" presId="urn:microsoft.com/office/officeart/2005/8/layout/vList2"/>
    <dgm:cxn modelId="{ACA31B55-D227-4712-9826-D77367E13434}" type="presOf" srcId="{03B13616-F761-4A97-BFE7-D10597F1EFFE}" destId="{637B1EF9-9A90-4191-A66A-4F4D1FB26665}" srcOrd="0" destOrd="0" presId="urn:microsoft.com/office/officeart/2005/8/layout/vList2"/>
    <dgm:cxn modelId="{BA17499E-2F59-4736-872D-6B51C3A6C579}" type="presParOf" srcId="{637B1EF9-9A90-4191-A66A-4F4D1FB26665}" destId="{76B28E95-D619-473D-B14D-D2F114AA0DA7}" srcOrd="0" destOrd="0" presId="urn:microsoft.com/office/officeart/2005/8/layout/vList2"/>
    <dgm:cxn modelId="{85892092-0A28-48C6-A7A5-5B41290A4A74}" type="presParOf" srcId="{637B1EF9-9A90-4191-A66A-4F4D1FB26665}" destId="{F5AD7F87-7735-4C77-A14D-D09A85F2E878}" srcOrd="1" destOrd="0" presId="urn:microsoft.com/office/officeart/2005/8/layout/vList2"/>
    <dgm:cxn modelId="{48F37D99-8E9E-430F-B646-7883D5A3BF86}" type="presParOf" srcId="{637B1EF9-9A90-4191-A66A-4F4D1FB26665}" destId="{97D63AB8-7C7D-405C-9C71-E8F43BB4CA67}" srcOrd="2" destOrd="0" presId="urn:microsoft.com/office/officeart/2005/8/layout/vList2"/>
    <dgm:cxn modelId="{259B4E3D-7E27-4DA5-AD89-07F93CF59F42}" type="presParOf" srcId="{637B1EF9-9A90-4191-A66A-4F4D1FB26665}" destId="{6398CFEF-3833-470E-9803-F8BB5306A719}" srcOrd="3" destOrd="0" presId="urn:microsoft.com/office/officeart/2005/8/layout/vList2"/>
    <dgm:cxn modelId="{55D96694-D196-4AD0-9B36-FE2EE9525A59}" type="presParOf" srcId="{637B1EF9-9A90-4191-A66A-4F4D1FB26665}" destId="{AB8BDBB6-E382-4007-A73B-6D07AA6202C4}" srcOrd="4" destOrd="0" presId="urn:microsoft.com/office/officeart/2005/8/layout/vList2"/>
    <dgm:cxn modelId="{DE2026BC-7A82-4835-A2A3-9010603501ED}" type="presParOf" srcId="{637B1EF9-9A90-4191-A66A-4F4D1FB26665}" destId="{B39E5646-F79A-4F4B-B6F8-0598A292EA57}" srcOrd="5" destOrd="0" presId="urn:microsoft.com/office/officeart/2005/8/layout/vList2"/>
    <dgm:cxn modelId="{CB13B6B8-5469-4E96-85CF-16C04F4C7196}" type="presParOf" srcId="{637B1EF9-9A90-4191-A66A-4F4D1FB26665}" destId="{89ED1F14-88E8-44C7-9E9C-590FFAF3DE35}" srcOrd="6" destOrd="0" presId="urn:microsoft.com/office/officeart/2005/8/layout/vList2"/>
    <dgm:cxn modelId="{79D10E0D-07A1-4500-8B6F-FED5C6432C74}" type="presParOf" srcId="{637B1EF9-9A90-4191-A66A-4F4D1FB26665}" destId="{448DC109-6256-44CA-812A-BF7DFF0D92FB}" srcOrd="7" destOrd="0" presId="urn:microsoft.com/office/officeart/2005/8/layout/vList2"/>
    <dgm:cxn modelId="{2FF9B964-AD5F-471A-9800-5445983C240D}" type="presParOf" srcId="{637B1EF9-9A90-4191-A66A-4F4D1FB26665}" destId="{1ADF64C4-87E9-41B0-A8B6-ACA438EB17CF}" srcOrd="8" destOrd="0" presId="urn:microsoft.com/office/officeart/2005/8/layout/vList2"/>
    <dgm:cxn modelId="{D9F3A2B2-2D20-4B11-AD65-955CC2D82BFE}" type="presParOf" srcId="{637B1EF9-9A90-4191-A66A-4F4D1FB26665}" destId="{125469D6-1305-49CA-B6F7-E4043309AD80}" srcOrd="9" destOrd="0" presId="urn:microsoft.com/office/officeart/2005/8/layout/vList2"/>
    <dgm:cxn modelId="{AE533BA5-BAFE-431E-A21A-831B8648C7E8}" type="presParOf" srcId="{637B1EF9-9A90-4191-A66A-4F4D1FB26665}" destId="{D46A38F0-0A7F-4526-B188-892B17686C82}" srcOrd="10" destOrd="0" presId="urn:microsoft.com/office/officeart/2005/8/layout/vList2"/>
    <dgm:cxn modelId="{3C751E95-3D6B-4810-9E9F-2AD71987A34F}" type="presParOf" srcId="{637B1EF9-9A90-4191-A66A-4F4D1FB26665}" destId="{1F94F50E-A767-404F-BA08-21CA739654BF}" srcOrd="11" destOrd="0" presId="urn:microsoft.com/office/officeart/2005/8/layout/vList2"/>
    <dgm:cxn modelId="{527AFDFF-D923-4FE3-9E39-65F7EFC6CCDB}" type="presParOf" srcId="{637B1EF9-9A90-4191-A66A-4F4D1FB26665}" destId="{7EE41B94-35F4-480F-8DB0-51E8791F4ADD}" srcOrd="12" destOrd="0" presId="urn:microsoft.com/office/officeart/2005/8/layout/vList2"/>
    <dgm:cxn modelId="{DE2B12A2-040E-42AE-AA53-678AFE63E292}" type="presParOf" srcId="{637B1EF9-9A90-4191-A66A-4F4D1FB26665}" destId="{612F6B15-BCB4-4FCA-B6A1-86123A1DB3B1}" srcOrd="13" destOrd="0" presId="urn:microsoft.com/office/officeart/2005/8/layout/vList2"/>
    <dgm:cxn modelId="{2FE3BD3B-8F1F-4F02-BB77-0EF6766DC435}"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7" csCatId="colorful" phldr="1"/>
      <dgm:spPr/>
      <dgm:t>
        <a:bodyPr/>
        <a:lstStyle/>
        <a:p>
          <a:endParaRPr lang="en-US"/>
        </a:p>
      </dgm:t>
    </dgm:pt>
    <dgm:pt modelId="{9A124256-CA88-4086-A5B5-046371E6C0EC}">
      <dgm:prSet phldrT="[Text]"/>
      <dgm:spPr/>
      <dgm:t>
        <a:bodyPr/>
        <a:lstStyle/>
        <a:p>
          <a:r>
            <a:rPr lang="en-US" dirty="0" smtClean="0"/>
            <a:t>Requirements Analysis &amp; System Design</a:t>
          </a:r>
          <a:endParaRPr lang="en-US" dirty="0"/>
        </a:p>
      </dgm:t>
    </dgm:pt>
    <dgm:pt modelId="{2E72506B-1DE1-4132-9B76-4AB155F32875}" type="parTrans" cxnId="{D5868202-5CB0-44FB-8621-DFD2A533AEC9}">
      <dgm:prSet/>
      <dgm:spPr/>
      <dgm:t>
        <a:bodyPr/>
        <a:lstStyle/>
        <a:p>
          <a:endParaRPr lang="en-US"/>
        </a:p>
      </dgm:t>
    </dgm:pt>
    <dgm:pt modelId="{A1760E98-DE1E-44B5-9885-E22339AA9204}" type="sibTrans" cxnId="{D5868202-5CB0-44FB-8621-DFD2A533AEC9}">
      <dgm:prSet/>
      <dgm:spPr/>
      <dgm:t>
        <a:bodyPr/>
        <a:lstStyle/>
        <a:p>
          <a:endParaRPr lang="en-US"/>
        </a:p>
      </dgm:t>
    </dgm:pt>
    <dgm:pt modelId="{024D7A45-AC9E-4ABB-81DC-BAFFF91616FA}">
      <dgm:prSet phldrT="[Text]"/>
      <dgm:spPr/>
      <dgm:t>
        <a:bodyPr/>
        <a:lstStyle/>
        <a:p>
          <a:r>
            <a:rPr lang="en-US" dirty="0" smtClean="0"/>
            <a:t>Body Rocking</a:t>
          </a:r>
          <a:endParaRPr lang="en-US" dirty="0"/>
        </a:p>
      </dgm:t>
    </dgm:pt>
    <dgm:pt modelId="{5775225D-8D26-43AB-8557-249A45092D39}" type="parTrans" cxnId="{39122F13-C777-461A-BCFF-290BC7B70338}">
      <dgm:prSet/>
      <dgm:spPr/>
      <dgm:t>
        <a:bodyPr/>
        <a:lstStyle/>
        <a:p>
          <a:endParaRPr lang="en-US"/>
        </a:p>
      </dgm:t>
    </dgm:pt>
    <dgm:pt modelId="{7E969FE7-6D21-4F60-9C9A-8BAE6AAD26A0}" type="sibTrans" cxnId="{39122F13-C777-461A-BCFF-290BC7B70338}">
      <dgm:prSet/>
      <dgm:spPr/>
      <dgm:t>
        <a:bodyPr/>
        <a:lstStyle/>
        <a:p>
          <a:endParaRPr lang="en-US"/>
        </a:p>
      </dgm:t>
    </dgm:pt>
    <dgm:pt modelId="{EFF3D5AB-330F-4A82-8BD1-A909B8D092C0}">
      <dgm:prSet phldrT="[Text]"/>
      <dgm:spPr/>
      <dgm:t>
        <a:bodyPr/>
        <a:lstStyle/>
        <a:p>
          <a:r>
            <a:rPr lang="en-US" dirty="0" smtClean="0"/>
            <a:t>Identity</a:t>
          </a:r>
          <a:endParaRPr lang="en-US" dirty="0"/>
        </a:p>
      </dgm:t>
    </dgm:pt>
    <dgm:pt modelId="{7AA4B809-BB5B-4B87-A9D1-E8BED99FC6D0}" type="parTrans" cxnId="{0BFE21F8-6815-49AC-94B0-623DFF61E67D}">
      <dgm:prSet/>
      <dgm:spPr/>
      <dgm:t>
        <a:bodyPr/>
        <a:lstStyle/>
        <a:p>
          <a:endParaRPr lang="en-US"/>
        </a:p>
      </dgm:t>
    </dgm:pt>
    <dgm:pt modelId="{723CB1B3-ABBD-49F4-9F3B-F2A0887B5350}" type="sibTrans" cxnId="{0BFE21F8-6815-49AC-94B0-623DFF61E67D}">
      <dgm:prSet/>
      <dgm:spPr/>
      <dgm:t>
        <a:bodyPr/>
        <a:lstStyle/>
        <a:p>
          <a:endParaRPr lang="en-US"/>
        </a:p>
      </dgm:t>
    </dgm:pt>
    <dgm:pt modelId="{FC28CB30-EABD-4283-BD4B-062570D3DEBD}">
      <dgm:prSet phldrT="[Text]"/>
      <dgm:spPr/>
      <dgm:t>
        <a:bodyPr/>
        <a:lstStyle/>
        <a:p>
          <a:r>
            <a:rPr lang="en-US" dirty="0" smtClean="0"/>
            <a:t>S. Krishna, D. </a:t>
          </a:r>
          <a:r>
            <a:rPr lang="en-US" dirty="0" err="1" smtClean="0"/>
            <a:t>Colbry</a:t>
          </a:r>
          <a:r>
            <a:rPr lang="en-US" dirty="0" smtClean="0"/>
            <a:t>, J. Black, V. </a:t>
          </a:r>
          <a:r>
            <a:rPr lang="en-US" dirty="0" err="1" smtClean="0"/>
            <a:t>Balasubramanian</a:t>
          </a:r>
          <a:r>
            <a:rPr lang="en-US" dirty="0" smtClean="0"/>
            <a:t>, and S. </a:t>
          </a:r>
          <a:r>
            <a:rPr lang="en-US" dirty="0" err="1" smtClean="0"/>
            <a:t>Panchanathan</a:t>
          </a:r>
          <a:r>
            <a:rPr lang="en-US" dirty="0" smtClean="0"/>
            <a:t>, “A Systematic Requirements Analysis and Development of an Assistive Device to Enhance the Social Interaction of People Who are Blind or Visually Impaired,” Marseille, France: 2008.</a:t>
          </a:r>
          <a:endParaRPr lang="en-US" dirty="0"/>
        </a:p>
      </dgm:t>
    </dgm:pt>
    <dgm:pt modelId="{E525C9DC-FBD1-4DE8-8AC8-EA061227556C}" type="parTrans" cxnId="{738BC3A3-CECD-429C-AFB9-DEEBDDB9A542}">
      <dgm:prSet/>
      <dgm:spPr/>
      <dgm:t>
        <a:bodyPr/>
        <a:lstStyle/>
        <a:p>
          <a:endParaRPr lang="en-US"/>
        </a:p>
      </dgm:t>
    </dgm:pt>
    <dgm:pt modelId="{81DC470A-9177-4660-8673-F4F24AACA8F9}" type="sibTrans" cxnId="{738BC3A3-CECD-429C-AFB9-DEEBDDB9A542}">
      <dgm:prSet/>
      <dgm:spPr/>
      <dgm:t>
        <a:bodyPr/>
        <a:lstStyle/>
        <a:p>
          <a:endParaRPr lang="en-US"/>
        </a:p>
      </dgm:t>
    </dgm:pt>
    <dgm:pt modelId="{8DB2E526-B146-4EA9-BB1D-0E0AD59B8C23}">
      <dgm:prSet phldrT="[Text]"/>
      <dgm:spPr/>
      <dgm:t>
        <a:bodyPr/>
        <a:lstStyle/>
        <a:p>
          <a:r>
            <a:rPr lang="en-US" dirty="0" smtClean="0"/>
            <a:t>S. Krishna, N.C. Krishnan, and S. </a:t>
          </a:r>
          <a:r>
            <a:rPr lang="en-US" dirty="0" err="1" smtClean="0"/>
            <a:t>Panchanathan</a:t>
          </a:r>
          <a:r>
            <a:rPr lang="en-US" dirty="0" smtClean="0"/>
            <a:t>, “Detecting Stereotype Body Rocking Behavior through Embodied Motion Sensors,” New Orleans, LA: 2009. </a:t>
          </a:r>
          <a:endParaRPr lang="en-US" dirty="0"/>
        </a:p>
      </dgm:t>
    </dgm:pt>
    <dgm:pt modelId="{374AF689-4841-44E3-8E14-1265C4159FD6}" type="parTrans" cxnId="{82292121-A0B3-4D36-BCC9-E61B0A978442}">
      <dgm:prSet/>
      <dgm:spPr/>
      <dgm:t>
        <a:bodyPr/>
        <a:lstStyle/>
        <a:p>
          <a:endParaRPr lang="en-US"/>
        </a:p>
      </dgm:t>
    </dgm:pt>
    <dgm:pt modelId="{53E94774-77F0-4282-94CA-11CE18534F32}" type="sibTrans" cxnId="{82292121-A0B3-4D36-BCC9-E61B0A978442}">
      <dgm:prSet/>
      <dgm:spPr/>
      <dgm:t>
        <a:bodyPr/>
        <a:lstStyle/>
        <a:p>
          <a:endParaRPr lang="en-US"/>
        </a:p>
      </dgm:t>
    </dgm:pt>
    <dgm:pt modelId="{F8460E66-657C-448A-8E2C-341062D9235A}">
      <dgm:prSet phldrT="[Text]"/>
      <dgm:spPr/>
      <dgm:t>
        <a:bodyPr/>
        <a:lstStyle/>
        <a:p>
          <a:r>
            <a:rPr lang="en-US" dirty="0" smtClean="0"/>
            <a:t>S. Krishna and S. </a:t>
          </a:r>
          <a:r>
            <a:rPr lang="en-US" dirty="0" err="1" smtClean="0"/>
            <a:t>Panchanathan</a:t>
          </a:r>
          <a:r>
            <a:rPr lang="en-US" dirty="0" smtClean="0"/>
            <a:t>, “Embodied Social Interaction Assistant”, Technical Report, April 2009.</a:t>
          </a:r>
          <a:endParaRPr lang="en-US" dirty="0"/>
        </a:p>
      </dgm:t>
    </dgm:pt>
    <dgm:pt modelId="{E757B350-9583-41C1-90DA-DB2572412F7C}" type="parTrans" cxnId="{9E02B8FC-8E9B-470C-82A3-84DBD0A236ED}">
      <dgm:prSet/>
      <dgm:spPr/>
      <dgm:t>
        <a:bodyPr/>
        <a:lstStyle/>
        <a:p>
          <a:endParaRPr lang="en-US"/>
        </a:p>
      </dgm:t>
    </dgm:pt>
    <dgm:pt modelId="{A9186A7B-F00E-41A7-85C8-30106990A6E4}" type="sibTrans" cxnId="{9E02B8FC-8E9B-470C-82A3-84DBD0A236ED}">
      <dgm:prSet/>
      <dgm:spPr/>
      <dgm:t>
        <a:bodyPr/>
        <a:lstStyle/>
        <a:p>
          <a:endParaRPr lang="en-US"/>
        </a:p>
      </dgm:t>
    </dgm:pt>
    <dgm:pt modelId="{02CECBD8-36AC-42B8-83F6-0DC0BBEF6905}">
      <dgm:prSet phldrT="[Text]"/>
      <dgm:spPr/>
      <dgm:t>
        <a:bodyPr/>
        <a:lstStyle/>
        <a:p>
          <a:r>
            <a:rPr lang="en-US" dirty="0" smtClean="0"/>
            <a:t>S. </a:t>
          </a:r>
          <a:r>
            <a:rPr lang="en-US" dirty="0" err="1" smtClean="0"/>
            <a:t>Panchanthan</a:t>
          </a:r>
          <a:r>
            <a:rPr lang="en-US" dirty="0" smtClean="0"/>
            <a:t>, N.C. Krishnan, S. Krishna, T. McDaniel, and V.N. </a:t>
          </a:r>
          <a:r>
            <a:rPr lang="en-US" dirty="0" err="1" smtClean="0"/>
            <a:t>Balasubramanian</a:t>
          </a:r>
          <a:r>
            <a:rPr lang="en-US" dirty="0" smtClean="0"/>
            <a:t>, “Enriched human-centered multimedia computing through inspirations from disabilities and deficit-centered computing solutions,” </a:t>
          </a:r>
          <a:r>
            <a:rPr lang="en-US" i="1" dirty="0" smtClean="0"/>
            <a:t>Proceeding of the 3rd ACM international workshop on Human-centered computing</a:t>
          </a:r>
          <a:r>
            <a:rPr lang="en-US" dirty="0" smtClean="0"/>
            <a:t>, Vancouver, British Columbia, Canada: ACM, 2008, pp. 35-42.</a:t>
          </a:r>
          <a:endParaRPr lang="en-US" dirty="0"/>
        </a:p>
      </dgm:t>
    </dgm:pt>
    <dgm:pt modelId="{B6197CF7-A5BC-43BC-9164-B5AB79F691F4}" type="parTrans" cxnId="{3C05AF2E-D5D3-4B5B-B103-A1C3BA23EB40}">
      <dgm:prSet/>
      <dgm:spPr/>
      <dgm:t>
        <a:bodyPr/>
        <a:lstStyle/>
        <a:p>
          <a:endParaRPr lang="en-US"/>
        </a:p>
      </dgm:t>
    </dgm:pt>
    <dgm:pt modelId="{1EA43466-8381-469A-B3F2-25F77550A408}" type="sibTrans" cxnId="{3C05AF2E-D5D3-4B5B-B103-A1C3BA23EB40}">
      <dgm:prSet/>
      <dgm:spPr/>
      <dgm:t>
        <a:bodyPr/>
        <a:lstStyle/>
        <a:p>
          <a:endParaRPr lang="en-US"/>
        </a:p>
      </dgm:t>
    </dgm:pt>
    <dgm:pt modelId="{4E91D249-C97B-45FB-8E9B-B5E18A6D8E86}">
      <dgm:prSet phldrT="[Text]"/>
      <dgm:spPr/>
      <dgm:t>
        <a:bodyPr/>
        <a:lstStyle/>
        <a:p>
          <a:r>
            <a:rPr lang="en-US" dirty="0" smtClean="0"/>
            <a:t>S. </a:t>
          </a:r>
          <a:r>
            <a:rPr lang="en-US" dirty="0" err="1" smtClean="0"/>
            <a:t>Panchanathan</a:t>
          </a:r>
          <a:r>
            <a:rPr lang="en-US" dirty="0" smtClean="0"/>
            <a:t>, S. Krishna, J. Black, and V. </a:t>
          </a:r>
          <a:r>
            <a:rPr lang="en-US" dirty="0" err="1" smtClean="0"/>
            <a:t>Balasubramanian</a:t>
          </a:r>
          <a:r>
            <a:rPr lang="en-US" dirty="0" smtClean="0"/>
            <a:t>, “Human Centered Multimedia Computing: A New Paradigm for the Design of Assistive and Rehabilitative Environments,” </a:t>
          </a:r>
          <a:r>
            <a:rPr lang="en-US" i="1" dirty="0" smtClean="0"/>
            <a:t>Signal Processing, Communications and Networking, 2008. ICSCN '08. International Conference on</a:t>
          </a:r>
          <a:r>
            <a:rPr lang="en-US" dirty="0" smtClean="0"/>
            <a:t>, 2008, pp. 1-7.</a:t>
          </a:r>
          <a:endParaRPr lang="en-US" dirty="0"/>
        </a:p>
      </dgm:t>
    </dgm:pt>
    <dgm:pt modelId="{3CDEB993-5F67-433D-A298-695EABB974B6}" type="parTrans" cxnId="{D6B07083-26F1-4F25-BC20-B0D9CA2DAD8D}">
      <dgm:prSet/>
      <dgm:spPr/>
      <dgm:t>
        <a:bodyPr/>
        <a:lstStyle/>
        <a:p>
          <a:endParaRPr lang="en-US"/>
        </a:p>
      </dgm:t>
    </dgm:pt>
    <dgm:pt modelId="{65CA6260-9233-4840-8622-4A62A08A6EBF}" type="sibTrans" cxnId="{D6B07083-26F1-4F25-BC20-B0D9CA2DAD8D}">
      <dgm:prSet/>
      <dgm:spPr/>
      <dgm:t>
        <a:bodyPr/>
        <a:lstStyle/>
        <a:p>
          <a:endParaRPr lang="en-US"/>
        </a:p>
      </dgm:t>
    </dgm:pt>
    <dgm:pt modelId="{B8E8D73F-581B-4976-AF8D-5AAC6C750847}">
      <dgm:prSet phldrT="[Text]"/>
      <dgm:spPr/>
      <dgm:t>
        <a:bodyPr/>
        <a:lstStyle/>
        <a:p>
          <a:r>
            <a:rPr lang="en-US" dirty="0" smtClean="0"/>
            <a:t>S. Krishna and S. </a:t>
          </a:r>
          <a:r>
            <a:rPr lang="en-US" dirty="0" err="1" smtClean="0"/>
            <a:t>Panchanathan</a:t>
          </a:r>
          <a:r>
            <a:rPr lang="en-US" dirty="0" smtClean="0"/>
            <a:t>, “On the detection of </a:t>
          </a:r>
          <a:r>
            <a:rPr lang="en-US" dirty="0" err="1" smtClean="0"/>
            <a:t>streotypic</a:t>
          </a:r>
          <a:r>
            <a:rPr lang="en-US" dirty="0" smtClean="0"/>
            <a:t> body mannerisms using embodied motion sensors,” </a:t>
          </a:r>
          <a:r>
            <a:rPr lang="en-US" i="1" dirty="0" smtClean="0"/>
            <a:t>Journal of Multimedia</a:t>
          </a:r>
          <a:r>
            <a:rPr lang="en-US" dirty="0" smtClean="0"/>
            <a:t> Submitted, Nov. 2009. </a:t>
          </a:r>
          <a:endParaRPr lang="en-US" dirty="0"/>
        </a:p>
      </dgm:t>
    </dgm:pt>
    <dgm:pt modelId="{71076915-AF84-4CA2-8448-ECB46DBE806B}" type="parTrans" cxnId="{F1735938-CB23-4ABA-BC15-397394458E10}">
      <dgm:prSet/>
      <dgm:spPr/>
      <dgm:t>
        <a:bodyPr/>
        <a:lstStyle/>
        <a:p>
          <a:endParaRPr lang="en-US"/>
        </a:p>
      </dgm:t>
    </dgm:pt>
    <dgm:pt modelId="{D42F189A-98C5-4FA2-87D7-09EAFE8AD940}" type="sibTrans" cxnId="{F1735938-CB23-4ABA-BC15-397394458E10}">
      <dgm:prSet/>
      <dgm:spPr/>
      <dgm:t>
        <a:bodyPr/>
        <a:lstStyle/>
        <a:p>
          <a:endParaRPr lang="en-US"/>
        </a:p>
      </dgm:t>
    </dgm:pt>
    <dgm:pt modelId="{08DFFF8E-5882-4952-A3D2-8C6C8B331C04}">
      <dgm:prSet phldrT="[Text]"/>
      <dgm:spPr/>
      <dgm:t>
        <a:bodyPr/>
        <a:lstStyle/>
        <a:p>
          <a:r>
            <a:rPr lang="en-US" dirty="0" smtClean="0"/>
            <a:t>S. Krishna, V. </a:t>
          </a:r>
          <a:r>
            <a:rPr lang="en-US" dirty="0" err="1" smtClean="0"/>
            <a:t>Balasubramanian</a:t>
          </a:r>
          <a:r>
            <a:rPr lang="en-US" dirty="0" smtClean="0"/>
            <a:t>, J. Black, and S. </a:t>
          </a:r>
          <a:r>
            <a:rPr lang="en-US" dirty="0" err="1" smtClean="0"/>
            <a:t>Panchanathan</a:t>
          </a:r>
          <a:r>
            <a:rPr lang="en-US" dirty="0" smtClean="0"/>
            <a:t>, “Person-</a:t>
          </a:r>
          <a:r>
            <a:rPr lang="en-US" dirty="0" err="1" smtClean="0"/>
            <a:t>Speciﬁc</a:t>
          </a:r>
          <a:r>
            <a:rPr lang="en-US" dirty="0" smtClean="0"/>
            <a:t> Characteristic Feature Selection for Face</a:t>
          </a:r>
          <a:br>
            <a:rPr lang="en-US" dirty="0" smtClean="0"/>
          </a:br>
          <a:r>
            <a:rPr lang="en-US" dirty="0" smtClean="0"/>
            <a:t>Recognition.,” </a:t>
          </a:r>
          <a:r>
            <a:rPr lang="en-US" i="1" dirty="0" smtClean="0"/>
            <a:t>Biometrics: Theory, Methods, and Applications (IEEE Press Series on Computational Intelligence)</a:t>
          </a:r>
          <a:r>
            <a:rPr lang="en-US" dirty="0" smtClean="0"/>
            <a:t>, N.V. </a:t>
          </a:r>
          <a:r>
            <a:rPr lang="en-US" dirty="0" err="1" smtClean="0"/>
            <a:t>Boulgoris</a:t>
          </a:r>
          <a:r>
            <a:rPr lang="en-US" dirty="0" smtClean="0"/>
            <a:t>, ed., Wiley-IEEE Press, 2009.  </a:t>
          </a:r>
          <a:endParaRPr lang="en-US" dirty="0"/>
        </a:p>
      </dgm:t>
    </dgm:pt>
    <dgm:pt modelId="{5A01AD20-40A0-4916-BC5E-8074826DA645}" type="parTrans" cxnId="{955DB244-C49E-408B-AA5E-2D0507539363}">
      <dgm:prSet/>
      <dgm:spPr/>
      <dgm:t>
        <a:bodyPr/>
        <a:lstStyle/>
        <a:p>
          <a:endParaRPr lang="en-US"/>
        </a:p>
      </dgm:t>
    </dgm:pt>
    <dgm:pt modelId="{6E3C4A41-78EB-4F58-90BB-2490CB746410}" type="sibTrans" cxnId="{955DB244-C49E-408B-AA5E-2D0507539363}">
      <dgm:prSet/>
      <dgm:spPr/>
      <dgm:t>
        <a:bodyPr/>
        <a:lstStyle/>
        <a:p>
          <a:endParaRPr lang="en-US"/>
        </a:p>
      </dgm:t>
    </dgm:pt>
    <dgm:pt modelId="{02892CE5-BCCF-4785-9A0D-BB6501D13667}">
      <dgm:prSet phldrT="[Text]"/>
      <dgm:spPr/>
      <dgm:t>
        <a:bodyPr/>
        <a:lstStyle/>
        <a:p>
          <a:r>
            <a:rPr lang="en-US" dirty="0" smtClean="0"/>
            <a:t>S. Krishna, J. Black, and S. </a:t>
          </a:r>
          <a:r>
            <a:rPr lang="en-US" dirty="0" err="1" smtClean="0"/>
            <a:t>Panchanathan</a:t>
          </a:r>
          <a:r>
            <a:rPr lang="en-US" dirty="0" smtClean="0"/>
            <a:t>, “Using Genetic Algorithms to Find Person-Specific Gabor Feature Detectors for Face Indexing and Recognition,” </a:t>
          </a:r>
          <a:r>
            <a:rPr lang="en-US" i="1" dirty="0" smtClean="0"/>
            <a:t>Advances in Biometrics</a:t>
          </a:r>
          <a:r>
            <a:rPr lang="en-US" dirty="0" smtClean="0"/>
            <a:t>, 2006, pp. 182-191.  </a:t>
          </a:r>
          <a:endParaRPr lang="en-US" dirty="0"/>
        </a:p>
      </dgm:t>
    </dgm:pt>
    <dgm:pt modelId="{50916EDE-6CD3-45C1-8C2D-007210A17E49}" type="parTrans" cxnId="{62D27459-9359-4E52-8CED-BCCD590558B8}">
      <dgm:prSet/>
      <dgm:spPr/>
      <dgm:t>
        <a:bodyPr/>
        <a:lstStyle/>
        <a:p>
          <a:endParaRPr lang="en-US"/>
        </a:p>
      </dgm:t>
    </dgm:pt>
    <dgm:pt modelId="{FA027FED-792A-4994-BD74-F88D79BA1E2F}" type="sibTrans" cxnId="{62D27459-9359-4E52-8CED-BCCD590558B8}">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C71EBD33-ABE3-45B6-8915-C0562DB3CEE3}" type="pres">
      <dgm:prSet presAssocID="{9A124256-CA88-4086-A5B5-046371E6C0EC}" presName="parentText" presStyleLbl="node1" presStyleIdx="0" presStyleCnt="3">
        <dgm:presLayoutVars>
          <dgm:chMax val="0"/>
          <dgm:bulletEnabled val="1"/>
        </dgm:presLayoutVars>
      </dgm:prSet>
      <dgm:spPr/>
      <dgm:t>
        <a:bodyPr/>
        <a:lstStyle/>
        <a:p>
          <a:endParaRPr lang="en-US"/>
        </a:p>
      </dgm:t>
    </dgm:pt>
    <dgm:pt modelId="{044FCDF4-1DD4-4BD1-BA91-93AB2734907F}" type="pres">
      <dgm:prSet presAssocID="{9A124256-CA88-4086-A5B5-046371E6C0EC}" presName="childText" presStyleLbl="revTx" presStyleIdx="0" presStyleCnt="3">
        <dgm:presLayoutVars>
          <dgm:bulletEnabled val="1"/>
        </dgm:presLayoutVars>
      </dgm:prSet>
      <dgm:spPr/>
      <dgm:t>
        <a:bodyPr/>
        <a:lstStyle/>
        <a:p>
          <a:endParaRPr lang="en-US"/>
        </a:p>
      </dgm:t>
    </dgm:pt>
    <dgm:pt modelId="{98A7A20E-545E-43A1-B4CA-03C720AB5C8F}" type="pres">
      <dgm:prSet presAssocID="{024D7A45-AC9E-4ABB-81DC-BAFFF91616FA}" presName="parentText" presStyleLbl="node1" presStyleIdx="1" presStyleCnt="3">
        <dgm:presLayoutVars>
          <dgm:chMax val="0"/>
          <dgm:bulletEnabled val="1"/>
        </dgm:presLayoutVars>
      </dgm:prSet>
      <dgm:spPr/>
      <dgm:t>
        <a:bodyPr/>
        <a:lstStyle/>
        <a:p>
          <a:endParaRPr lang="en-US"/>
        </a:p>
      </dgm:t>
    </dgm:pt>
    <dgm:pt modelId="{58CE6C68-63C9-42F9-96C1-5AB62F1F8AF7}" type="pres">
      <dgm:prSet presAssocID="{024D7A45-AC9E-4ABB-81DC-BAFFF91616FA}" presName="childText" presStyleLbl="revTx" presStyleIdx="1" presStyleCnt="3">
        <dgm:presLayoutVars>
          <dgm:bulletEnabled val="1"/>
        </dgm:presLayoutVars>
      </dgm:prSet>
      <dgm:spPr/>
      <dgm:t>
        <a:bodyPr/>
        <a:lstStyle/>
        <a:p>
          <a:endParaRPr lang="en-US"/>
        </a:p>
      </dgm:t>
    </dgm:pt>
    <dgm:pt modelId="{B0E735D0-7665-490B-A7E1-0318A43900E6}" type="pres">
      <dgm:prSet presAssocID="{EFF3D5AB-330F-4A82-8BD1-A909B8D092C0}" presName="parentText" presStyleLbl="node1" presStyleIdx="2" presStyleCnt="3">
        <dgm:presLayoutVars>
          <dgm:chMax val="0"/>
          <dgm:bulletEnabled val="1"/>
        </dgm:presLayoutVars>
      </dgm:prSet>
      <dgm:spPr/>
      <dgm:t>
        <a:bodyPr/>
        <a:lstStyle/>
        <a:p>
          <a:endParaRPr lang="en-US"/>
        </a:p>
      </dgm:t>
    </dgm:pt>
    <dgm:pt modelId="{693AB47C-B8D3-472B-A862-4C3FC06611C8}" type="pres">
      <dgm:prSet presAssocID="{EFF3D5AB-330F-4A82-8BD1-A909B8D092C0}" presName="childText" presStyleLbl="revTx" presStyleIdx="2" presStyleCnt="3">
        <dgm:presLayoutVars>
          <dgm:bulletEnabled val="1"/>
        </dgm:presLayoutVars>
      </dgm:prSet>
      <dgm:spPr/>
      <dgm:t>
        <a:bodyPr/>
        <a:lstStyle/>
        <a:p>
          <a:endParaRPr lang="en-US"/>
        </a:p>
      </dgm:t>
    </dgm:pt>
  </dgm:ptLst>
  <dgm:cxnLst>
    <dgm:cxn modelId="{AD538114-18C2-45D6-91FF-E93810191942}" type="presOf" srcId="{8DB2E526-B146-4EA9-BB1D-0E0AD59B8C23}" destId="{58CE6C68-63C9-42F9-96C1-5AB62F1F8AF7}" srcOrd="0" destOrd="1" presId="urn:microsoft.com/office/officeart/2005/8/layout/vList2"/>
    <dgm:cxn modelId="{F1735938-CB23-4ABA-BC15-397394458E10}" srcId="{024D7A45-AC9E-4ABB-81DC-BAFFF91616FA}" destId="{B8E8D73F-581B-4976-AF8D-5AAC6C750847}" srcOrd="0" destOrd="0" parTransId="{71076915-AF84-4CA2-8448-ECB46DBE806B}" sibTransId="{D42F189A-98C5-4FA2-87D7-09EAFE8AD940}"/>
    <dgm:cxn modelId="{417977BE-A32D-4CA5-8B91-9541CEE4F3C9}" type="presOf" srcId="{EFF3D5AB-330F-4A82-8BD1-A909B8D092C0}" destId="{B0E735D0-7665-490B-A7E1-0318A43900E6}" srcOrd="0" destOrd="0" presId="urn:microsoft.com/office/officeart/2005/8/layout/vList2"/>
    <dgm:cxn modelId="{FF1F5A22-B0B6-4E43-B306-B6FCD6EBF240}" type="presOf" srcId="{FC28CB30-EABD-4283-BD4B-062570D3DEBD}" destId="{044FCDF4-1DD4-4BD1-BA91-93AB2734907F}" srcOrd="0" destOrd="3" presId="urn:microsoft.com/office/officeart/2005/8/layout/vList2"/>
    <dgm:cxn modelId="{797BCFA2-9BE7-42C4-A436-DEA38BABBD23}" type="presOf" srcId="{9A124256-CA88-4086-A5B5-046371E6C0EC}" destId="{C71EBD33-ABE3-45B6-8915-C0562DB3CEE3}" srcOrd="0" destOrd="0" presId="urn:microsoft.com/office/officeart/2005/8/layout/vList2"/>
    <dgm:cxn modelId="{9E02B8FC-8E9B-470C-82A3-84DBD0A236ED}" srcId="{9A124256-CA88-4086-A5B5-046371E6C0EC}" destId="{F8460E66-657C-448A-8E2C-341062D9235A}" srcOrd="0" destOrd="0" parTransId="{E757B350-9583-41C1-90DA-DB2572412F7C}" sibTransId="{A9186A7B-F00E-41A7-85C8-30106990A6E4}"/>
    <dgm:cxn modelId="{B56CB32E-29C5-43F0-8BCA-A07B1809BA5B}" type="presOf" srcId="{024D7A45-AC9E-4ABB-81DC-BAFFF91616FA}" destId="{98A7A20E-545E-43A1-B4CA-03C720AB5C8F}" srcOrd="0" destOrd="0" presId="urn:microsoft.com/office/officeart/2005/8/layout/vList2"/>
    <dgm:cxn modelId="{3C05AF2E-D5D3-4B5B-B103-A1C3BA23EB40}" srcId="{9A124256-CA88-4086-A5B5-046371E6C0EC}" destId="{02CECBD8-36AC-42B8-83F6-0DC0BBEF6905}" srcOrd="1" destOrd="0" parTransId="{B6197CF7-A5BC-43BC-9164-B5AB79F691F4}" sibTransId="{1EA43466-8381-469A-B3F2-25F77550A408}"/>
    <dgm:cxn modelId="{955DB244-C49E-408B-AA5E-2D0507539363}" srcId="{EFF3D5AB-330F-4A82-8BD1-A909B8D092C0}" destId="{08DFFF8E-5882-4952-A3D2-8C6C8B331C04}" srcOrd="0" destOrd="0" parTransId="{5A01AD20-40A0-4916-BC5E-8074826DA645}" sibTransId="{6E3C4A41-78EB-4F58-90BB-2490CB746410}"/>
    <dgm:cxn modelId="{738BC3A3-CECD-429C-AFB9-DEEBDDB9A542}" srcId="{9A124256-CA88-4086-A5B5-046371E6C0EC}" destId="{FC28CB30-EABD-4283-BD4B-062570D3DEBD}" srcOrd="3" destOrd="0" parTransId="{E525C9DC-FBD1-4DE8-8AC8-EA061227556C}" sibTransId="{81DC470A-9177-4660-8673-F4F24AACA8F9}"/>
    <dgm:cxn modelId="{05EEA16D-696C-4361-886C-B148481C4854}" type="presOf" srcId="{4E91D249-C97B-45FB-8E9B-B5E18A6D8E86}" destId="{044FCDF4-1DD4-4BD1-BA91-93AB2734907F}" srcOrd="0" destOrd="2" presId="urn:microsoft.com/office/officeart/2005/8/layout/vList2"/>
    <dgm:cxn modelId="{1947BEB4-E652-40FF-98A1-397665629A2F}" type="presOf" srcId="{F8460E66-657C-448A-8E2C-341062D9235A}" destId="{044FCDF4-1DD4-4BD1-BA91-93AB2734907F}" srcOrd="0" destOrd="0" presId="urn:microsoft.com/office/officeart/2005/8/layout/vList2"/>
    <dgm:cxn modelId="{39122F13-C777-461A-BCFF-290BC7B70338}" srcId="{1028F362-418D-4D1B-9B8F-F90F3AED0681}" destId="{024D7A45-AC9E-4ABB-81DC-BAFFF91616FA}" srcOrd="1" destOrd="0" parTransId="{5775225D-8D26-43AB-8557-249A45092D39}" sibTransId="{7E969FE7-6D21-4F60-9C9A-8BAE6AAD26A0}"/>
    <dgm:cxn modelId="{C4F6C789-B7BE-4271-B892-497B9D17D650}" type="presOf" srcId="{1028F362-418D-4D1B-9B8F-F90F3AED0681}" destId="{7D6AD0E5-958B-4CFB-91DA-518AC7FE5DFC}" srcOrd="0" destOrd="0" presId="urn:microsoft.com/office/officeart/2005/8/layout/vList2"/>
    <dgm:cxn modelId="{A6362BB6-6371-49A6-A855-E3E76866DE13}" type="presOf" srcId="{02892CE5-BCCF-4785-9A0D-BB6501D13667}" destId="{693AB47C-B8D3-472B-A862-4C3FC06611C8}" srcOrd="0" destOrd="1" presId="urn:microsoft.com/office/officeart/2005/8/layout/vList2"/>
    <dgm:cxn modelId="{D6B07083-26F1-4F25-BC20-B0D9CA2DAD8D}" srcId="{9A124256-CA88-4086-A5B5-046371E6C0EC}" destId="{4E91D249-C97B-45FB-8E9B-B5E18A6D8E86}" srcOrd="2" destOrd="0" parTransId="{3CDEB993-5F67-433D-A298-695EABB974B6}" sibTransId="{65CA6260-9233-4840-8622-4A62A08A6EBF}"/>
    <dgm:cxn modelId="{BD5B18E8-5B26-45AB-A62B-32A95B8BA68E}" type="presOf" srcId="{02CECBD8-36AC-42B8-83F6-0DC0BBEF6905}" destId="{044FCDF4-1DD4-4BD1-BA91-93AB2734907F}" srcOrd="0" destOrd="1" presId="urn:microsoft.com/office/officeart/2005/8/layout/vList2"/>
    <dgm:cxn modelId="{0BFE21F8-6815-49AC-94B0-623DFF61E67D}" srcId="{1028F362-418D-4D1B-9B8F-F90F3AED0681}" destId="{EFF3D5AB-330F-4A82-8BD1-A909B8D092C0}" srcOrd="2" destOrd="0" parTransId="{7AA4B809-BB5B-4B87-A9D1-E8BED99FC6D0}" sibTransId="{723CB1B3-ABBD-49F4-9F3B-F2A0887B5350}"/>
    <dgm:cxn modelId="{D5868202-5CB0-44FB-8621-DFD2A533AEC9}" srcId="{1028F362-418D-4D1B-9B8F-F90F3AED0681}" destId="{9A124256-CA88-4086-A5B5-046371E6C0EC}" srcOrd="0" destOrd="0" parTransId="{2E72506B-1DE1-4132-9B76-4AB155F32875}" sibTransId="{A1760E98-DE1E-44B5-9885-E22339AA9204}"/>
    <dgm:cxn modelId="{82292121-A0B3-4D36-BCC9-E61B0A978442}" srcId="{024D7A45-AC9E-4ABB-81DC-BAFFF91616FA}" destId="{8DB2E526-B146-4EA9-BB1D-0E0AD59B8C23}" srcOrd="1" destOrd="0" parTransId="{374AF689-4841-44E3-8E14-1265C4159FD6}" sibTransId="{53E94774-77F0-4282-94CA-11CE18534F32}"/>
    <dgm:cxn modelId="{27AB4CF8-218F-4404-8354-233DBCC7B2C1}" type="presOf" srcId="{08DFFF8E-5882-4952-A3D2-8C6C8B331C04}" destId="{693AB47C-B8D3-472B-A862-4C3FC06611C8}" srcOrd="0" destOrd="0" presId="urn:microsoft.com/office/officeart/2005/8/layout/vList2"/>
    <dgm:cxn modelId="{65DEACDC-5BA3-4A0A-A511-8E5451A3C818}" type="presOf" srcId="{B8E8D73F-581B-4976-AF8D-5AAC6C750847}" destId="{58CE6C68-63C9-42F9-96C1-5AB62F1F8AF7}" srcOrd="0" destOrd="0" presId="urn:microsoft.com/office/officeart/2005/8/layout/vList2"/>
    <dgm:cxn modelId="{62D27459-9359-4E52-8CED-BCCD590558B8}" srcId="{EFF3D5AB-330F-4A82-8BD1-A909B8D092C0}" destId="{02892CE5-BCCF-4785-9A0D-BB6501D13667}" srcOrd="1" destOrd="0" parTransId="{50916EDE-6CD3-45C1-8C2D-007210A17E49}" sibTransId="{FA027FED-792A-4994-BD74-F88D79BA1E2F}"/>
    <dgm:cxn modelId="{51E4DBE6-1A37-45ED-BAD0-FE9B209E1F09}" type="presParOf" srcId="{7D6AD0E5-958B-4CFB-91DA-518AC7FE5DFC}" destId="{C71EBD33-ABE3-45B6-8915-C0562DB3CEE3}" srcOrd="0" destOrd="0" presId="urn:microsoft.com/office/officeart/2005/8/layout/vList2"/>
    <dgm:cxn modelId="{86CA00CF-1462-4693-B207-2AD7333C8B33}" type="presParOf" srcId="{7D6AD0E5-958B-4CFB-91DA-518AC7FE5DFC}" destId="{044FCDF4-1DD4-4BD1-BA91-93AB2734907F}" srcOrd="1" destOrd="0" presId="urn:microsoft.com/office/officeart/2005/8/layout/vList2"/>
    <dgm:cxn modelId="{C3562BBD-9A0C-4D96-9EC1-80DFA44017D9}" type="presParOf" srcId="{7D6AD0E5-958B-4CFB-91DA-518AC7FE5DFC}" destId="{98A7A20E-545E-43A1-B4CA-03C720AB5C8F}" srcOrd="2" destOrd="0" presId="urn:microsoft.com/office/officeart/2005/8/layout/vList2"/>
    <dgm:cxn modelId="{9DF9B300-8B47-4B2A-AF99-7E1F0FDFDB0A}" type="presParOf" srcId="{7D6AD0E5-958B-4CFB-91DA-518AC7FE5DFC}" destId="{58CE6C68-63C9-42F9-96C1-5AB62F1F8AF7}" srcOrd="3" destOrd="0" presId="urn:microsoft.com/office/officeart/2005/8/layout/vList2"/>
    <dgm:cxn modelId="{0F4EAE09-9326-4E23-B403-D844D367ADA1}" type="presParOf" srcId="{7D6AD0E5-958B-4CFB-91DA-518AC7FE5DFC}" destId="{B0E735D0-7665-490B-A7E1-0318A43900E6}" srcOrd="4" destOrd="0" presId="urn:microsoft.com/office/officeart/2005/8/layout/vList2"/>
    <dgm:cxn modelId="{0B0994F3-5D8C-40C5-AEFE-C5207AE5B841}" type="presParOf" srcId="{7D6AD0E5-958B-4CFB-91DA-518AC7FE5DFC}" destId="{693AB47C-B8D3-472B-A862-4C3FC06611C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8" csCatId="colorful" phldr="1"/>
      <dgm:spPr/>
      <dgm:t>
        <a:bodyPr/>
        <a:lstStyle/>
        <a:p>
          <a:endParaRPr lang="en-US"/>
        </a:p>
      </dgm:t>
    </dgm:pt>
    <dgm:pt modelId="{21D34A47-C102-4E4B-8D9E-E0CCE7CF3A37}">
      <dgm:prSet/>
      <dgm:spPr/>
      <dgm:t>
        <a:bodyPr/>
        <a:lstStyle/>
        <a:p>
          <a:r>
            <a:rPr lang="en-US" dirty="0" err="1" smtClean="0"/>
            <a:t>Proxemics</a:t>
          </a:r>
          <a:endParaRPr lang="en-US" dirty="0"/>
        </a:p>
      </dgm:t>
    </dgm:pt>
    <dgm:pt modelId="{9EE2216F-6A7B-4B43-BA30-F2F1540A1B71}" type="parTrans" cxnId="{8990AAD5-E2A0-42D9-95C2-2898A33C2A38}">
      <dgm:prSet/>
      <dgm:spPr/>
      <dgm:t>
        <a:bodyPr/>
        <a:lstStyle/>
        <a:p>
          <a:endParaRPr lang="en-US"/>
        </a:p>
      </dgm:t>
    </dgm:pt>
    <dgm:pt modelId="{1242FDE5-226F-4ACE-95E7-DF4AEBAE2348}" type="sibTrans" cxnId="{8990AAD5-E2A0-42D9-95C2-2898A33C2A38}">
      <dgm:prSet/>
      <dgm:spPr/>
      <dgm:t>
        <a:bodyPr/>
        <a:lstStyle/>
        <a:p>
          <a:endParaRPr lang="en-US"/>
        </a:p>
      </dgm:t>
    </dgm:pt>
    <dgm:pt modelId="{DC160708-AC09-470D-B365-14FDE2252C4B}">
      <dgm:prSet/>
      <dgm:spPr/>
      <dgm:t>
        <a:bodyPr/>
        <a:lstStyle/>
        <a:p>
          <a:r>
            <a:rPr lang="en-US" dirty="0" smtClean="0"/>
            <a:t>Facial Expression</a:t>
          </a:r>
          <a:endParaRPr lang="en-US" dirty="0"/>
        </a:p>
      </dgm:t>
    </dgm:pt>
    <dgm:pt modelId="{CF76E5E1-57CD-4B32-9DBD-2EDE4B755F35}" type="parTrans" cxnId="{25006372-FBBC-420C-BB43-FAC0D87D09DD}">
      <dgm:prSet/>
      <dgm:spPr/>
      <dgm:t>
        <a:bodyPr/>
        <a:lstStyle/>
        <a:p>
          <a:endParaRPr lang="en-US"/>
        </a:p>
      </dgm:t>
    </dgm:pt>
    <dgm:pt modelId="{536250C6-F64D-47FE-BBEA-6755C69D6986}" type="sibTrans" cxnId="{25006372-FBBC-420C-BB43-FAC0D87D09DD}">
      <dgm:prSet/>
      <dgm:spPr/>
      <dgm:t>
        <a:bodyPr/>
        <a:lstStyle/>
        <a:p>
          <a:endParaRPr lang="en-US"/>
        </a:p>
      </dgm:t>
    </dgm:pt>
    <dgm:pt modelId="{8928BA07-6B37-49EA-B56D-3EE61B1D10D3}">
      <dgm:prSet/>
      <dgm:spPr/>
      <dgm:t>
        <a:bodyPr/>
        <a:lstStyle/>
        <a:p>
          <a:r>
            <a:rPr lang="en-US" dirty="0" smtClean="0"/>
            <a:t>T. McDaniel, S. Krishna, V. </a:t>
          </a:r>
          <a:r>
            <a:rPr lang="en-US" dirty="0" err="1" smtClean="0"/>
            <a:t>Balasubramanian</a:t>
          </a:r>
          <a:r>
            <a:rPr lang="en-US" dirty="0" smtClean="0"/>
            <a:t>, D. </a:t>
          </a:r>
          <a:r>
            <a:rPr lang="en-US" dirty="0" err="1" smtClean="0"/>
            <a:t>Colbry</a:t>
          </a:r>
          <a:r>
            <a:rPr lang="en-US" dirty="0" smtClean="0"/>
            <a:t>, and S. </a:t>
          </a:r>
          <a:r>
            <a:rPr lang="en-US" dirty="0" err="1" smtClean="0"/>
            <a:t>Panchanathan</a:t>
          </a:r>
          <a:r>
            <a:rPr lang="en-US" dirty="0" smtClean="0"/>
            <a:t>, “Using a </a:t>
          </a:r>
          <a:r>
            <a:rPr lang="en-US" dirty="0" err="1" smtClean="0"/>
            <a:t>haptic</a:t>
          </a:r>
          <a:r>
            <a:rPr lang="en-US" dirty="0" smtClean="0"/>
            <a:t> belt to convey non-verbal communication cues during social interactions to individuals who are blind,” </a:t>
          </a:r>
          <a:r>
            <a:rPr lang="en-US" i="1" dirty="0" smtClean="0"/>
            <a:t>Haptic Audio visual Environments and Games, 2008. HAVE 2008. IEEE International Workshop on</a:t>
          </a:r>
          <a:r>
            <a:rPr lang="en-US" dirty="0" smtClean="0"/>
            <a:t>, 2008, pp. 13-18.</a:t>
          </a:r>
          <a:endParaRPr lang="en-US" dirty="0"/>
        </a:p>
      </dgm:t>
    </dgm:pt>
    <dgm:pt modelId="{BBD96BFE-E53B-4A9F-A5D7-B94D3440CC78}" type="parTrans" cxnId="{0C400832-1921-4C22-8CBF-AF101D475A74}">
      <dgm:prSet/>
      <dgm:spPr/>
      <dgm:t>
        <a:bodyPr/>
        <a:lstStyle/>
        <a:p>
          <a:endParaRPr lang="en-US"/>
        </a:p>
      </dgm:t>
    </dgm:pt>
    <dgm:pt modelId="{D63B4A51-8E49-44B9-BD0F-FF8D8627B731}" type="sibTrans" cxnId="{0C400832-1921-4C22-8CBF-AF101D475A74}">
      <dgm:prSet/>
      <dgm:spPr/>
      <dgm:t>
        <a:bodyPr/>
        <a:lstStyle/>
        <a:p>
          <a:endParaRPr lang="en-US"/>
        </a:p>
      </dgm:t>
    </dgm:pt>
    <dgm:pt modelId="{5A571C94-C23C-4909-AD17-9B0EE210F0E2}">
      <dgm:prSet/>
      <dgm:spPr/>
      <dgm:t>
        <a:bodyPr/>
        <a:lstStyle/>
        <a:p>
          <a:r>
            <a:rPr lang="en-US" dirty="0" smtClean="0"/>
            <a:t>T.L. McDaniel, S. Krishna, D. </a:t>
          </a:r>
          <a:r>
            <a:rPr lang="en-US" dirty="0" err="1" smtClean="0"/>
            <a:t>Colbry</a:t>
          </a:r>
          <a:r>
            <a:rPr lang="en-US" dirty="0" smtClean="0"/>
            <a:t>, and S. </a:t>
          </a:r>
          <a:r>
            <a:rPr lang="en-US" dirty="0" err="1" smtClean="0"/>
            <a:t>Panchanathan</a:t>
          </a:r>
          <a:r>
            <a:rPr lang="en-US" dirty="0" smtClean="0"/>
            <a:t>, “Using tactile rhythm to convey interpersonal distances to individuals who are blind,” </a:t>
          </a:r>
          <a:r>
            <a:rPr lang="en-US" i="1" dirty="0" smtClean="0"/>
            <a:t>Proceedings of the 27th international conference extended abstracts on Human factors in computing systems</a:t>
          </a:r>
          <a:r>
            <a:rPr lang="en-US" dirty="0" smtClean="0"/>
            <a:t>, Boston, MA, USA: ACM, 2009, pp. 4669-4674.</a:t>
          </a:r>
          <a:endParaRPr lang="en-US" dirty="0"/>
        </a:p>
      </dgm:t>
    </dgm:pt>
    <dgm:pt modelId="{938FB755-1015-4068-A377-4A29D832A268}" type="parTrans" cxnId="{BFBE925D-EE5F-4082-8767-DFD0538002BB}">
      <dgm:prSet/>
      <dgm:spPr/>
      <dgm:t>
        <a:bodyPr/>
        <a:lstStyle/>
        <a:p>
          <a:endParaRPr lang="en-US"/>
        </a:p>
      </dgm:t>
    </dgm:pt>
    <dgm:pt modelId="{31828CA7-7A43-4684-86D6-4D2CE34CA540}" type="sibTrans" cxnId="{BFBE925D-EE5F-4082-8767-DFD0538002BB}">
      <dgm:prSet/>
      <dgm:spPr/>
      <dgm:t>
        <a:bodyPr/>
        <a:lstStyle/>
        <a:p>
          <a:endParaRPr lang="en-US"/>
        </a:p>
      </dgm:t>
    </dgm:pt>
    <dgm:pt modelId="{47B7170C-5D13-4EF0-A639-BBF7A598D036}">
      <dgm:prSet/>
      <dgm:spPr/>
      <dgm:t>
        <a:bodyPr/>
        <a:lstStyle/>
        <a:p>
          <a:r>
            <a:rPr lang="en-US" dirty="0" smtClean="0"/>
            <a:t>S. Krishna and S. </a:t>
          </a:r>
          <a:r>
            <a:rPr lang="en-US" dirty="0" err="1" smtClean="0"/>
            <a:t>Panchanathan</a:t>
          </a:r>
          <a:r>
            <a:rPr lang="en-US" dirty="0" smtClean="0"/>
            <a:t>, “Combining Skin-Color Detector and Evidence Aggregated Random Field Models towards Validating Face Detection Results,” </a:t>
          </a:r>
          <a:r>
            <a:rPr lang="en-US" i="1" dirty="0" smtClean="0"/>
            <a:t>Computer Vision, Graphics &amp; Image Processing, 2008. ICVGIP '08. Sixth Indian Conference on</a:t>
          </a:r>
          <a:r>
            <a:rPr lang="en-US" dirty="0" smtClean="0"/>
            <a:t>, 2008, pp. 466-473.</a:t>
          </a:r>
          <a:endParaRPr lang="en-US" dirty="0"/>
        </a:p>
      </dgm:t>
    </dgm:pt>
    <dgm:pt modelId="{ED581517-3841-411B-AE95-D294EF1BD4A1}" type="parTrans" cxnId="{4E14CB80-3735-4A2D-9461-C336BD51C1FA}">
      <dgm:prSet/>
      <dgm:spPr/>
      <dgm:t>
        <a:bodyPr/>
        <a:lstStyle/>
        <a:p>
          <a:endParaRPr lang="en-US"/>
        </a:p>
      </dgm:t>
    </dgm:pt>
    <dgm:pt modelId="{4CC3F3E2-9287-413D-85C1-413F20B3906A}" type="sibTrans" cxnId="{4E14CB80-3735-4A2D-9461-C336BD51C1FA}">
      <dgm:prSet/>
      <dgm:spPr/>
      <dgm:t>
        <a:bodyPr/>
        <a:lstStyle/>
        <a:p>
          <a:endParaRPr lang="en-US"/>
        </a:p>
      </dgm:t>
    </dgm:pt>
    <dgm:pt modelId="{0A08AB24-FC69-4607-96EC-1A61E0F01C53}">
      <dgm:prSet/>
      <dgm:spPr/>
      <dgm:t>
        <a:bodyPr/>
        <a:lstStyle/>
        <a:p>
          <a:r>
            <a:rPr lang="en-US" dirty="0" smtClean="0"/>
            <a:t>N. Edwards, J. Rosenthal, D. </a:t>
          </a:r>
          <a:r>
            <a:rPr lang="en-US" dirty="0" err="1" smtClean="0"/>
            <a:t>Molbery</a:t>
          </a:r>
          <a:r>
            <a:rPr lang="en-US" dirty="0" smtClean="0"/>
            <a:t>, J. Lindsey, K. Blair, T. McDaniel, S. Krishna, and S. </a:t>
          </a:r>
          <a:r>
            <a:rPr lang="en-US" dirty="0" err="1" smtClean="0"/>
            <a:t>Panchanathan</a:t>
          </a:r>
          <a:r>
            <a:rPr lang="en-US" dirty="0" smtClean="0"/>
            <a:t>, “A Pragmatic Approach to the Design and Implementation of a </a:t>
          </a:r>
          <a:r>
            <a:rPr lang="en-US" dirty="0" err="1" smtClean="0"/>
            <a:t>Vibrotactile</a:t>
          </a:r>
          <a:r>
            <a:rPr lang="en-US" dirty="0" smtClean="0"/>
            <a:t> Belt and its Applications,” Italy: 2009.</a:t>
          </a:r>
          <a:endParaRPr lang="en-US" dirty="0"/>
        </a:p>
      </dgm:t>
    </dgm:pt>
    <dgm:pt modelId="{599B4684-0605-404E-B0E6-125A6403379D}" type="parTrans" cxnId="{2A268599-7F57-4C32-876F-53CAF00815E7}">
      <dgm:prSet/>
      <dgm:spPr/>
      <dgm:t>
        <a:bodyPr/>
        <a:lstStyle/>
        <a:p>
          <a:endParaRPr lang="en-US"/>
        </a:p>
      </dgm:t>
    </dgm:pt>
    <dgm:pt modelId="{183252B2-094F-4CCA-92E5-40B1C62A3C08}" type="sibTrans" cxnId="{2A268599-7F57-4C32-876F-53CAF00815E7}">
      <dgm:prSet/>
      <dgm:spPr/>
      <dgm:t>
        <a:bodyPr/>
        <a:lstStyle/>
        <a:p>
          <a:endParaRPr lang="en-US"/>
        </a:p>
      </dgm:t>
    </dgm:pt>
    <dgm:pt modelId="{6351FE4E-38B4-45C6-BE81-CC55CAA2EDD2}">
      <dgm:prSet/>
      <dgm:spPr/>
      <dgm:t>
        <a:bodyPr/>
        <a:lstStyle/>
        <a:p>
          <a:r>
            <a:rPr lang="en-US" dirty="0" smtClean="0"/>
            <a:t> L. </a:t>
          </a:r>
          <a:r>
            <a:rPr lang="en-US" dirty="0" err="1" smtClean="0"/>
            <a:t>Gade</a:t>
          </a:r>
          <a:r>
            <a:rPr lang="en-US" dirty="0" smtClean="0"/>
            <a:t>, S. Krishna, and S. </a:t>
          </a:r>
          <a:r>
            <a:rPr lang="en-US" dirty="0" err="1" smtClean="0"/>
            <a:t>Panchanathan</a:t>
          </a:r>
          <a:r>
            <a:rPr lang="en-US" dirty="0" smtClean="0"/>
            <a:t>, “Person Localization In A Wearable Camera Platform Towards Assistive Technology For Social Interactions,” </a:t>
          </a:r>
          <a:r>
            <a:rPr lang="en-US" i="1" dirty="0" smtClean="0"/>
            <a:t>Media Solutions that Improve Accessibility to Disabled Users</a:t>
          </a:r>
          <a:r>
            <a:rPr lang="en-US" dirty="0" smtClean="0"/>
            <a:t>, 2009.</a:t>
          </a:r>
          <a:endParaRPr lang="en-US" dirty="0"/>
        </a:p>
      </dgm:t>
    </dgm:pt>
    <dgm:pt modelId="{B6EFF86E-E2B7-477B-AC8C-ABD7F1A9CD34}" type="parTrans" cxnId="{F2BFD87F-19C3-4285-8BC8-B5023E0F4E55}">
      <dgm:prSet/>
      <dgm:spPr/>
      <dgm:t>
        <a:bodyPr/>
        <a:lstStyle/>
        <a:p>
          <a:endParaRPr lang="en-US"/>
        </a:p>
      </dgm:t>
    </dgm:pt>
    <dgm:pt modelId="{50E93BC9-467A-4B5A-98C7-F2CD03323FB7}" type="sibTrans" cxnId="{F2BFD87F-19C3-4285-8BC8-B5023E0F4E55}">
      <dgm:prSet/>
      <dgm:spPr/>
      <dgm:t>
        <a:bodyPr/>
        <a:lstStyle/>
        <a:p>
          <a:endParaRPr lang="en-US"/>
        </a:p>
      </dgm:t>
    </dgm:pt>
    <dgm:pt modelId="{FD5B32B6-BFD7-4242-81CE-C7BE70CAD969}">
      <dgm:prSet/>
      <dgm:spPr/>
      <dgm:t>
        <a:bodyPr/>
        <a:lstStyle/>
        <a:p>
          <a:r>
            <a:rPr lang="en-US" dirty="0" smtClean="0"/>
            <a:t>L. </a:t>
          </a:r>
          <a:r>
            <a:rPr lang="en-US" dirty="0" err="1" smtClean="0"/>
            <a:t>Gade</a:t>
          </a:r>
          <a:r>
            <a:rPr lang="en-US" dirty="0" smtClean="0"/>
            <a:t>, S. Krishna, and S. </a:t>
          </a:r>
          <a:r>
            <a:rPr lang="en-US" dirty="0" err="1" smtClean="0"/>
            <a:t>Panchanathan</a:t>
          </a:r>
          <a:r>
            <a:rPr lang="en-US" dirty="0" smtClean="0"/>
            <a:t>, “Person localization using a wearable camera towards enhancing social interactions for individuals with visual impairment,” </a:t>
          </a:r>
          <a:r>
            <a:rPr lang="en-US" i="1" dirty="0" smtClean="0"/>
            <a:t>Proceedings of the 1st ACM SIGMM international workshop on Media studies and implementations that help improving access to disabled users</a:t>
          </a:r>
          <a:r>
            <a:rPr lang="en-US" dirty="0" smtClean="0"/>
            <a:t>, Beijing, China: ACM, 2009, pp. 53-62.</a:t>
          </a:r>
          <a:endParaRPr lang="en-US" dirty="0"/>
        </a:p>
      </dgm:t>
    </dgm:pt>
    <dgm:pt modelId="{1DA4E418-0302-4C95-8307-222531BF26AA}" type="parTrans" cxnId="{5B4863AD-0A2B-45D4-950F-10AC17466CC1}">
      <dgm:prSet/>
      <dgm:spPr/>
      <dgm:t>
        <a:bodyPr/>
        <a:lstStyle/>
        <a:p>
          <a:endParaRPr lang="en-US"/>
        </a:p>
      </dgm:t>
    </dgm:pt>
    <dgm:pt modelId="{B8CC82A7-78E5-4317-9CC5-AA49C53F4101}" type="sibTrans" cxnId="{5B4863AD-0A2B-45D4-950F-10AC17466CC1}">
      <dgm:prSet/>
      <dgm:spPr/>
      <dgm:t>
        <a:bodyPr/>
        <a:lstStyle/>
        <a:p>
          <a:endParaRPr lang="en-US"/>
        </a:p>
      </dgm:t>
    </dgm:pt>
    <dgm:pt modelId="{E29CFAAB-828D-42C2-A41E-651F33EF7EB2}">
      <dgm:prSet/>
      <dgm:spPr/>
      <dgm:t>
        <a:bodyPr/>
        <a:lstStyle/>
        <a:p>
          <a:r>
            <a:rPr lang="en-US" dirty="0" smtClean="0"/>
            <a:t> S. Krishna, T. McDaniel, and S. </a:t>
          </a:r>
          <a:r>
            <a:rPr lang="en-US" dirty="0" err="1" smtClean="0"/>
            <a:t>Panchanathan</a:t>
          </a:r>
          <a:r>
            <a:rPr lang="en-US" dirty="0" smtClean="0"/>
            <a:t>, “Haptic Belt for Delivering Nonverbal Communication Cues to People who are Blind or Visually Impaired,” </a:t>
          </a:r>
          <a:r>
            <a:rPr lang="en-US" i="1" dirty="0" smtClean="0"/>
            <a:t>25th Annual International Technology &amp; Persons with Disabilities Conference</a:t>
          </a:r>
          <a:r>
            <a:rPr lang="en-US" dirty="0" smtClean="0"/>
            <a:t>, Los Angeles, CA: 25, 2009.</a:t>
          </a:r>
          <a:endParaRPr lang="en-US" dirty="0"/>
        </a:p>
      </dgm:t>
    </dgm:pt>
    <dgm:pt modelId="{EF81122C-CEEE-442E-A9EC-62ABD6450D21}" type="parTrans" cxnId="{EA2E3985-C5D1-4571-803D-9F6846456794}">
      <dgm:prSet/>
      <dgm:spPr/>
      <dgm:t>
        <a:bodyPr/>
        <a:lstStyle/>
        <a:p>
          <a:endParaRPr lang="en-US"/>
        </a:p>
      </dgm:t>
    </dgm:pt>
    <dgm:pt modelId="{D1199218-9FA1-43DC-950E-CD48C70802D5}" type="sibTrans" cxnId="{EA2E3985-C5D1-4571-803D-9F6846456794}">
      <dgm:prSet/>
      <dgm:spPr/>
      <dgm:t>
        <a:bodyPr/>
        <a:lstStyle/>
        <a:p>
          <a:endParaRPr lang="en-US"/>
        </a:p>
      </dgm:t>
    </dgm:pt>
    <dgm:pt modelId="{62F6F951-B06E-4253-B3A8-12E121A7F8FC}">
      <dgm:prSet/>
      <dgm:spPr/>
      <dgm:t>
        <a:bodyPr/>
        <a:lstStyle/>
        <a:p>
          <a:r>
            <a:rPr lang="en-US" dirty="0" smtClean="0"/>
            <a:t>S. Krishna, S. </a:t>
          </a:r>
          <a:r>
            <a:rPr lang="en-US" dirty="0" err="1" smtClean="0"/>
            <a:t>Bala</a:t>
          </a:r>
          <a:r>
            <a:rPr lang="en-US" dirty="0" smtClean="0"/>
            <a:t>, T. McDaniel, S. McGuire and S. </a:t>
          </a:r>
          <a:r>
            <a:rPr lang="en-US" dirty="0" err="1" smtClean="0"/>
            <a:t>Panchanathan</a:t>
          </a:r>
          <a:r>
            <a:rPr lang="en-US" dirty="0" smtClean="0"/>
            <a:t>, “</a:t>
          </a:r>
          <a:r>
            <a:rPr lang="en-US" dirty="0" err="1" smtClean="0"/>
            <a:t>Vibrotactile</a:t>
          </a:r>
          <a:r>
            <a:rPr lang="en-US" dirty="0" smtClean="0"/>
            <a:t> belt – Enabling access to facial mannerisms for people who are blind”, </a:t>
          </a:r>
          <a:r>
            <a:rPr lang="en-US" i="1" dirty="0" smtClean="0"/>
            <a:t>26</a:t>
          </a:r>
          <a:r>
            <a:rPr lang="en-US" i="1" baseline="30000" dirty="0" smtClean="0"/>
            <a:t>th</a:t>
          </a:r>
          <a:r>
            <a:rPr lang="en-US" i="1" dirty="0" smtClean="0"/>
            <a:t> Annual International Technology &amp; Persons with Disabilities Conference</a:t>
          </a:r>
          <a:r>
            <a:rPr lang="en-US" dirty="0" smtClean="0"/>
            <a:t>, San Diego, CA, 2010.</a:t>
          </a:r>
          <a:endParaRPr lang="en-US" dirty="0"/>
        </a:p>
      </dgm:t>
    </dgm:pt>
    <dgm:pt modelId="{0A874FAB-2B27-473C-8C4F-059D069EB016}" type="parTrans" cxnId="{0ACB2A37-5847-4511-B011-2EE1CC4102B6}">
      <dgm:prSet/>
      <dgm:spPr/>
      <dgm:t>
        <a:bodyPr/>
        <a:lstStyle/>
        <a:p>
          <a:endParaRPr lang="en-US"/>
        </a:p>
      </dgm:t>
    </dgm:pt>
    <dgm:pt modelId="{74DE3FFA-D3FB-48DF-97E1-E3B9B08E82B4}" type="sibTrans" cxnId="{0ACB2A37-5847-4511-B011-2EE1CC4102B6}">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63D06793-F825-4160-B48F-B6F7E24EECD9}" type="pres">
      <dgm:prSet presAssocID="{21D34A47-C102-4E4B-8D9E-E0CCE7CF3A37}" presName="parentText" presStyleLbl="node1" presStyleIdx="0" presStyleCnt="2">
        <dgm:presLayoutVars>
          <dgm:chMax val="0"/>
          <dgm:bulletEnabled val="1"/>
        </dgm:presLayoutVars>
      </dgm:prSet>
      <dgm:spPr/>
      <dgm:t>
        <a:bodyPr/>
        <a:lstStyle/>
        <a:p>
          <a:endParaRPr lang="en-US"/>
        </a:p>
      </dgm:t>
    </dgm:pt>
    <dgm:pt modelId="{DEB2728B-2931-4685-9A5C-1FD61D225E0F}" type="pres">
      <dgm:prSet presAssocID="{21D34A47-C102-4E4B-8D9E-E0CCE7CF3A37}" presName="childText" presStyleLbl="revTx" presStyleIdx="0" presStyleCnt="2">
        <dgm:presLayoutVars>
          <dgm:bulletEnabled val="1"/>
        </dgm:presLayoutVars>
      </dgm:prSet>
      <dgm:spPr/>
      <dgm:t>
        <a:bodyPr/>
        <a:lstStyle/>
        <a:p>
          <a:endParaRPr lang="en-US"/>
        </a:p>
      </dgm:t>
    </dgm:pt>
    <dgm:pt modelId="{8B23BA55-9E4E-40C2-9B76-29345261DBE2}" type="pres">
      <dgm:prSet presAssocID="{DC160708-AC09-470D-B365-14FDE2252C4B}" presName="parentText" presStyleLbl="node1" presStyleIdx="1" presStyleCnt="2">
        <dgm:presLayoutVars>
          <dgm:chMax val="0"/>
          <dgm:bulletEnabled val="1"/>
        </dgm:presLayoutVars>
      </dgm:prSet>
      <dgm:spPr/>
      <dgm:t>
        <a:bodyPr/>
        <a:lstStyle/>
        <a:p>
          <a:endParaRPr lang="en-US"/>
        </a:p>
      </dgm:t>
    </dgm:pt>
    <dgm:pt modelId="{9393887B-1A64-47A1-9740-0D95787AF6A0}" type="pres">
      <dgm:prSet presAssocID="{DC160708-AC09-470D-B365-14FDE2252C4B}" presName="childText" presStyleLbl="revTx" presStyleIdx="1" presStyleCnt="2">
        <dgm:presLayoutVars>
          <dgm:bulletEnabled val="1"/>
        </dgm:presLayoutVars>
      </dgm:prSet>
      <dgm:spPr/>
      <dgm:t>
        <a:bodyPr/>
        <a:lstStyle/>
        <a:p>
          <a:endParaRPr lang="en-US"/>
        </a:p>
      </dgm:t>
    </dgm:pt>
  </dgm:ptLst>
  <dgm:cxnLst>
    <dgm:cxn modelId="{271F7A86-9C7C-4C14-A268-AEB2F8E05D60}" type="presOf" srcId="{8928BA07-6B37-49EA-B56D-3EE61B1D10D3}" destId="{DEB2728B-2931-4685-9A5C-1FD61D225E0F}" srcOrd="0" destOrd="6" presId="urn:microsoft.com/office/officeart/2005/8/layout/vList2"/>
    <dgm:cxn modelId="{2A268599-7F57-4C32-876F-53CAF00815E7}" srcId="{21D34A47-C102-4E4B-8D9E-E0CCE7CF3A37}" destId="{0A08AB24-FC69-4607-96EC-1A61E0F01C53}" srcOrd="3" destOrd="0" parTransId="{599B4684-0605-404E-B0E6-125A6403379D}" sibTransId="{183252B2-094F-4CCA-92E5-40B1C62A3C08}"/>
    <dgm:cxn modelId="{58EF0CCF-D87D-4F2F-9F20-30BA05F6D103}" type="presOf" srcId="{1028F362-418D-4D1B-9B8F-F90F3AED0681}" destId="{7D6AD0E5-958B-4CFB-91DA-518AC7FE5DFC}" srcOrd="0" destOrd="0" presId="urn:microsoft.com/office/officeart/2005/8/layout/vList2"/>
    <dgm:cxn modelId="{25006372-FBBC-420C-BB43-FAC0D87D09DD}" srcId="{1028F362-418D-4D1B-9B8F-F90F3AED0681}" destId="{DC160708-AC09-470D-B365-14FDE2252C4B}" srcOrd="1" destOrd="0" parTransId="{CF76E5E1-57CD-4B32-9DBD-2EDE4B755F35}" sibTransId="{536250C6-F64D-47FE-BBEA-6755C69D6986}"/>
    <dgm:cxn modelId="{5B4863AD-0A2B-45D4-950F-10AC17466CC1}" srcId="{21D34A47-C102-4E4B-8D9E-E0CCE7CF3A37}" destId="{FD5B32B6-BFD7-4242-81CE-C7BE70CAD969}" srcOrd="1" destOrd="0" parTransId="{1DA4E418-0302-4C95-8307-222531BF26AA}" sibTransId="{B8CC82A7-78E5-4317-9CC5-AA49C53F4101}"/>
    <dgm:cxn modelId="{EA2E3985-C5D1-4571-803D-9F6846456794}" srcId="{21D34A47-C102-4E4B-8D9E-E0CCE7CF3A37}" destId="{E29CFAAB-828D-42C2-A41E-651F33EF7EB2}" srcOrd="2" destOrd="0" parTransId="{EF81122C-CEEE-442E-A9EC-62ABD6450D21}" sibTransId="{D1199218-9FA1-43DC-950E-CD48C70802D5}"/>
    <dgm:cxn modelId="{A81BF840-3CFD-4FE8-9279-2AFCC829314A}" type="presOf" srcId="{E29CFAAB-828D-42C2-A41E-651F33EF7EB2}" destId="{DEB2728B-2931-4685-9A5C-1FD61D225E0F}" srcOrd="0" destOrd="2" presId="urn:microsoft.com/office/officeart/2005/8/layout/vList2"/>
    <dgm:cxn modelId="{C5DB7A5F-1E24-40E8-B62A-9AFAD778E8B5}" type="presOf" srcId="{47B7170C-5D13-4EF0-A639-BBF7A598D036}" destId="{DEB2728B-2931-4685-9A5C-1FD61D225E0F}" srcOrd="0" destOrd="5" presId="urn:microsoft.com/office/officeart/2005/8/layout/vList2"/>
    <dgm:cxn modelId="{036C4A0A-F69C-4F5A-AE69-9DFAA26AF1F7}" type="presOf" srcId="{5A571C94-C23C-4909-AD17-9B0EE210F0E2}" destId="{DEB2728B-2931-4685-9A5C-1FD61D225E0F}" srcOrd="0" destOrd="4" presId="urn:microsoft.com/office/officeart/2005/8/layout/vList2"/>
    <dgm:cxn modelId="{0ACB2A37-5847-4511-B011-2EE1CC4102B6}" srcId="{DC160708-AC09-470D-B365-14FDE2252C4B}" destId="{62F6F951-B06E-4253-B3A8-12E121A7F8FC}" srcOrd="0" destOrd="0" parTransId="{0A874FAB-2B27-473C-8C4F-059D069EB016}" sibTransId="{74DE3FFA-D3FB-48DF-97E1-E3B9B08E82B4}"/>
    <dgm:cxn modelId="{0C544A8C-1C68-4D72-944F-6FB8572E92AE}" type="presOf" srcId="{6351FE4E-38B4-45C6-BE81-CC55CAA2EDD2}" destId="{DEB2728B-2931-4685-9A5C-1FD61D225E0F}" srcOrd="0" destOrd="0" presId="urn:microsoft.com/office/officeart/2005/8/layout/vList2"/>
    <dgm:cxn modelId="{0C400832-1921-4C22-8CBF-AF101D475A74}" srcId="{21D34A47-C102-4E4B-8D9E-E0CCE7CF3A37}" destId="{8928BA07-6B37-49EA-B56D-3EE61B1D10D3}" srcOrd="6" destOrd="0" parTransId="{BBD96BFE-E53B-4A9F-A5D7-B94D3440CC78}" sibTransId="{D63B4A51-8E49-44B9-BD0F-FF8D8627B731}"/>
    <dgm:cxn modelId="{BFBE925D-EE5F-4082-8767-DFD0538002BB}" srcId="{21D34A47-C102-4E4B-8D9E-E0CCE7CF3A37}" destId="{5A571C94-C23C-4909-AD17-9B0EE210F0E2}" srcOrd="4" destOrd="0" parTransId="{938FB755-1015-4068-A377-4A29D832A268}" sibTransId="{31828CA7-7A43-4684-86D6-4D2CE34CA540}"/>
    <dgm:cxn modelId="{AD6D9B78-5041-4602-8C9C-19F93A341196}" type="presOf" srcId="{62F6F951-B06E-4253-B3A8-12E121A7F8FC}" destId="{9393887B-1A64-47A1-9740-0D95787AF6A0}" srcOrd="0" destOrd="0" presId="urn:microsoft.com/office/officeart/2005/8/layout/vList2"/>
    <dgm:cxn modelId="{B6AF31EC-87C9-4DAD-AC03-AC1035ABE8BD}" type="presOf" srcId="{21D34A47-C102-4E4B-8D9E-E0CCE7CF3A37}" destId="{63D06793-F825-4160-B48F-B6F7E24EECD9}" srcOrd="0" destOrd="0" presId="urn:microsoft.com/office/officeart/2005/8/layout/vList2"/>
    <dgm:cxn modelId="{F2BFD87F-19C3-4285-8BC8-B5023E0F4E55}" srcId="{21D34A47-C102-4E4B-8D9E-E0CCE7CF3A37}" destId="{6351FE4E-38B4-45C6-BE81-CC55CAA2EDD2}" srcOrd="0" destOrd="0" parTransId="{B6EFF86E-E2B7-477B-AC8C-ABD7F1A9CD34}" sibTransId="{50E93BC9-467A-4B5A-98C7-F2CD03323FB7}"/>
    <dgm:cxn modelId="{9153CA91-FA3E-4C8E-8FA9-80AF24B86B7B}" type="presOf" srcId="{FD5B32B6-BFD7-4242-81CE-C7BE70CAD969}" destId="{DEB2728B-2931-4685-9A5C-1FD61D225E0F}" srcOrd="0" destOrd="1" presId="urn:microsoft.com/office/officeart/2005/8/layout/vList2"/>
    <dgm:cxn modelId="{30ECF93A-D48E-4E5D-A1B6-4FE50096FB79}" type="presOf" srcId="{0A08AB24-FC69-4607-96EC-1A61E0F01C53}" destId="{DEB2728B-2931-4685-9A5C-1FD61D225E0F}" srcOrd="0" destOrd="3" presId="urn:microsoft.com/office/officeart/2005/8/layout/vList2"/>
    <dgm:cxn modelId="{4E14CB80-3735-4A2D-9461-C336BD51C1FA}" srcId="{21D34A47-C102-4E4B-8D9E-E0CCE7CF3A37}" destId="{47B7170C-5D13-4EF0-A639-BBF7A598D036}" srcOrd="5" destOrd="0" parTransId="{ED581517-3841-411B-AE95-D294EF1BD4A1}" sibTransId="{4CC3F3E2-9287-413D-85C1-413F20B3906A}"/>
    <dgm:cxn modelId="{8990AAD5-E2A0-42D9-95C2-2898A33C2A38}" srcId="{1028F362-418D-4D1B-9B8F-F90F3AED0681}" destId="{21D34A47-C102-4E4B-8D9E-E0CCE7CF3A37}" srcOrd="0" destOrd="0" parTransId="{9EE2216F-6A7B-4B43-BA30-F2F1540A1B71}" sibTransId="{1242FDE5-226F-4ACE-95E7-DF4AEBAE2348}"/>
    <dgm:cxn modelId="{07C14D52-2C8F-484B-AB3C-2D14A7CDBE9F}" type="presOf" srcId="{DC160708-AC09-470D-B365-14FDE2252C4B}" destId="{8B23BA55-9E4E-40C2-9B76-29345261DBE2}" srcOrd="0" destOrd="0" presId="urn:microsoft.com/office/officeart/2005/8/layout/vList2"/>
    <dgm:cxn modelId="{C2033950-86C9-4B2C-8BD5-E8D39BB420A0}" type="presParOf" srcId="{7D6AD0E5-958B-4CFB-91DA-518AC7FE5DFC}" destId="{63D06793-F825-4160-B48F-B6F7E24EECD9}" srcOrd="0" destOrd="0" presId="urn:microsoft.com/office/officeart/2005/8/layout/vList2"/>
    <dgm:cxn modelId="{ECF6F236-40AB-4624-BE34-55E0A98B0378}" type="presParOf" srcId="{7D6AD0E5-958B-4CFB-91DA-518AC7FE5DFC}" destId="{DEB2728B-2931-4685-9A5C-1FD61D225E0F}" srcOrd="1" destOrd="0" presId="urn:microsoft.com/office/officeart/2005/8/layout/vList2"/>
    <dgm:cxn modelId="{93C72C40-85F3-427E-BD23-C87106A7DBD5}" type="presParOf" srcId="{7D6AD0E5-958B-4CFB-91DA-518AC7FE5DFC}" destId="{8B23BA55-9E4E-40C2-9B76-29345261DBE2}" srcOrd="2" destOrd="0" presId="urn:microsoft.com/office/officeart/2005/8/layout/vList2"/>
    <dgm:cxn modelId="{26E7B3BB-B40B-47F7-825F-2C0E92A74F57}" type="presParOf" srcId="{7D6AD0E5-958B-4CFB-91DA-518AC7FE5DFC}" destId="{9393887B-1A64-47A1-9740-0D95787AF6A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51D298A-B72D-4B16-BFE8-00F173C759A0}" type="doc">
      <dgm:prSet loTypeId="urn:microsoft.com/office/officeart/2005/8/layout/vList2" loCatId="list" qsTypeId="urn:microsoft.com/office/officeart/2005/8/quickstyle/simple3" qsCatId="simple" csTypeId="urn:microsoft.com/office/officeart/2005/8/colors/colorful5" csCatId="colorful" phldr="1"/>
      <dgm:spPr/>
      <dgm:t>
        <a:bodyPr/>
        <a:lstStyle/>
        <a:p>
          <a:endParaRPr lang="en-US"/>
        </a:p>
      </dgm:t>
    </dgm:pt>
    <dgm:pt modelId="{87419FE4-ADEE-4EBA-BC54-E716EF51FD3D}">
      <dgm:prSet phldrT="[Text]"/>
      <dgm:spPr/>
      <dgm:t>
        <a:bodyPr/>
        <a:lstStyle/>
        <a:p>
          <a:r>
            <a:rPr lang="en-US" dirty="0" smtClean="0">
              <a:latin typeface="Times" pitchFamily="18" charset="0"/>
              <a:cs typeface="Times" pitchFamily="18" charset="0"/>
            </a:rPr>
            <a:t>Capstone Projects</a:t>
          </a:r>
          <a:endParaRPr lang="en-US" dirty="0">
            <a:latin typeface="Times" pitchFamily="18" charset="0"/>
            <a:cs typeface="Times" pitchFamily="18" charset="0"/>
          </a:endParaRPr>
        </a:p>
      </dgm:t>
    </dgm:pt>
    <dgm:pt modelId="{BEE10614-10DF-4CA8-90B0-B77F15C062EE}" type="parTrans" cxnId="{DBA6BE8B-4A3E-4035-8304-7128B259FB31}">
      <dgm:prSet/>
      <dgm:spPr/>
      <dgm:t>
        <a:bodyPr/>
        <a:lstStyle/>
        <a:p>
          <a:endParaRPr lang="en-US">
            <a:latin typeface="Times" pitchFamily="18" charset="0"/>
            <a:cs typeface="Times" pitchFamily="18" charset="0"/>
          </a:endParaRPr>
        </a:p>
      </dgm:t>
    </dgm:pt>
    <dgm:pt modelId="{BD092A95-51D6-4B17-92CC-6994D9AB46B6}" type="sibTrans" cxnId="{DBA6BE8B-4A3E-4035-8304-7128B259FB31}">
      <dgm:prSet/>
      <dgm:spPr/>
      <dgm:t>
        <a:bodyPr/>
        <a:lstStyle/>
        <a:p>
          <a:endParaRPr lang="en-US">
            <a:latin typeface="Times" pitchFamily="18" charset="0"/>
            <a:cs typeface="Times" pitchFamily="18" charset="0"/>
          </a:endParaRPr>
        </a:p>
      </dgm:t>
    </dgm:pt>
    <dgm:pt modelId="{8AEDDB2D-6171-43C3-8D79-674C26DD39AA}">
      <dgm:prSet phldrT="[Text]"/>
      <dgm:spPr/>
      <dgm:t>
        <a:bodyPr/>
        <a:lstStyle/>
        <a:p>
          <a:r>
            <a:rPr lang="en-US" dirty="0" smtClean="0">
              <a:latin typeface="Times" pitchFamily="18" charset="0"/>
              <a:cs typeface="Times" pitchFamily="18" charset="0"/>
            </a:rPr>
            <a:t>2007 – Social Interaction Assistant</a:t>
          </a:r>
          <a:endParaRPr lang="en-US" dirty="0">
            <a:latin typeface="Times" pitchFamily="18" charset="0"/>
            <a:cs typeface="Times" pitchFamily="18" charset="0"/>
          </a:endParaRPr>
        </a:p>
      </dgm:t>
    </dgm:pt>
    <dgm:pt modelId="{C6B1994E-D2B0-4B0C-9F51-09A83B2A394F}" type="parTrans" cxnId="{FCAFB371-57CC-4CAE-9AD1-E23375FDC1F1}">
      <dgm:prSet/>
      <dgm:spPr/>
      <dgm:t>
        <a:bodyPr/>
        <a:lstStyle/>
        <a:p>
          <a:endParaRPr lang="en-US">
            <a:latin typeface="Times" pitchFamily="18" charset="0"/>
            <a:cs typeface="Times" pitchFamily="18" charset="0"/>
          </a:endParaRPr>
        </a:p>
      </dgm:t>
    </dgm:pt>
    <dgm:pt modelId="{695B3456-8D32-4E44-BF31-DA73D1F4D238}" type="sibTrans" cxnId="{FCAFB371-57CC-4CAE-9AD1-E23375FDC1F1}">
      <dgm:prSet/>
      <dgm:spPr/>
      <dgm:t>
        <a:bodyPr/>
        <a:lstStyle/>
        <a:p>
          <a:endParaRPr lang="en-US">
            <a:latin typeface="Times" pitchFamily="18" charset="0"/>
            <a:cs typeface="Times" pitchFamily="18" charset="0"/>
          </a:endParaRPr>
        </a:p>
      </dgm:t>
    </dgm:pt>
    <dgm:pt modelId="{9B7ECD94-D69E-4443-89D5-A73B0D048C40}">
      <dgm:prSet phldrT="[Text]"/>
      <dgm:spPr/>
      <dgm:t>
        <a:bodyPr/>
        <a:lstStyle/>
        <a:p>
          <a:r>
            <a:rPr lang="en-US" dirty="0" smtClean="0">
              <a:latin typeface="Times" pitchFamily="18" charset="0"/>
              <a:cs typeface="Times" pitchFamily="18" charset="0"/>
            </a:rPr>
            <a:t>Fulton Undergraduate Research Initiative (FURI)</a:t>
          </a:r>
          <a:endParaRPr lang="en-US" dirty="0">
            <a:latin typeface="Times" pitchFamily="18" charset="0"/>
            <a:cs typeface="Times" pitchFamily="18" charset="0"/>
          </a:endParaRPr>
        </a:p>
      </dgm:t>
    </dgm:pt>
    <dgm:pt modelId="{9E412FF4-FE4D-4F7B-99FE-941518CACD06}" type="parTrans" cxnId="{118A881F-5C02-4A5C-B281-6A6B66F89DBC}">
      <dgm:prSet/>
      <dgm:spPr/>
      <dgm:t>
        <a:bodyPr/>
        <a:lstStyle/>
        <a:p>
          <a:endParaRPr lang="en-US">
            <a:latin typeface="Times" pitchFamily="18" charset="0"/>
            <a:cs typeface="Times" pitchFamily="18" charset="0"/>
          </a:endParaRPr>
        </a:p>
      </dgm:t>
    </dgm:pt>
    <dgm:pt modelId="{30433091-D6DD-4089-BC93-18BDA5A02058}" type="sibTrans" cxnId="{118A881F-5C02-4A5C-B281-6A6B66F89DBC}">
      <dgm:prSet/>
      <dgm:spPr/>
      <dgm:t>
        <a:bodyPr/>
        <a:lstStyle/>
        <a:p>
          <a:endParaRPr lang="en-US">
            <a:latin typeface="Times" pitchFamily="18" charset="0"/>
            <a:cs typeface="Times" pitchFamily="18" charset="0"/>
          </a:endParaRPr>
        </a:p>
      </dgm:t>
    </dgm:pt>
    <dgm:pt modelId="{36143D36-F659-4662-8180-ABB95629D79A}">
      <dgm:prSet phldrT="[Text]"/>
      <dgm:spPr/>
      <dgm:t>
        <a:bodyPr/>
        <a:lstStyle/>
        <a:p>
          <a:r>
            <a:rPr lang="en-US" dirty="0" smtClean="0">
              <a:latin typeface="Times" pitchFamily="18" charset="0"/>
              <a:cs typeface="Times" pitchFamily="18" charset="0"/>
            </a:rPr>
            <a:t>2007/08 – Social Interaction Assistant -Daniel Merrill</a:t>
          </a:r>
          <a:endParaRPr lang="en-US" dirty="0">
            <a:latin typeface="Times" pitchFamily="18" charset="0"/>
            <a:cs typeface="Times" pitchFamily="18" charset="0"/>
          </a:endParaRPr>
        </a:p>
      </dgm:t>
    </dgm:pt>
    <dgm:pt modelId="{9AB54A12-BF9B-4A23-AAC4-6AF26153DAB8}" type="parTrans" cxnId="{8D8C0EA3-AD71-411D-9BA7-D4BEAB0EDB35}">
      <dgm:prSet/>
      <dgm:spPr/>
      <dgm:t>
        <a:bodyPr/>
        <a:lstStyle/>
        <a:p>
          <a:endParaRPr lang="en-US">
            <a:latin typeface="Times" pitchFamily="18" charset="0"/>
            <a:cs typeface="Times" pitchFamily="18" charset="0"/>
          </a:endParaRPr>
        </a:p>
      </dgm:t>
    </dgm:pt>
    <dgm:pt modelId="{C407827C-DC20-4E8B-A8D4-009BE7EE59DC}" type="sibTrans" cxnId="{8D8C0EA3-AD71-411D-9BA7-D4BEAB0EDB35}">
      <dgm:prSet/>
      <dgm:spPr/>
      <dgm:t>
        <a:bodyPr/>
        <a:lstStyle/>
        <a:p>
          <a:endParaRPr lang="en-US">
            <a:latin typeface="Times" pitchFamily="18" charset="0"/>
            <a:cs typeface="Times" pitchFamily="18" charset="0"/>
          </a:endParaRPr>
        </a:p>
      </dgm:t>
    </dgm:pt>
    <dgm:pt modelId="{E54F3414-462C-4749-AAC7-975247E2C67C}">
      <dgm:prSet phldrT="[Text]"/>
      <dgm:spPr/>
      <dgm:t>
        <a:bodyPr/>
        <a:lstStyle/>
        <a:p>
          <a:r>
            <a:rPr lang="en-US" dirty="0" smtClean="0">
              <a:latin typeface="Times" pitchFamily="18" charset="0"/>
              <a:cs typeface="Times" pitchFamily="18" charset="0"/>
            </a:rPr>
            <a:t>2009 – Wireless Haptic Belt </a:t>
          </a:r>
          <a:endParaRPr lang="en-US" dirty="0">
            <a:latin typeface="Times" pitchFamily="18" charset="0"/>
            <a:cs typeface="Times" pitchFamily="18" charset="0"/>
          </a:endParaRPr>
        </a:p>
      </dgm:t>
    </dgm:pt>
    <dgm:pt modelId="{AE457BB0-AD05-4D4C-9933-8AFD4B912316}" type="parTrans" cxnId="{2A089E47-72B5-4925-B058-5E9AFF15C7C8}">
      <dgm:prSet/>
      <dgm:spPr/>
      <dgm:t>
        <a:bodyPr/>
        <a:lstStyle/>
        <a:p>
          <a:endParaRPr lang="en-US">
            <a:latin typeface="Times" pitchFamily="18" charset="0"/>
            <a:cs typeface="Times" pitchFamily="18" charset="0"/>
          </a:endParaRPr>
        </a:p>
      </dgm:t>
    </dgm:pt>
    <dgm:pt modelId="{4DD6C4E6-69B9-452F-AC6B-E389B2E23FE7}" type="sibTrans" cxnId="{2A089E47-72B5-4925-B058-5E9AFF15C7C8}">
      <dgm:prSet/>
      <dgm:spPr/>
      <dgm:t>
        <a:bodyPr/>
        <a:lstStyle/>
        <a:p>
          <a:endParaRPr lang="en-US">
            <a:latin typeface="Times" pitchFamily="18" charset="0"/>
            <a:cs typeface="Times" pitchFamily="18" charset="0"/>
          </a:endParaRPr>
        </a:p>
      </dgm:t>
    </dgm:pt>
    <dgm:pt modelId="{8DE92923-4A15-418C-8E6D-232B6D515744}">
      <dgm:prSet phldrT="[Text]"/>
      <dgm:spPr/>
      <dgm:t>
        <a:bodyPr/>
        <a:lstStyle/>
        <a:p>
          <a:r>
            <a:rPr lang="en-US" dirty="0" smtClean="0">
              <a:latin typeface="Times" pitchFamily="18" charset="0"/>
              <a:cs typeface="Times" pitchFamily="18" charset="0"/>
            </a:rPr>
            <a:t>2009 – Project Steven</a:t>
          </a:r>
          <a:endParaRPr lang="en-US" dirty="0">
            <a:latin typeface="Times" pitchFamily="18" charset="0"/>
            <a:cs typeface="Times" pitchFamily="18" charset="0"/>
          </a:endParaRPr>
        </a:p>
      </dgm:t>
    </dgm:pt>
    <dgm:pt modelId="{9834380E-A92C-4639-B6D5-D5207C91ABBC}" type="parTrans" cxnId="{E92D7258-87C7-44CC-BA2A-69012F5E92EF}">
      <dgm:prSet/>
      <dgm:spPr/>
      <dgm:t>
        <a:bodyPr/>
        <a:lstStyle/>
        <a:p>
          <a:endParaRPr lang="en-US">
            <a:latin typeface="Times" pitchFamily="18" charset="0"/>
            <a:cs typeface="Times" pitchFamily="18" charset="0"/>
          </a:endParaRPr>
        </a:p>
      </dgm:t>
    </dgm:pt>
    <dgm:pt modelId="{CD21FA07-26F2-4032-8621-93F07D0A3014}" type="sibTrans" cxnId="{E92D7258-87C7-44CC-BA2A-69012F5E92EF}">
      <dgm:prSet/>
      <dgm:spPr/>
      <dgm:t>
        <a:bodyPr/>
        <a:lstStyle/>
        <a:p>
          <a:endParaRPr lang="en-US">
            <a:latin typeface="Times" pitchFamily="18" charset="0"/>
            <a:cs typeface="Times" pitchFamily="18" charset="0"/>
          </a:endParaRPr>
        </a:p>
      </dgm:t>
    </dgm:pt>
    <dgm:pt modelId="{93FAE4D2-D299-4209-AEA1-DEFB8F40CBD0}">
      <dgm:prSet phldrT="[Text]"/>
      <dgm:spPr/>
      <dgm:t>
        <a:bodyPr/>
        <a:lstStyle/>
        <a:p>
          <a:r>
            <a:rPr lang="en-US" dirty="0" smtClean="0">
              <a:latin typeface="Times" pitchFamily="18" charset="0"/>
              <a:cs typeface="Times" pitchFamily="18" charset="0"/>
            </a:rPr>
            <a:t>2009 – Panoramic Camera for Extended Situational Awareness</a:t>
          </a:r>
          <a:endParaRPr lang="en-US" dirty="0">
            <a:latin typeface="Times" pitchFamily="18" charset="0"/>
            <a:cs typeface="Times" pitchFamily="18" charset="0"/>
          </a:endParaRPr>
        </a:p>
      </dgm:t>
    </dgm:pt>
    <dgm:pt modelId="{6794095B-E2B6-4240-9C52-5529D63B199C}" type="parTrans" cxnId="{3B1140C8-0D02-48EE-A797-FFB8A9DC5107}">
      <dgm:prSet/>
      <dgm:spPr/>
      <dgm:t>
        <a:bodyPr/>
        <a:lstStyle/>
        <a:p>
          <a:endParaRPr lang="en-US">
            <a:latin typeface="Times" pitchFamily="18" charset="0"/>
            <a:cs typeface="Times" pitchFamily="18" charset="0"/>
          </a:endParaRPr>
        </a:p>
      </dgm:t>
    </dgm:pt>
    <dgm:pt modelId="{1980806F-B752-43D0-8BC6-708FB14D0D60}" type="sibTrans" cxnId="{3B1140C8-0D02-48EE-A797-FFB8A9DC5107}">
      <dgm:prSet/>
      <dgm:spPr/>
      <dgm:t>
        <a:bodyPr/>
        <a:lstStyle/>
        <a:p>
          <a:endParaRPr lang="en-US">
            <a:latin typeface="Times" pitchFamily="18" charset="0"/>
            <a:cs typeface="Times" pitchFamily="18" charset="0"/>
          </a:endParaRPr>
        </a:p>
      </dgm:t>
    </dgm:pt>
    <dgm:pt modelId="{4E7D48B7-6EA8-4CF3-BF27-E2219993BBD2}">
      <dgm:prSet phldrT="[Text]"/>
      <dgm:spPr/>
      <dgm:t>
        <a:bodyPr/>
        <a:lstStyle/>
        <a:p>
          <a:r>
            <a:rPr lang="en-US" dirty="0" smtClean="0">
              <a:latin typeface="Times" pitchFamily="18" charset="0"/>
              <a:cs typeface="Times" pitchFamily="18" charset="0"/>
            </a:rPr>
            <a:t>2008 –  Facial Expressions Recognition using AAM - Colin </a:t>
          </a:r>
          <a:r>
            <a:rPr lang="en-US" dirty="0" err="1" smtClean="0">
              <a:latin typeface="Times" pitchFamily="18" charset="0"/>
              <a:cs typeface="Times" pitchFamily="18" charset="0"/>
            </a:rPr>
            <a:t>Juillard</a:t>
          </a:r>
          <a:endParaRPr lang="en-US" dirty="0">
            <a:latin typeface="Times" pitchFamily="18" charset="0"/>
            <a:cs typeface="Times" pitchFamily="18" charset="0"/>
          </a:endParaRPr>
        </a:p>
      </dgm:t>
    </dgm:pt>
    <dgm:pt modelId="{1E11BE55-1FE6-43E0-87F7-B8F3F00DC1A6}" type="parTrans" cxnId="{46E0ADED-7403-40EB-A201-56714C07CCEB}">
      <dgm:prSet/>
      <dgm:spPr/>
      <dgm:t>
        <a:bodyPr/>
        <a:lstStyle/>
        <a:p>
          <a:endParaRPr lang="en-US">
            <a:latin typeface="Times" pitchFamily="18" charset="0"/>
            <a:cs typeface="Times" pitchFamily="18" charset="0"/>
          </a:endParaRPr>
        </a:p>
      </dgm:t>
    </dgm:pt>
    <dgm:pt modelId="{C20D61C3-2983-41C9-981F-5B4B47AB35EA}" type="sibTrans" cxnId="{46E0ADED-7403-40EB-A201-56714C07CCEB}">
      <dgm:prSet/>
      <dgm:spPr/>
      <dgm:t>
        <a:bodyPr/>
        <a:lstStyle/>
        <a:p>
          <a:endParaRPr lang="en-US">
            <a:latin typeface="Times" pitchFamily="18" charset="0"/>
            <a:cs typeface="Times" pitchFamily="18" charset="0"/>
          </a:endParaRPr>
        </a:p>
      </dgm:t>
    </dgm:pt>
    <dgm:pt modelId="{65C32691-D6EA-4E2B-A428-9D4735DA0E16}">
      <dgm:prSet phldrT="[Text]"/>
      <dgm:spPr/>
      <dgm:t>
        <a:bodyPr/>
        <a:lstStyle/>
        <a:p>
          <a:r>
            <a:rPr lang="en-US" dirty="0" smtClean="0">
              <a:latin typeface="Times" pitchFamily="18" charset="0"/>
              <a:cs typeface="Times" pitchFamily="18" charset="0"/>
            </a:rPr>
            <a:t>2009 – Social Interaction Assistant Data Collection Unit - Kevin McMillan</a:t>
          </a:r>
          <a:endParaRPr lang="en-US" dirty="0">
            <a:latin typeface="Times" pitchFamily="18" charset="0"/>
            <a:cs typeface="Times" pitchFamily="18" charset="0"/>
          </a:endParaRPr>
        </a:p>
      </dgm:t>
    </dgm:pt>
    <dgm:pt modelId="{495B3CAD-36F4-4D53-A4E4-CD05E02EA0CB}" type="parTrans" cxnId="{C8F964A6-C39D-4A62-BE6A-E18226FEF2EC}">
      <dgm:prSet/>
      <dgm:spPr/>
      <dgm:t>
        <a:bodyPr/>
        <a:lstStyle/>
        <a:p>
          <a:endParaRPr lang="en-US">
            <a:latin typeface="Times" pitchFamily="18" charset="0"/>
            <a:cs typeface="Times" pitchFamily="18" charset="0"/>
          </a:endParaRPr>
        </a:p>
      </dgm:t>
    </dgm:pt>
    <dgm:pt modelId="{2F51AD54-40AA-4254-A02B-25CC3B54D440}" type="sibTrans" cxnId="{C8F964A6-C39D-4A62-BE6A-E18226FEF2EC}">
      <dgm:prSet/>
      <dgm:spPr/>
      <dgm:t>
        <a:bodyPr/>
        <a:lstStyle/>
        <a:p>
          <a:endParaRPr lang="en-US">
            <a:latin typeface="Times" pitchFamily="18" charset="0"/>
            <a:cs typeface="Times" pitchFamily="18" charset="0"/>
          </a:endParaRPr>
        </a:p>
      </dgm:t>
    </dgm:pt>
    <dgm:pt modelId="{4B493C9A-B5E9-4A27-BADD-C1F9F5E35BD6}">
      <dgm:prSet phldrT="[Text]"/>
      <dgm:spPr/>
      <dgm:t>
        <a:bodyPr/>
        <a:lstStyle/>
        <a:p>
          <a:r>
            <a:rPr lang="en-US" dirty="0" smtClean="0">
              <a:latin typeface="Times" pitchFamily="18" charset="0"/>
              <a:cs typeface="Times" pitchFamily="18" charset="0"/>
            </a:rPr>
            <a:t>High School STEM</a:t>
          </a:r>
          <a:endParaRPr lang="en-US" dirty="0">
            <a:latin typeface="Times" pitchFamily="18" charset="0"/>
            <a:cs typeface="Times" pitchFamily="18" charset="0"/>
          </a:endParaRPr>
        </a:p>
      </dgm:t>
    </dgm:pt>
    <dgm:pt modelId="{45A574BE-DD22-4B05-94C2-54D29BDCFB26}" type="parTrans" cxnId="{0B5F663E-869A-4CCA-AFEA-B1202EAD48A6}">
      <dgm:prSet/>
      <dgm:spPr/>
      <dgm:t>
        <a:bodyPr/>
        <a:lstStyle/>
        <a:p>
          <a:endParaRPr lang="en-US">
            <a:latin typeface="Times" pitchFamily="18" charset="0"/>
            <a:cs typeface="Times" pitchFamily="18" charset="0"/>
          </a:endParaRPr>
        </a:p>
      </dgm:t>
    </dgm:pt>
    <dgm:pt modelId="{3301BAEF-75A6-4D1A-9E21-0548BC3D7735}" type="sibTrans" cxnId="{0B5F663E-869A-4CCA-AFEA-B1202EAD48A6}">
      <dgm:prSet/>
      <dgm:spPr/>
      <dgm:t>
        <a:bodyPr/>
        <a:lstStyle/>
        <a:p>
          <a:endParaRPr lang="en-US">
            <a:latin typeface="Times" pitchFamily="18" charset="0"/>
            <a:cs typeface="Times" pitchFamily="18" charset="0"/>
          </a:endParaRPr>
        </a:p>
      </dgm:t>
    </dgm:pt>
    <dgm:pt modelId="{C9683E4B-93E0-4936-852E-542AD485086F}">
      <dgm:prSet phldrT="[Text]"/>
      <dgm:spPr/>
      <dgm:t>
        <a:bodyPr/>
        <a:lstStyle/>
        <a:p>
          <a:r>
            <a:rPr lang="en-US" dirty="0" smtClean="0">
              <a:latin typeface="Times" pitchFamily="18" charset="0"/>
              <a:cs typeface="Times" pitchFamily="18" charset="0"/>
            </a:rPr>
            <a:t>2009 – </a:t>
          </a:r>
          <a:r>
            <a:rPr lang="en-US" dirty="0" err="1" smtClean="0">
              <a:latin typeface="Times" pitchFamily="18" charset="0"/>
              <a:cs typeface="Times" pitchFamily="18" charset="0"/>
            </a:rPr>
            <a:t>Vibrotactile</a:t>
          </a:r>
          <a:r>
            <a:rPr lang="en-US" dirty="0" smtClean="0">
              <a:latin typeface="Times" pitchFamily="18" charset="0"/>
              <a:cs typeface="Times" pitchFamily="18" charset="0"/>
            </a:rPr>
            <a:t> Glove Project - </a:t>
          </a:r>
          <a:r>
            <a:rPr lang="en-US" dirty="0" err="1" smtClean="0">
              <a:latin typeface="Times" pitchFamily="18" charset="0"/>
              <a:cs typeface="Times" pitchFamily="18" charset="0"/>
            </a:rPr>
            <a:t>Shantanu</a:t>
          </a:r>
          <a:r>
            <a:rPr lang="en-US" dirty="0" smtClean="0">
              <a:latin typeface="Times" pitchFamily="18" charset="0"/>
              <a:cs typeface="Times" pitchFamily="18" charset="0"/>
            </a:rPr>
            <a:t> </a:t>
          </a:r>
          <a:r>
            <a:rPr lang="en-US" dirty="0" err="1" smtClean="0">
              <a:latin typeface="Times" pitchFamily="18" charset="0"/>
              <a:cs typeface="Times" pitchFamily="18" charset="0"/>
            </a:rPr>
            <a:t>Bala</a:t>
          </a:r>
          <a:endParaRPr lang="en-US" dirty="0">
            <a:latin typeface="Times" pitchFamily="18" charset="0"/>
            <a:cs typeface="Times" pitchFamily="18" charset="0"/>
          </a:endParaRPr>
        </a:p>
      </dgm:t>
    </dgm:pt>
    <dgm:pt modelId="{AB09BB85-A3D8-4754-AA3E-C2015DD3517F}" type="parTrans" cxnId="{2DB9522C-A10A-4439-9796-3568609B75CC}">
      <dgm:prSet/>
      <dgm:spPr/>
      <dgm:t>
        <a:bodyPr/>
        <a:lstStyle/>
        <a:p>
          <a:endParaRPr lang="en-US">
            <a:latin typeface="Times" pitchFamily="18" charset="0"/>
            <a:cs typeface="Times" pitchFamily="18" charset="0"/>
          </a:endParaRPr>
        </a:p>
      </dgm:t>
    </dgm:pt>
    <dgm:pt modelId="{D2DC56DE-9108-487C-8E1E-7516CE8A167D}" type="sibTrans" cxnId="{2DB9522C-A10A-4439-9796-3568609B75CC}">
      <dgm:prSet/>
      <dgm:spPr/>
      <dgm:t>
        <a:bodyPr/>
        <a:lstStyle/>
        <a:p>
          <a:endParaRPr lang="en-US">
            <a:latin typeface="Times" pitchFamily="18" charset="0"/>
            <a:cs typeface="Times" pitchFamily="18" charset="0"/>
          </a:endParaRPr>
        </a:p>
      </dgm:t>
    </dgm:pt>
    <dgm:pt modelId="{7DB39B44-F753-42F7-89D6-AA7A556314C6}">
      <dgm:prSet phldrT="[Text]"/>
      <dgm:spPr/>
      <dgm:t>
        <a:bodyPr/>
        <a:lstStyle/>
        <a:p>
          <a:r>
            <a:rPr lang="en-US" dirty="0" smtClean="0">
              <a:latin typeface="Times" pitchFamily="18" charset="0"/>
              <a:cs typeface="Times" pitchFamily="18" charset="0"/>
            </a:rPr>
            <a:t>2006 – </a:t>
          </a:r>
          <a:r>
            <a:rPr lang="en-US" dirty="0" err="1" smtClean="0">
              <a:latin typeface="Times" pitchFamily="18" charset="0"/>
              <a:cs typeface="Times" pitchFamily="18" charset="0"/>
            </a:rPr>
            <a:t>FacePix</a:t>
          </a:r>
          <a:r>
            <a:rPr lang="en-US" dirty="0" smtClean="0">
              <a:latin typeface="Times" pitchFamily="18" charset="0"/>
              <a:cs typeface="Times" pitchFamily="18" charset="0"/>
            </a:rPr>
            <a:t> Data Collection - </a:t>
          </a:r>
          <a:r>
            <a:rPr lang="en-US" dirty="0" err="1" smtClean="0">
              <a:latin typeface="Times" pitchFamily="18" charset="0"/>
              <a:cs typeface="Times" pitchFamily="18" charset="0"/>
            </a:rPr>
            <a:t>Sonjeev</a:t>
          </a:r>
          <a:endParaRPr lang="en-US" dirty="0">
            <a:latin typeface="Times" pitchFamily="18" charset="0"/>
            <a:cs typeface="Times" pitchFamily="18" charset="0"/>
          </a:endParaRPr>
        </a:p>
      </dgm:t>
    </dgm:pt>
    <dgm:pt modelId="{72C7BD2C-0A56-4D24-8031-E2CD0EF096C7}" type="parTrans" cxnId="{2B21DB39-7DF0-4E90-82CA-8332AE2A7EA8}">
      <dgm:prSet/>
      <dgm:spPr/>
      <dgm:t>
        <a:bodyPr/>
        <a:lstStyle/>
        <a:p>
          <a:endParaRPr lang="en-US">
            <a:latin typeface="Times" pitchFamily="18" charset="0"/>
            <a:cs typeface="Times" pitchFamily="18" charset="0"/>
          </a:endParaRPr>
        </a:p>
      </dgm:t>
    </dgm:pt>
    <dgm:pt modelId="{C8476E82-541A-4215-BA6D-CCC6BF70864C}" type="sibTrans" cxnId="{2B21DB39-7DF0-4E90-82CA-8332AE2A7EA8}">
      <dgm:prSet/>
      <dgm:spPr/>
      <dgm:t>
        <a:bodyPr/>
        <a:lstStyle/>
        <a:p>
          <a:endParaRPr lang="en-US">
            <a:latin typeface="Times" pitchFamily="18" charset="0"/>
            <a:cs typeface="Times" pitchFamily="18" charset="0"/>
          </a:endParaRPr>
        </a:p>
      </dgm:t>
    </dgm:pt>
    <dgm:pt modelId="{2692E554-D7A7-4BE4-8E03-A54D278FF295}" type="pres">
      <dgm:prSet presAssocID="{751D298A-B72D-4B16-BFE8-00F173C759A0}" presName="linear" presStyleCnt="0">
        <dgm:presLayoutVars>
          <dgm:animLvl val="lvl"/>
          <dgm:resizeHandles val="exact"/>
        </dgm:presLayoutVars>
      </dgm:prSet>
      <dgm:spPr/>
      <dgm:t>
        <a:bodyPr/>
        <a:lstStyle/>
        <a:p>
          <a:endParaRPr lang="en-US"/>
        </a:p>
      </dgm:t>
    </dgm:pt>
    <dgm:pt modelId="{C089ECA8-4C32-453F-8B38-A2A31A7BFF3E}" type="pres">
      <dgm:prSet presAssocID="{87419FE4-ADEE-4EBA-BC54-E716EF51FD3D}" presName="parentText" presStyleLbl="node1" presStyleIdx="0" presStyleCnt="3">
        <dgm:presLayoutVars>
          <dgm:chMax val="0"/>
          <dgm:bulletEnabled val="1"/>
        </dgm:presLayoutVars>
      </dgm:prSet>
      <dgm:spPr/>
      <dgm:t>
        <a:bodyPr/>
        <a:lstStyle/>
        <a:p>
          <a:endParaRPr lang="en-US"/>
        </a:p>
      </dgm:t>
    </dgm:pt>
    <dgm:pt modelId="{8EEA1C7F-60C9-4B1F-99CE-2D84BFEEFF32}" type="pres">
      <dgm:prSet presAssocID="{87419FE4-ADEE-4EBA-BC54-E716EF51FD3D}" presName="childText" presStyleLbl="revTx" presStyleIdx="0" presStyleCnt="3">
        <dgm:presLayoutVars>
          <dgm:bulletEnabled val="1"/>
        </dgm:presLayoutVars>
      </dgm:prSet>
      <dgm:spPr/>
      <dgm:t>
        <a:bodyPr/>
        <a:lstStyle/>
        <a:p>
          <a:endParaRPr lang="en-US"/>
        </a:p>
      </dgm:t>
    </dgm:pt>
    <dgm:pt modelId="{82981B54-A938-4FAA-B1AE-F7196F136887}" type="pres">
      <dgm:prSet presAssocID="{9B7ECD94-D69E-4443-89D5-A73B0D048C40}" presName="parentText" presStyleLbl="node1" presStyleIdx="1" presStyleCnt="3">
        <dgm:presLayoutVars>
          <dgm:chMax val="0"/>
          <dgm:bulletEnabled val="1"/>
        </dgm:presLayoutVars>
      </dgm:prSet>
      <dgm:spPr/>
      <dgm:t>
        <a:bodyPr/>
        <a:lstStyle/>
        <a:p>
          <a:endParaRPr lang="en-US"/>
        </a:p>
      </dgm:t>
    </dgm:pt>
    <dgm:pt modelId="{2C4F6785-309C-4197-A3DA-35A67607D8A0}" type="pres">
      <dgm:prSet presAssocID="{9B7ECD94-D69E-4443-89D5-A73B0D048C40}" presName="childText" presStyleLbl="revTx" presStyleIdx="1" presStyleCnt="3">
        <dgm:presLayoutVars>
          <dgm:bulletEnabled val="1"/>
        </dgm:presLayoutVars>
      </dgm:prSet>
      <dgm:spPr/>
      <dgm:t>
        <a:bodyPr/>
        <a:lstStyle/>
        <a:p>
          <a:endParaRPr lang="en-US"/>
        </a:p>
      </dgm:t>
    </dgm:pt>
    <dgm:pt modelId="{616D35DF-D1E7-453E-A01E-E3F4A49196E1}" type="pres">
      <dgm:prSet presAssocID="{4B493C9A-B5E9-4A27-BADD-C1F9F5E35BD6}" presName="parentText" presStyleLbl="node1" presStyleIdx="2" presStyleCnt="3">
        <dgm:presLayoutVars>
          <dgm:chMax val="0"/>
          <dgm:bulletEnabled val="1"/>
        </dgm:presLayoutVars>
      </dgm:prSet>
      <dgm:spPr/>
      <dgm:t>
        <a:bodyPr/>
        <a:lstStyle/>
        <a:p>
          <a:endParaRPr lang="en-US"/>
        </a:p>
      </dgm:t>
    </dgm:pt>
    <dgm:pt modelId="{85F46B6A-AA75-48CA-B76B-2693638CEE5E}" type="pres">
      <dgm:prSet presAssocID="{4B493C9A-B5E9-4A27-BADD-C1F9F5E35BD6}" presName="childText" presStyleLbl="revTx" presStyleIdx="2" presStyleCnt="3">
        <dgm:presLayoutVars>
          <dgm:bulletEnabled val="1"/>
        </dgm:presLayoutVars>
      </dgm:prSet>
      <dgm:spPr/>
      <dgm:t>
        <a:bodyPr/>
        <a:lstStyle/>
        <a:p>
          <a:endParaRPr lang="en-US"/>
        </a:p>
      </dgm:t>
    </dgm:pt>
  </dgm:ptLst>
  <dgm:cxnLst>
    <dgm:cxn modelId="{951F46B0-9C6C-4A6A-B8CD-2933CCE0CC38}" type="presOf" srcId="{7DB39B44-F753-42F7-89D6-AA7A556314C6}" destId="{85F46B6A-AA75-48CA-B76B-2693638CEE5E}" srcOrd="0" destOrd="1" presId="urn:microsoft.com/office/officeart/2005/8/layout/vList2"/>
    <dgm:cxn modelId="{2DB9522C-A10A-4439-9796-3568609B75CC}" srcId="{4B493C9A-B5E9-4A27-BADD-C1F9F5E35BD6}" destId="{C9683E4B-93E0-4936-852E-542AD485086F}" srcOrd="0" destOrd="0" parTransId="{AB09BB85-A3D8-4754-AA3E-C2015DD3517F}" sibTransId="{D2DC56DE-9108-487C-8E1E-7516CE8A167D}"/>
    <dgm:cxn modelId="{118A881F-5C02-4A5C-B281-6A6B66F89DBC}" srcId="{751D298A-B72D-4B16-BFE8-00F173C759A0}" destId="{9B7ECD94-D69E-4443-89D5-A73B0D048C40}" srcOrd="1" destOrd="0" parTransId="{9E412FF4-FE4D-4F7B-99FE-941518CACD06}" sibTransId="{30433091-D6DD-4089-BC93-18BDA5A02058}"/>
    <dgm:cxn modelId="{DBA6BE8B-4A3E-4035-8304-7128B259FB31}" srcId="{751D298A-B72D-4B16-BFE8-00F173C759A0}" destId="{87419FE4-ADEE-4EBA-BC54-E716EF51FD3D}" srcOrd="0" destOrd="0" parTransId="{BEE10614-10DF-4CA8-90B0-B77F15C062EE}" sibTransId="{BD092A95-51D6-4B17-92CC-6994D9AB46B6}"/>
    <dgm:cxn modelId="{C8F964A6-C39D-4A62-BE6A-E18226FEF2EC}" srcId="{9B7ECD94-D69E-4443-89D5-A73B0D048C40}" destId="{65C32691-D6EA-4E2B-A428-9D4735DA0E16}" srcOrd="2" destOrd="0" parTransId="{495B3CAD-36F4-4D53-A4E4-CD05E02EA0CB}" sibTransId="{2F51AD54-40AA-4254-A02B-25CC3B54D440}"/>
    <dgm:cxn modelId="{2B21DB39-7DF0-4E90-82CA-8332AE2A7EA8}" srcId="{4B493C9A-B5E9-4A27-BADD-C1F9F5E35BD6}" destId="{7DB39B44-F753-42F7-89D6-AA7A556314C6}" srcOrd="1" destOrd="0" parTransId="{72C7BD2C-0A56-4D24-8031-E2CD0EF096C7}" sibTransId="{C8476E82-541A-4215-BA6D-CCC6BF70864C}"/>
    <dgm:cxn modelId="{2A089E47-72B5-4925-B058-5E9AFF15C7C8}" srcId="{87419FE4-ADEE-4EBA-BC54-E716EF51FD3D}" destId="{E54F3414-462C-4749-AAC7-975247E2C67C}" srcOrd="1" destOrd="0" parTransId="{AE457BB0-AD05-4D4C-9933-8AFD4B912316}" sibTransId="{4DD6C4E6-69B9-452F-AC6B-E389B2E23FE7}"/>
    <dgm:cxn modelId="{009AB840-2F71-48B7-96E1-BE5021B08A16}" type="presOf" srcId="{8DE92923-4A15-418C-8E6D-232B6D515744}" destId="{8EEA1C7F-60C9-4B1F-99CE-2D84BFEEFF32}" srcOrd="0" destOrd="3" presId="urn:microsoft.com/office/officeart/2005/8/layout/vList2"/>
    <dgm:cxn modelId="{46E0ADED-7403-40EB-A201-56714C07CCEB}" srcId="{9B7ECD94-D69E-4443-89D5-A73B0D048C40}" destId="{4E7D48B7-6EA8-4CF3-BF27-E2219993BBD2}" srcOrd="1" destOrd="0" parTransId="{1E11BE55-1FE6-43E0-87F7-B8F3F00DC1A6}" sibTransId="{C20D61C3-2983-41C9-981F-5B4B47AB35EA}"/>
    <dgm:cxn modelId="{3B1140C8-0D02-48EE-A797-FFB8A9DC5107}" srcId="{87419FE4-ADEE-4EBA-BC54-E716EF51FD3D}" destId="{93FAE4D2-D299-4209-AEA1-DEFB8F40CBD0}" srcOrd="2" destOrd="0" parTransId="{6794095B-E2B6-4240-9C52-5529D63B199C}" sibTransId="{1980806F-B752-43D0-8BC6-708FB14D0D60}"/>
    <dgm:cxn modelId="{FEA702B6-50E6-493B-805B-DB9E02DD2C83}" type="presOf" srcId="{8AEDDB2D-6171-43C3-8D79-674C26DD39AA}" destId="{8EEA1C7F-60C9-4B1F-99CE-2D84BFEEFF32}" srcOrd="0" destOrd="0" presId="urn:microsoft.com/office/officeart/2005/8/layout/vList2"/>
    <dgm:cxn modelId="{0B5F663E-869A-4CCA-AFEA-B1202EAD48A6}" srcId="{751D298A-B72D-4B16-BFE8-00F173C759A0}" destId="{4B493C9A-B5E9-4A27-BADD-C1F9F5E35BD6}" srcOrd="2" destOrd="0" parTransId="{45A574BE-DD22-4B05-94C2-54D29BDCFB26}" sibTransId="{3301BAEF-75A6-4D1A-9E21-0548BC3D7735}"/>
    <dgm:cxn modelId="{28C9204A-D4B5-40B1-8D5B-49EABF0697F2}" type="presOf" srcId="{4E7D48B7-6EA8-4CF3-BF27-E2219993BBD2}" destId="{2C4F6785-309C-4197-A3DA-35A67607D8A0}" srcOrd="0" destOrd="1" presId="urn:microsoft.com/office/officeart/2005/8/layout/vList2"/>
    <dgm:cxn modelId="{B1AD036B-2B67-44BE-AE80-688A43DA5CAC}" type="presOf" srcId="{65C32691-D6EA-4E2B-A428-9D4735DA0E16}" destId="{2C4F6785-309C-4197-A3DA-35A67607D8A0}" srcOrd="0" destOrd="2" presId="urn:microsoft.com/office/officeart/2005/8/layout/vList2"/>
    <dgm:cxn modelId="{E92D7258-87C7-44CC-BA2A-69012F5E92EF}" srcId="{87419FE4-ADEE-4EBA-BC54-E716EF51FD3D}" destId="{8DE92923-4A15-418C-8E6D-232B6D515744}" srcOrd="3" destOrd="0" parTransId="{9834380E-A92C-4639-B6D5-D5207C91ABBC}" sibTransId="{CD21FA07-26F2-4032-8621-93F07D0A3014}"/>
    <dgm:cxn modelId="{FCAFB371-57CC-4CAE-9AD1-E23375FDC1F1}" srcId="{87419FE4-ADEE-4EBA-BC54-E716EF51FD3D}" destId="{8AEDDB2D-6171-43C3-8D79-674C26DD39AA}" srcOrd="0" destOrd="0" parTransId="{C6B1994E-D2B0-4B0C-9F51-09A83B2A394F}" sibTransId="{695B3456-8D32-4E44-BF31-DA73D1F4D238}"/>
    <dgm:cxn modelId="{0083477A-4B73-44A8-A318-5EAD599F140E}" type="presOf" srcId="{87419FE4-ADEE-4EBA-BC54-E716EF51FD3D}" destId="{C089ECA8-4C32-453F-8B38-A2A31A7BFF3E}" srcOrd="0" destOrd="0" presId="urn:microsoft.com/office/officeart/2005/8/layout/vList2"/>
    <dgm:cxn modelId="{92923D33-357E-43F6-8E47-7F8632EB1098}" type="presOf" srcId="{4B493C9A-B5E9-4A27-BADD-C1F9F5E35BD6}" destId="{616D35DF-D1E7-453E-A01E-E3F4A49196E1}" srcOrd="0" destOrd="0" presId="urn:microsoft.com/office/officeart/2005/8/layout/vList2"/>
    <dgm:cxn modelId="{27D80EC6-5558-47B7-A844-CEEE624A54C3}" type="presOf" srcId="{93FAE4D2-D299-4209-AEA1-DEFB8F40CBD0}" destId="{8EEA1C7F-60C9-4B1F-99CE-2D84BFEEFF32}" srcOrd="0" destOrd="2" presId="urn:microsoft.com/office/officeart/2005/8/layout/vList2"/>
    <dgm:cxn modelId="{163DCBC8-8A55-41EC-AF0F-04AB43900A18}" type="presOf" srcId="{E54F3414-462C-4749-AAC7-975247E2C67C}" destId="{8EEA1C7F-60C9-4B1F-99CE-2D84BFEEFF32}" srcOrd="0" destOrd="1" presId="urn:microsoft.com/office/officeart/2005/8/layout/vList2"/>
    <dgm:cxn modelId="{CA349B77-08B3-446E-B6DD-878CD3B9AD20}" type="presOf" srcId="{36143D36-F659-4662-8180-ABB95629D79A}" destId="{2C4F6785-309C-4197-A3DA-35A67607D8A0}" srcOrd="0" destOrd="0" presId="urn:microsoft.com/office/officeart/2005/8/layout/vList2"/>
    <dgm:cxn modelId="{CCC47A5F-BCCA-401E-8C07-69B32E8E6BE9}" type="presOf" srcId="{751D298A-B72D-4B16-BFE8-00F173C759A0}" destId="{2692E554-D7A7-4BE4-8E03-A54D278FF295}" srcOrd="0" destOrd="0" presId="urn:microsoft.com/office/officeart/2005/8/layout/vList2"/>
    <dgm:cxn modelId="{36CE63E4-9594-465D-BB28-F95AFB3E56D4}" type="presOf" srcId="{C9683E4B-93E0-4936-852E-542AD485086F}" destId="{85F46B6A-AA75-48CA-B76B-2693638CEE5E}" srcOrd="0" destOrd="0" presId="urn:microsoft.com/office/officeart/2005/8/layout/vList2"/>
    <dgm:cxn modelId="{8D8C0EA3-AD71-411D-9BA7-D4BEAB0EDB35}" srcId="{9B7ECD94-D69E-4443-89D5-A73B0D048C40}" destId="{36143D36-F659-4662-8180-ABB95629D79A}" srcOrd="0" destOrd="0" parTransId="{9AB54A12-BF9B-4A23-AAC4-6AF26153DAB8}" sibTransId="{C407827C-DC20-4E8B-A8D4-009BE7EE59DC}"/>
    <dgm:cxn modelId="{AB81A05F-8E51-408D-8643-1348EB060480}" type="presOf" srcId="{9B7ECD94-D69E-4443-89D5-A73B0D048C40}" destId="{82981B54-A938-4FAA-B1AE-F7196F136887}" srcOrd="0" destOrd="0" presId="urn:microsoft.com/office/officeart/2005/8/layout/vList2"/>
    <dgm:cxn modelId="{CB1F843E-7E49-409F-83F6-EA7BAAC09185}" type="presParOf" srcId="{2692E554-D7A7-4BE4-8E03-A54D278FF295}" destId="{C089ECA8-4C32-453F-8B38-A2A31A7BFF3E}" srcOrd="0" destOrd="0" presId="urn:microsoft.com/office/officeart/2005/8/layout/vList2"/>
    <dgm:cxn modelId="{4D1B9105-6087-4053-8665-5CE90C702160}" type="presParOf" srcId="{2692E554-D7A7-4BE4-8E03-A54D278FF295}" destId="{8EEA1C7F-60C9-4B1F-99CE-2D84BFEEFF32}" srcOrd="1" destOrd="0" presId="urn:microsoft.com/office/officeart/2005/8/layout/vList2"/>
    <dgm:cxn modelId="{6966F0FD-DB68-493A-BB82-BEF745905F45}" type="presParOf" srcId="{2692E554-D7A7-4BE4-8E03-A54D278FF295}" destId="{82981B54-A938-4FAA-B1AE-F7196F136887}" srcOrd="2" destOrd="0" presId="urn:microsoft.com/office/officeart/2005/8/layout/vList2"/>
    <dgm:cxn modelId="{4F8DA1C7-1B15-470E-9731-28008AAAB193}" type="presParOf" srcId="{2692E554-D7A7-4BE4-8E03-A54D278FF295}" destId="{2C4F6785-309C-4197-A3DA-35A67607D8A0}" srcOrd="3" destOrd="0" presId="urn:microsoft.com/office/officeart/2005/8/layout/vList2"/>
    <dgm:cxn modelId="{B116F53B-27FA-4F56-8E7D-90433E84AEF7}" type="presParOf" srcId="{2692E554-D7A7-4BE4-8E03-A54D278FF295}" destId="{616D35DF-D1E7-453E-A01E-E3F4A49196E1}" srcOrd="4" destOrd="0" presId="urn:microsoft.com/office/officeart/2005/8/layout/vList2"/>
    <dgm:cxn modelId="{F051C99B-0DB3-4E8D-9714-4D1BEB917E47}" type="presParOf" srcId="{2692E554-D7A7-4BE4-8E03-A54D278FF295}" destId="{85F46B6A-AA75-48CA-B76B-2693638CEE5E}"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4B5F074-6722-4061-AC8C-53B37A76B2AD}" type="doc">
      <dgm:prSet loTypeId="urn:microsoft.com/office/officeart/2005/8/layout/vList2" loCatId="list" qsTypeId="urn:microsoft.com/office/officeart/2005/8/quickstyle/simple4" qsCatId="simple" csTypeId="urn:microsoft.com/office/officeart/2005/8/colors/colorful1#9" csCatId="colorful" phldr="1"/>
      <dgm:spPr/>
      <dgm:t>
        <a:bodyPr/>
        <a:lstStyle/>
        <a:p>
          <a:endParaRPr lang="en-US"/>
        </a:p>
      </dgm:t>
    </dgm:pt>
    <dgm:pt modelId="{B08D7350-C6D4-4C10-9F60-0EC53C923DB2}">
      <dgm:prSet phldrT="[Text]"/>
      <dgm:spPr/>
      <dgm:t>
        <a:bodyPr/>
        <a:lstStyle/>
        <a:p>
          <a:r>
            <a:rPr lang="en-US" dirty="0" smtClean="0"/>
            <a:t>System Analysis and Design</a:t>
          </a:r>
          <a:endParaRPr lang="en-US" dirty="0"/>
        </a:p>
      </dgm:t>
    </dgm:pt>
    <dgm:pt modelId="{B346AD68-093F-4184-AEA2-5DF1345C7119}" type="parTrans" cxnId="{1BE38FF3-B8D8-4401-A28C-D4DFDB6160FF}">
      <dgm:prSet/>
      <dgm:spPr/>
      <dgm:t>
        <a:bodyPr/>
        <a:lstStyle/>
        <a:p>
          <a:endParaRPr lang="en-US"/>
        </a:p>
      </dgm:t>
    </dgm:pt>
    <dgm:pt modelId="{42D94D47-658F-47F8-B83D-D270B4FC15CC}" type="sibTrans" cxnId="{1BE38FF3-B8D8-4401-A28C-D4DFDB6160FF}">
      <dgm:prSet/>
      <dgm:spPr/>
      <dgm:t>
        <a:bodyPr/>
        <a:lstStyle/>
        <a:p>
          <a:endParaRPr lang="en-US"/>
        </a:p>
      </dgm:t>
    </dgm:pt>
    <dgm:pt modelId="{FA59D978-543A-4F1A-AB63-0B992128B648}">
      <dgm:prSet phldrT="[Text]"/>
      <dgm:spPr/>
      <dgm:t>
        <a:bodyPr/>
        <a:lstStyle/>
        <a:p>
          <a:r>
            <a:rPr lang="en-US" dirty="0" smtClean="0"/>
            <a:t>Dr. Dirk </a:t>
          </a:r>
          <a:r>
            <a:rPr lang="en-US" dirty="0" err="1" smtClean="0"/>
            <a:t>Colbry</a:t>
          </a:r>
          <a:endParaRPr lang="en-US" dirty="0"/>
        </a:p>
      </dgm:t>
    </dgm:pt>
    <dgm:pt modelId="{48A7BDBF-D96E-4C0C-A7F4-10C378E72C8B}" type="parTrans" cxnId="{D0D81AE7-383C-4589-BF52-5AA8F53B9D2A}">
      <dgm:prSet/>
      <dgm:spPr/>
      <dgm:t>
        <a:bodyPr/>
        <a:lstStyle/>
        <a:p>
          <a:endParaRPr lang="en-US"/>
        </a:p>
      </dgm:t>
    </dgm:pt>
    <dgm:pt modelId="{B0C1C532-2340-4B40-BDC1-AA4AA164E174}" type="sibTrans" cxnId="{D0D81AE7-383C-4589-BF52-5AA8F53B9D2A}">
      <dgm:prSet/>
      <dgm:spPr/>
      <dgm:t>
        <a:bodyPr/>
        <a:lstStyle/>
        <a:p>
          <a:endParaRPr lang="en-US"/>
        </a:p>
      </dgm:t>
    </dgm:pt>
    <dgm:pt modelId="{6FB61ECF-DC1C-4A0D-B6AF-60B2FF95DFAD}">
      <dgm:prSet phldrT="[Text]"/>
      <dgm:spPr/>
      <dgm:t>
        <a:bodyPr/>
        <a:lstStyle/>
        <a:p>
          <a:r>
            <a:rPr lang="en-US" dirty="0" smtClean="0"/>
            <a:t>Body Rocking</a:t>
          </a:r>
          <a:endParaRPr lang="en-US" dirty="0"/>
        </a:p>
      </dgm:t>
    </dgm:pt>
    <dgm:pt modelId="{7E9D1B5A-CD94-4E14-9A53-8C1AF8605196}" type="parTrans" cxnId="{5E70B8C6-6B85-4150-B01F-FCBC2F4D84E6}">
      <dgm:prSet/>
      <dgm:spPr/>
      <dgm:t>
        <a:bodyPr/>
        <a:lstStyle/>
        <a:p>
          <a:endParaRPr lang="en-US"/>
        </a:p>
      </dgm:t>
    </dgm:pt>
    <dgm:pt modelId="{02D8C797-2821-4C20-A6C2-8C27BB5E63CE}" type="sibTrans" cxnId="{5E70B8C6-6B85-4150-B01F-FCBC2F4D84E6}">
      <dgm:prSet/>
      <dgm:spPr/>
      <dgm:t>
        <a:bodyPr/>
        <a:lstStyle/>
        <a:p>
          <a:endParaRPr lang="en-US"/>
        </a:p>
      </dgm:t>
    </dgm:pt>
    <dgm:pt modelId="{09DB69D9-49DF-47AB-84D0-59083DF4E6CB}">
      <dgm:prSet phldrT="[Text]"/>
      <dgm:spPr/>
      <dgm:t>
        <a:bodyPr/>
        <a:lstStyle/>
        <a:p>
          <a:r>
            <a:rPr lang="en-US" dirty="0" smtClean="0"/>
            <a:t>Narayanan CK</a:t>
          </a:r>
          <a:endParaRPr lang="en-US" dirty="0"/>
        </a:p>
      </dgm:t>
    </dgm:pt>
    <dgm:pt modelId="{C9926F84-405C-4502-A9AF-8DEF3C64F99F}" type="parTrans" cxnId="{05050F99-A44A-4D92-ABFC-25E33DEBDA48}">
      <dgm:prSet/>
      <dgm:spPr/>
      <dgm:t>
        <a:bodyPr/>
        <a:lstStyle/>
        <a:p>
          <a:endParaRPr lang="en-US"/>
        </a:p>
      </dgm:t>
    </dgm:pt>
    <dgm:pt modelId="{73960A66-D846-4E2A-819E-DD6811AE4087}" type="sibTrans" cxnId="{05050F99-A44A-4D92-ABFC-25E33DEBDA48}">
      <dgm:prSet/>
      <dgm:spPr/>
      <dgm:t>
        <a:bodyPr/>
        <a:lstStyle/>
        <a:p>
          <a:endParaRPr lang="en-US"/>
        </a:p>
      </dgm:t>
    </dgm:pt>
    <dgm:pt modelId="{85D81307-AAEF-4563-A148-A7F871C9D714}">
      <dgm:prSet phldrT="[Text]"/>
      <dgm:spPr/>
      <dgm:t>
        <a:bodyPr/>
        <a:lstStyle/>
        <a:p>
          <a:r>
            <a:rPr lang="en-US" dirty="0" smtClean="0"/>
            <a:t>Dr. Terri Hedgpeth</a:t>
          </a:r>
          <a:endParaRPr lang="en-US" dirty="0"/>
        </a:p>
      </dgm:t>
    </dgm:pt>
    <dgm:pt modelId="{13868F41-3C1A-43E5-BD5D-762ED213D21C}" type="parTrans" cxnId="{057F0F90-2230-415C-839D-0531FD58417C}">
      <dgm:prSet/>
      <dgm:spPr/>
      <dgm:t>
        <a:bodyPr/>
        <a:lstStyle/>
        <a:p>
          <a:endParaRPr lang="en-US"/>
        </a:p>
      </dgm:t>
    </dgm:pt>
    <dgm:pt modelId="{19D99DB9-5506-4B9C-925C-51E4C752ECAB}" type="sibTrans" cxnId="{057F0F90-2230-415C-839D-0531FD58417C}">
      <dgm:prSet/>
      <dgm:spPr/>
      <dgm:t>
        <a:bodyPr/>
        <a:lstStyle/>
        <a:p>
          <a:endParaRPr lang="en-US"/>
        </a:p>
      </dgm:t>
    </dgm:pt>
    <dgm:pt modelId="{6CB74476-2249-41E6-A182-249C6083BBF8}">
      <dgm:prSet phldrT="[Text]"/>
      <dgm:spPr/>
      <dgm:t>
        <a:bodyPr/>
        <a:lstStyle/>
        <a:p>
          <a:r>
            <a:rPr lang="en-US" dirty="0" smtClean="0"/>
            <a:t>Dr. John Black</a:t>
          </a:r>
          <a:endParaRPr lang="en-US" dirty="0"/>
        </a:p>
      </dgm:t>
    </dgm:pt>
    <dgm:pt modelId="{514F3EFD-2BBF-41D8-9768-295DD4094A69}" type="parTrans" cxnId="{13DA43FE-FA15-41E5-9853-2AE5F33D8CE3}">
      <dgm:prSet/>
      <dgm:spPr/>
      <dgm:t>
        <a:bodyPr/>
        <a:lstStyle/>
        <a:p>
          <a:endParaRPr lang="en-US"/>
        </a:p>
      </dgm:t>
    </dgm:pt>
    <dgm:pt modelId="{8A54AB26-1EA2-4864-AF7E-AE628650BDF0}" type="sibTrans" cxnId="{13DA43FE-FA15-41E5-9853-2AE5F33D8CE3}">
      <dgm:prSet/>
      <dgm:spPr/>
      <dgm:t>
        <a:bodyPr/>
        <a:lstStyle/>
        <a:p>
          <a:endParaRPr lang="en-US"/>
        </a:p>
      </dgm:t>
    </dgm:pt>
    <dgm:pt modelId="{02526C74-FAC3-4907-AEA2-AAB3042A8F50}">
      <dgm:prSet phldrT="[Text]"/>
      <dgm:spPr/>
      <dgm:t>
        <a:bodyPr/>
        <a:lstStyle/>
        <a:p>
          <a:r>
            <a:rPr lang="en-US" dirty="0" smtClean="0"/>
            <a:t>Proxemics</a:t>
          </a:r>
          <a:endParaRPr lang="en-US" dirty="0"/>
        </a:p>
      </dgm:t>
    </dgm:pt>
    <dgm:pt modelId="{4E3EFF45-457B-4A95-B0F8-047027B2FB8C}" type="parTrans" cxnId="{8650839F-5784-4A6F-B629-70D15AA6038B}">
      <dgm:prSet/>
      <dgm:spPr/>
      <dgm:t>
        <a:bodyPr/>
        <a:lstStyle/>
        <a:p>
          <a:endParaRPr lang="en-US"/>
        </a:p>
      </dgm:t>
    </dgm:pt>
    <dgm:pt modelId="{C9B77D98-8F4A-45F4-9A33-3768A49FB04E}" type="sibTrans" cxnId="{8650839F-5784-4A6F-B629-70D15AA6038B}">
      <dgm:prSet/>
      <dgm:spPr/>
      <dgm:t>
        <a:bodyPr/>
        <a:lstStyle/>
        <a:p>
          <a:endParaRPr lang="en-US"/>
        </a:p>
      </dgm:t>
    </dgm:pt>
    <dgm:pt modelId="{EA8CF625-3BF1-4A27-B0D2-38CA165E8E19}">
      <dgm:prSet phldrT="[Text]"/>
      <dgm:spPr/>
      <dgm:t>
        <a:bodyPr/>
        <a:lstStyle/>
        <a:p>
          <a:r>
            <a:rPr lang="en-US" dirty="0" smtClean="0"/>
            <a:t>Troy McDaniel</a:t>
          </a:r>
          <a:endParaRPr lang="en-US" dirty="0"/>
        </a:p>
      </dgm:t>
    </dgm:pt>
    <dgm:pt modelId="{0EBA090F-99B1-4343-B8E9-ED08FB6209C9}" type="parTrans" cxnId="{905137E0-2F6A-46B1-865D-56B323318E21}">
      <dgm:prSet/>
      <dgm:spPr/>
      <dgm:t>
        <a:bodyPr/>
        <a:lstStyle/>
        <a:p>
          <a:endParaRPr lang="en-US"/>
        </a:p>
      </dgm:t>
    </dgm:pt>
    <dgm:pt modelId="{E7FDB7E6-4976-4DD6-9D70-D943242B084E}" type="sibTrans" cxnId="{905137E0-2F6A-46B1-865D-56B323318E21}">
      <dgm:prSet/>
      <dgm:spPr/>
      <dgm:t>
        <a:bodyPr/>
        <a:lstStyle/>
        <a:p>
          <a:endParaRPr lang="en-US"/>
        </a:p>
      </dgm:t>
    </dgm:pt>
    <dgm:pt modelId="{66FFAE9B-AD5A-4197-A457-13E67FFE4EDC}">
      <dgm:prSet phldrT="[Text]"/>
      <dgm:spPr/>
      <dgm:t>
        <a:bodyPr/>
        <a:lstStyle/>
        <a:p>
          <a:r>
            <a:rPr lang="en-US" dirty="0" smtClean="0"/>
            <a:t>Jacob Rosenthal</a:t>
          </a:r>
          <a:endParaRPr lang="en-US" dirty="0"/>
        </a:p>
      </dgm:t>
    </dgm:pt>
    <dgm:pt modelId="{32D6EB12-F00E-45AF-B9EC-69959642C934}" type="parTrans" cxnId="{DF1B97DB-80B2-4845-BAA7-F4D0771A8533}">
      <dgm:prSet/>
      <dgm:spPr/>
      <dgm:t>
        <a:bodyPr/>
        <a:lstStyle/>
        <a:p>
          <a:endParaRPr lang="en-US"/>
        </a:p>
      </dgm:t>
    </dgm:pt>
    <dgm:pt modelId="{82F6C909-6536-41D4-BB45-96D79293BB3A}" type="sibTrans" cxnId="{DF1B97DB-80B2-4845-BAA7-F4D0771A8533}">
      <dgm:prSet/>
      <dgm:spPr/>
      <dgm:t>
        <a:bodyPr/>
        <a:lstStyle/>
        <a:p>
          <a:endParaRPr lang="en-US"/>
        </a:p>
      </dgm:t>
    </dgm:pt>
    <dgm:pt modelId="{CA279DE0-F79A-4B9B-BFB5-70DA5E831F8E}">
      <dgm:prSet phldrT="[Text]"/>
      <dgm:spPr/>
      <dgm:t>
        <a:bodyPr/>
        <a:lstStyle/>
        <a:p>
          <a:r>
            <a:rPr lang="en-US" dirty="0" smtClean="0"/>
            <a:t>Nathan Edwards</a:t>
          </a:r>
          <a:endParaRPr lang="en-US" dirty="0"/>
        </a:p>
      </dgm:t>
    </dgm:pt>
    <dgm:pt modelId="{29F335D4-6B03-4A3A-8D19-8B907D8B5037}" type="parTrans" cxnId="{EE8E9F48-0A1A-4696-8D02-59755F94E25F}">
      <dgm:prSet/>
      <dgm:spPr/>
      <dgm:t>
        <a:bodyPr/>
        <a:lstStyle/>
        <a:p>
          <a:endParaRPr lang="en-US"/>
        </a:p>
      </dgm:t>
    </dgm:pt>
    <dgm:pt modelId="{31B042CA-1C4C-4927-88CD-8D71FA7F5A7C}" type="sibTrans" cxnId="{EE8E9F48-0A1A-4696-8D02-59755F94E25F}">
      <dgm:prSet/>
      <dgm:spPr/>
      <dgm:t>
        <a:bodyPr/>
        <a:lstStyle/>
        <a:p>
          <a:endParaRPr lang="en-US"/>
        </a:p>
      </dgm:t>
    </dgm:pt>
    <dgm:pt modelId="{12D1F396-A006-4FE8-BD96-35FFBF1F2B5E}">
      <dgm:prSet phldrT="[Text]"/>
      <dgm:spPr/>
      <dgm:t>
        <a:bodyPr/>
        <a:lstStyle/>
        <a:p>
          <a:r>
            <a:rPr lang="en-US" dirty="0" err="1" smtClean="0"/>
            <a:t>Lakshmi</a:t>
          </a:r>
          <a:r>
            <a:rPr lang="en-US" dirty="0" smtClean="0"/>
            <a:t> </a:t>
          </a:r>
          <a:r>
            <a:rPr lang="en-US" dirty="0" err="1" smtClean="0"/>
            <a:t>Gade</a:t>
          </a:r>
          <a:endParaRPr lang="en-US" dirty="0"/>
        </a:p>
      </dgm:t>
    </dgm:pt>
    <dgm:pt modelId="{D8EFE489-60DA-4224-9168-FA711CED0965}" type="parTrans" cxnId="{27F6EAC7-67FE-4117-8D9A-95C1C595960B}">
      <dgm:prSet/>
      <dgm:spPr/>
      <dgm:t>
        <a:bodyPr/>
        <a:lstStyle/>
        <a:p>
          <a:endParaRPr lang="en-US"/>
        </a:p>
      </dgm:t>
    </dgm:pt>
    <dgm:pt modelId="{154D188E-6CB7-422D-92EE-3CBAF60D9E2C}" type="sibTrans" cxnId="{27F6EAC7-67FE-4117-8D9A-95C1C595960B}">
      <dgm:prSet/>
      <dgm:spPr/>
      <dgm:t>
        <a:bodyPr/>
        <a:lstStyle/>
        <a:p>
          <a:endParaRPr lang="en-US"/>
        </a:p>
      </dgm:t>
    </dgm:pt>
    <dgm:pt modelId="{CAF1F701-DDE2-4697-9E58-777168FB2D62}">
      <dgm:prSet phldrT="[Text]"/>
      <dgm:spPr/>
      <dgm:t>
        <a:bodyPr/>
        <a:lstStyle/>
        <a:p>
          <a:r>
            <a:rPr lang="en-US" dirty="0" smtClean="0"/>
            <a:t>Facial Expression </a:t>
          </a:r>
          <a:endParaRPr lang="en-US" dirty="0"/>
        </a:p>
      </dgm:t>
    </dgm:pt>
    <dgm:pt modelId="{D932751F-9756-4014-9095-C14FF312C73E}" type="parTrans" cxnId="{BC987E49-3930-4A48-B439-9BC353098346}">
      <dgm:prSet/>
      <dgm:spPr/>
      <dgm:t>
        <a:bodyPr/>
        <a:lstStyle/>
        <a:p>
          <a:endParaRPr lang="en-US"/>
        </a:p>
      </dgm:t>
    </dgm:pt>
    <dgm:pt modelId="{44D0353B-1C19-4CB9-A387-FFA2F55AF6C8}" type="sibTrans" cxnId="{BC987E49-3930-4A48-B439-9BC353098346}">
      <dgm:prSet/>
      <dgm:spPr/>
      <dgm:t>
        <a:bodyPr/>
        <a:lstStyle/>
        <a:p>
          <a:endParaRPr lang="en-US"/>
        </a:p>
      </dgm:t>
    </dgm:pt>
    <dgm:pt modelId="{A5F325FA-6B28-4BD5-A2FB-DAE5E6D5171F}">
      <dgm:prSet phldrT="[Text]"/>
      <dgm:spPr/>
      <dgm:t>
        <a:bodyPr/>
        <a:lstStyle/>
        <a:p>
          <a:r>
            <a:rPr lang="en-US" dirty="0" smtClean="0"/>
            <a:t>Stephen McGuire</a:t>
          </a:r>
          <a:endParaRPr lang="en-US" dirty="0"/>
        </a:p>
      </dgm:t>
    </dgm:pt>
    <dgm:pt modelId="{AA2E4AD0-2E44-4CD1-B017-AD76388310FD}" type="parTrans" cxnId="{2EAEEC5E-F051-4E4E-AD99-D63529532045}">
      <dgm:prSet/>
      <dgm:spPr/>
      <dgm:t>
        <a:bodyPr/>
        <a:lstStyle/>
        <a:p>
          <a:endParaRPr lang="en-US"/>
        </a:p>
      </dgm:t>
    </dgm:pt>
    <dgm:pt modelId="{FF2E20BA-3868-4DE4-BC15-A0C5E537C0B0}" type="sibTrans" cxnId="{2EAEEC5E-F051-4E4E-AD99-D63529532045}">
      <dgm:prSet/>
      <dgm:spPr/>
      <dgm:t>
        <a:bodyPr/>
        <a:lstStyle/>
        <a:p>
          <a:endParaRPr lang="en-US"/>
        </a:p>
      </dgm:t>
    </dgm:pt>
    <dgm:pt modelId="{34DB722A-D694-4179-9F89-E87721434308}">
      <dgm:prSet phldrT="[Text]"/>
      <dgm:spPr/>
      <dgm:t>
        <a:bodyPr/>
        <a:lstStyle/>
        <a:p>
          <a:r>
            <a:rPr lang="en-US" dirty="0" err="1" smtClean="0"/>
            <a:t>Shantanu</a:t>
          </a:r>
          <a:r>
            <a:rPr lang="en-US" dirty="0" smtClean="0"/>
            <a:t> </a:t>
          </a:r>
          <a:r>
            <a:rPr lang="en-US" dirty="0" err="1" smtClean="0"/>
            <a:t>Bala</a:t>
          </a:r>
          <a:endParaRPr lang="en-US" dirty="0"/>
        </a:p>
      </dgm:t>
    </dgm:pt>
    <dgm:pt modelId="{9FCE769C-2B02-4112-93A8-B99251C915D5}" type="parTrans" cxnId="{0E22934A-521C-45B9-B796-84D2A57B5237}">
      <dgm:prSet/>
      <dgm:spPr/>
      <dgm:t>
        <a:bodyPr/>
        <a:lstStyle/>
        <a:p>
          <a:endParaRPr lang="en-US"/>
        </a:p>
      </dgm:t>
    </dgm:pt>
    <dgm:pt modelId="{71AEBEB7-B433-4F69-A656-BA78305DA25A}" type="sibTrans" cxnId="{0E22934A-521C-45B9-B796-84D2A57B5237}">
      <dgm:prSet/>
      <dgm:spPr/>
      <dgm:t>
        <a:bodyPr/>
        <a:lstStyle/>
        <a:p>
          <a:endParaRPr lang="en-US"/>
        </a:p>
      </dgm:t>
    </dgm:pt>
    <dgm:pt modelId="{B1352D7D-6EA6-4965-8C61-13FEC8BABD2C}">
      <dgm:prSet phldrT="[Text]"/>
      <dgm:spPr/>
      <dgm:t>
        <a:bodyPr/>
        <a:lstStyle/>
        <a:p>
          <a:r>
            <a:rPr lang="en-US" dirty="0" smtClean="0"/>
            <a:t>Dr. Michelle Shiota</a:t>
          </a:r>
          <a:endParaRPr lang="en-US" dirty="0"/>
        </a:p>
      </dgm:t>
    </dgm:pt>
    <dgm:pt modelId="{5AE2B1BA-5B89-4A00-A836-642E1F73E957}" type="parTrans" cxnId="{5F6697CD-D82C-4C7F-9889-EBDA36754469}">
      <dgm:prSet/>
      <dgm:spPr/>
      <dgm:t>
        <a:bodyPr/>
        <a:lstStyle/>
        <a:p>
          <a:endParaRPr lang="en-US"/>
        </a:p>
      </dgm:t>
    </dgm:pt>
    <dgm:pt modelId="{DCFAACCA-2D46-4FA4-B75E-ECE781373CBC}" type="sibTrans" cxnId="{5F6697CD-D82C-4C7F-9889-EBDA36754469}">
      <dgm:prSet/>
      <dgm:spPr/>
      <dgm:t>
        <a:bodyPr/>
        <a:lstStyle/>
        <a:p>
          <a:endParaRPr lang="en-US"/>
        </a:p>
      </dgm:t>
    </dgm:pt>
    <dgm:pt modelId="{6911C246-13EB-405A-BC4A-7CE00F9C1C0A}">
      <dgm:prSet phldrT="[Text]"/>
      <dgm:spPr/>
      <dgm:t>
        <a:bodyPr/>
        <a:lstStyle/>
        <a:p>
          <a:r>
            <a:rPr lang="en-US" dirty="0" smtClean="0"/>
            <a:t>Social Interaction Assistant</a:t>
          </a:r>
          <a:endParaRPr lang="en-US" dirty="0"/>
        </a:p>
      </dgm:t>
    </dgm:pt>
    <dgm:pt modelId="{36DC640B-64DA-479E-A389-D76BB400FECA}" type="parTrans" cxnId="{456BD28A-E6DF-4A72-A56F-D34225A94A22}">
      <dgm:prSet/>
      <dgm:spPr/>
      <dgm:t>
        <a:bodyPr/>
        <a:lstStyle/>
        <a:p>
          <a:endParaRPr lang="en-US"/>
        </a:p>
      </dgm:t>
    </dgm:pt>
    <dgm:pt modelId="{74C48658-9140-4881-933D-FB9AEC547479}" type="sibTrans" cxnId="{456BD28A-E6DF-4A72-A56F-D34225A94A22}">
      <dgm:prSet/>
      <dgm:spPr/>
      <dgm:t>
        <a:bodyPr/>
        <a:lstStyle/>
        <a:p>
          <a:endParaRPr lang="en-US"/>
        </a:p>
      </dgm:t>
    </dgm:pt>
    <dgm:pt modelId="{5808465D-AF45-4E5E-9A4E-FD9A2D065540}">
      <dgm:prSet phldrT="[Text]"/>
      <dgm:spPr/>
      <dgm:t>
        <a:bodyPr/>
        <a:lstStyle/>
        <a:p>
          <a:r>
            <a:rPr lang="en-US" dirty="0" smtClean="0"/>
            <a:t>Dr. Panch</a:t>
          </a:r>
          <a:endParaRPr lang="en-US" dirty="0"/>
        </a:p>
      </dgm:t>
    </dgm:pt>
    <dgm:pt modelId="{572BC8A4-A10F-4440-AA48-BA331EC37B44}" type="parTrans" cxnId="{F70C32C6-2BAF-4B84-B293-6196EBFE291C}">
      <dgm:prSet/>
      <dgm:spPr/>
      <dgm:t>
        <a:bodyPr/>
        <a:lstStyle/>
        <a:p>
          <a:endParaRPr lang="en-US"/>
        </a:p>
      </dgm:t>
    </dgm:pt>
    <dgm:pt modelId="{9DAB3B12-D8E3-44E3-A756-B25EDCB1EDFF}" type="sibTrans" cxnId="{F70C32C6-2BAF-4B84-B293-6196EBFE291C}">
      <dgm:prSet/>
      <dgm:spPr/>
      <dgm:t>
        <a:bodyPr/>
        <a:lstStyle/>
        <a:p>
          <a:endParaRPr lang="en-US"/>
        </a:p>
      </dgm:t>
    </dgm:pt>
    <dgm:pt modelId="{09F6CD2C-8A48-4C5B-B7A8-70CEB07240E4}">
      <dgm:prSet phldrT="[Text]"/>
      <dgm:spPr/>
      <dgm:t>
        <a:bodyPr/>
        <a:lstStyle/>
        <a:p>
          <a:r>
            <a:rPr lang="en-US" dirty="0" smtClean="0"/>
            <a:t>Dr. John Black</a:t>
          </a:r>
          <a:endParaRPr lang="en-US" dirty="0"/>
        </a:p>
      </dgm:t>
    </dgm:pt>
    <dgm:pt modelId="{BEBF5B91-DBA6-455B-B48A-079E4323D0BC}" type="parTrans" cxnId="{C29FBED2-0555-4C41-B596-01F4CC1B6914}">
      <dgm:prSet/>
      <dgm:spPr/>
      <dgm:t>
        <a:bodyPr/>
        <a:lstStyle/>
        <a:p>
          <a:endParaRPr lang="en-US"/>
        </a:p>
      </dgm:t>
    </dgm:pt>
    <dgm:pt modelId="{792E1FD5-3B3C-489E-AF81-94098718B2EC}" type="sibTrans" cxnId="{C29FBED2-0555-4C41-B596-01F4CC1B6914}">
      <dgm:prSet/>
      <dgm:spPr/>
      <dgm:t>
        <a:bodyPr/>
        <a:lstStyle/>
        <a:p>
          <a:endParaRPr lang="en-US"/>
        </a:p>
      </dgm:t>
    </dgm:pt>
    <dgm:pt modelId="{08D36DD4-DEDD-4EB5-B9FA-1F2263A4697D}">
      <dgm:prSet phldrT="[Text]"/>
      <dgm:spPr/>
      <dgm:t>
        <a:bodyPr/>
        <a:lstStyle/>
        <a:p>
          <a:r>
            <a:rPr lang="en-US" dirty="0" smtClean="0"/>
            <a:t>Identity of the person</a:t>
          </a:r>
          <a:endParaRPr lang="en-US" dirty="0"/>
        </a:p>
      </dgm:t>
    </dgm:pt>
    <dgm:pt modelId="{BFBD25FF-5D58-4091-9E3F-08AFE388383D}" type="parTrans" cxnId="{65C00F1B-57C5-4D73-B5C4-84472F098A2D}">
      <dgm:prSet/>
      <dgm:spPr/>
      <dgm:t>
        <a:bodyPr/>
        <a:lstStyle/>
        <a:p>
          <a:endParaRPr lang="en-US"/>
        </a:p>
      </dgm:t>
    </dgm:pt>
    <dgm:pt modelId="{6EC2EA65-8232-4938-8ADF-2311AA8D0D8B}" type="sibTrans" cxnId="{65C00F1B-57C5-4D73-B5C4-84472F098A2D}">
      <dgm:prSet/>
      <dgm:spPr/>
      <dgm:t>
        <a:bodyPr/>
        <a:lstStyle/>
        <a:p>
          <a:endParaRPr lang="en-US"/>
        </a:p>
      </dgm:t>
    </dgm:pt>
    <dgm:pt modelId="{08AAE8BC-4008-4E2A-9F25-CC8C6C04EAB9}">
      <dgm:prSet phldrT="[Text]"/>
      <dgm:spPr/>
      <dgm:t>
        <a:bodyPr/>
        <a:lstStyle/>
        <a:p>
          <a:r>
            <a:rPr lang="en-US" dirty="0" err="1" smtClean="0"/>
            <a:t>Vineeth</a:t>
          </a:r>
          <a:r>
            <a:rPr lang="en-US" dirty="0" smtClean="0"/>
            <a:t> </a:t>
          </a:r>
          <a:r>
            <a:rPr lang="en-US" dirty="0" err="1" smtClean="0"/>
            <a:t>Balasumbramanian</a:t>
          </a:r>
          <a:endParaRPr lang="en-US" dirty="0"/>
        </a:p>
      </dgm:t>
    </dgm:pt>
    <dgm:pt modelId="{DD2C0384-EABE-4B5C-BEEE-03EFA123CE4D}" type="parTrans" cxnId="{D6E7B7EB-0231-44F6-BB97-923515793F7F}">
      <dgm:prSet/>
      <dgm:spPr/>
      <dgm:t>
        <a:bodyPr/>
        <a:lstStyle/>
        <a:p>
          <a:endParaRPr lang="en-US"/>
        </a:p>
      </dgm:t>
    </dgm:pt>
    <dgm:pt modelId="{7A40CB36-564C-4601-B995-A40F758C6995}" type="sibTrans" cxnId="{D6E7B7EB-0231-44F6-BB97-923515793F7F}">
      <dgm:prSet/>
      <dgm:spPr/>
      <dgm:t>
        <a:bodyPr/>
        <a:lstStyle/>
        <a:p>
          <a:endParaRPr lang="en-US"/>
        </a:p>
      </dgm:t>
    </dgm:pt>
    <dgm:pt modelId="{1A8FDBF8-5B3D-449B-B57B-76CDAEEB1247}">
      <dgm:prSet phldrT="[Text]"/>
      <dgm:spPr/>
      <dgm:t>
        <a:bodyPr/>
        <a:lstStyle/>
        <a:p>
          <a:r>
            <a:rPr lang="en-US" dirty="0" smtClean="0"/>
            <a:t>Dr. John Black</a:t>
          </a:r>
          <a:endParaRPr lang="en-US" dirty="0"/>
        </a:p>
      </dgm:t>
    </dgm:pt>
    <dgm:pt modelId="{DEEF3DB4-DCED-461C-9C42-E67288E3A3BE}" type="parTrans" cxnId="{6FFE74B7-F3A3-45DD-878D-1C9F51E60198}">
      <dgm:prSet/>
      <dgm:spPr/>
      <dgm:t>
        <a:bodyPr/>
        <a:lstStyle/>
        <a:p>
          <a:endParaRPr lang="en-US"/>
        </a:p>
      </dgm:t>
    </dgm:pt>
    <dgm:pt modelId="{F79C4AD1-9B50-48F8-BAC4-F20B740CF7D5}" type="sibTrans" cxnId="{6FFE74B7-F3A3-45DD-878D-1C9F51E60198}">
      <dgm:prSet/>
      <dgm:spPr/>
      <dgm:t>
        <a:bodyPr/>
        <a:lstStyle/>
        <a:p>
          <a:endParaRPr lang="en-US"/>
        </a:p>
      </dgm:t>
    </dgm:pt>
    <dgm:pt modelId="{FE97F0B3-04BD-4009-A712-484947DC5F47}">
      <dgm:prSet phldrT="[Text]"/>
      <dgm:spPr/>
      <dgm:t>
        <a:bodyPr/>
        <a:lstStyle/>
        <a:p>
          <a:r>
            <a:rPr lang="en-US" dirty="0" smtClean="0"/>
            <a:t>Greg Little</a:t>
          </a:r>
          <a:endParaRPr lang="en-US" dirty="0"/>
        </a:p>
      </dgm:t>
    </dgm:pt>
    <dgm:pt modelId="{82712DFD-5CC2-42D3-8C88-DFFF631AF97E}" type="parTrans" cxnId="{63C608D5-A785-4458-838D-C90BD352C341}">
      <dgm:prSet/>
      <dgm:spPr/>
      <dgm:t>
        <a:bodyPr/>
        <a:lstStyle/>
        <a:p>
          <a:endParaRPr lang="en-US"/>
        </a:p>
      </dgm:t>
    </dgm:pt>
    <dgm:pt modelId="{85CBE97E-6D45-48E3-93C8-D52AADE8E95D}" type="sibTrans" cxnId="{63C608D5-A785-4458-838D-C90BD352C341}">
      <dgm:prSet/>
      <dgm:spPr/>
      <dgm:t>
        <a:bodyPr/>
        <a:lstStyle/>
        <a:p>
          <a:endParaRPr lang="en-US"/>
        </a:p>
      </dgm:t>
    </dgm:pt>
    <dgm:pt modelId="{722D5FEF-C94E-4AF0-AD2B-D2607184E788}">
      <dgm:prSet phldrT="[Text]"/>
      <dgm:spPr/>
      <dgm:t>
        <a:bodyPr/>
        <a:lstStyle/>
        <a:p>
          <a:r>
            <a:rPr lang="en-US" b="0" i="0" dirty="0" smtClean="0"/>
            <a:t>Michael </a:t>
          </a:r>
          <a:r>
            <a:rPr lang="en-US" b="0" i="0" dirty="0" err="1" smtClean="0"/>
            <a:t>Astrauskas</a:t>
          </a:r>
          <a:endParaRPr lang="en-US" dirty="0"/>
        </a:p>
      </dgm:t>
    </dgm:pt>
    <dgm:pt modelId="{F063E155-7680-4A62-9834-FCEB7C711417}" type="parTrans" cxnId="{0C309FD4-B107-4F6C-8956-582F932B04B7}">
      <dgm:prSet/>
      <dgm:spPr/>
      <dgm:t>
        <a:bodyPr/>
        <a:lstStyle/>
        <a:p>
          <a:endParaRPr lang="en-US"/>
        </a:p>
      </dgm:t>
    </dgm:pt>
    <dgm:pt modelId="{EB2040C9-4BC4-456A-8D49-4BFF50D665D6}" type="sibTrans" cxnId="{0C309FD4-B107-4F6C-8956-582F932B04B7}">
      <dgm:prSet/>
      <dgm:spPr/>
      <dgm:t>
        <a:bodyPr/>
        <a:lstStyle/>
        <a:p>
          <a:endParaRPr lang="en-US"/>
        </a:p>
      </dgm:t>
    </dgm:pt>
    <dgm:pt modelId="{6D6C0FA4-432D-481F-A6D1-19690C1725F1}" type="pres">
      <dgm:prSet presAssocID="{74B5F074-6722-4061-AC8C-53B37A76B2AD}" presName="linear" presStyleCnt="0">
        <dgm:presLayoutVars>
          <dgm:animLvl val="lvl"/>
          <dgm:resizeHandles val="exact"/>
        </dgm:presLayoutVars>
      </dgm:prSet>
      <dgm:spPr/>
      <dgm:t>
        <a:bodyPr/>
        <a:lstStyle/>
        <a:p>
          <a:endParaRPr lang="en-US"/>
        </a:p>
      </dgm:t>
    </dgm:pt>
    <dgm:pt modelId="{86B1D143-B50D-4A34-8215-81A2E464B3CA}" type="pres">
      <dgm:prSet presAssocID="{B08D7350-C6D4-4C10-9F60-0EC53C923DB2}" presName="parentText" presStyleLbl="node1" presStyleIdx="0" presStyleCnt="6">
        <dgm:presLayoutVars>
          <dgm:chMax val="0"/>
          <dgm:bulletEnabled val="1"/>
        </dgm:presLayoutVars>
      </dgm:prSet>
      <dgm:spPr/>
      <dgm:t>
        <a:bodyPr/>
        <a:lstStyle/>
        <a:p>
          <a:endParaRPr lang="en-US"/>
        </a:p>
      </dgm:t>
    </dgm:pt>
    <dgm:pt modelId="{A25553FD-54CA-4D08-9468-BDC221E5CE33}" type="pres">
      <dgm:prSet presAssocID="{B08D7350-C6D4-4C10-9F60-0EC53C923DB2}" presName="childText" presStyleLbl="revTx" presStyleIdx="0" presStyleCnt="6">
        <dgm:presLayoutVars>
          <dgm:bulletEnabled val="1"/>
        </dgm:presLayoutVars>
      </dgm:prSet>
      <dgm:spPr/>
      <dgm:t>
        <a:bodyPr/>
        <a:lstStyle/>
        <a:p>
          <a:endParaRPr lang="en-US"/>
        </a:p>
      </dgm:t>
    </dgm:pt>
    <dgm:pt modelId="{06731860-CA3E-4CB2-81D7-E64ADDF76724}" type="pres">
      <dgm:prSet presAssocID="{6FB61ECF-DC1C-4A0D-B6AF-60B2FF95DFAD}" presName="parentText" presStyleLbl="node1" presStyleIdx="1" presStyleCnt="6">
        <dgm:presLayoutVars>
          <dgm:chMax val="0"/>
          <dgm:bulletEnabled val="1"/>
        </dgm:presLayoutVars>
      </dgm:prSet>
      <dgm:spPr/>
      <dgm:t>
        <a:bodyPr/>
        <a:lstStyle/>
        <a:p>
          <a:endParaRPr lang="en-US"/>
        </a:p>
      </dgm:t>
    </dgm:pt>
    <dgm:pt modelId="{1CB89894-9DA7-465F-838D-EA4C4F213337}" type="pres">
      <dgm:prSet presAssocID="{6FB61ECF-DC1C-4A0D-B6AF-60B2FF95DFAD}" presName="childText" presStyleLbl="revTx" presStyleIdx="1" presStyleCnt="6">
        <dgm:presLayoutVars>
          <dgm:bulletEnabled val="1"/>
        </dgm:presLayoutVars>
      </dgm:prSet>
      <dgm:spPr/>
      <dgm:t>
        <a:bodyPr/>
        <a:lstStyle/>
        <a:p>
          <a:endParaRPr lang="en-US"/>
        </a:p>
      </dgm:t>
    </dgm:pt>
    <dgm:pt modelId="{FE1DA98D-4E19-4E87-8A3B-AF5540685EF6}" type="pres">
      <dgm:prSet presAssocID="{02526C74-FAC3-4907-AEA2-AAB3042A8F50}" presName="parentText" presStyleLbl="node1" presStyleIdx="2" presStyleCnt="6">
        <dgm:presLayoutVars>
          <dgm:chMax val="0"/>
          <dgm:bulletEnabled val="1"/>
        </dgm:presLayoutVars>
      </dgm:prSet>
      <dgm:spPr/>
      <dgm:t>
        <a:bodyPr/>
        <a:lstStyle/>
        <a:p>
          <a:endParaRPr lang="en-US"/>
        </a:p>
      </dgm:t>
    </dgm:pt>
    <dgm:pt modelId="{C9949DF9-1BDB-4880-B990-A3565449BE5A}" type="pres">
      <dgm:prSet presAssocID="{02526C74-FAC3-4907-AEA2-AAB3042A8F50}" presName="childText" presStyleLbl="revTx" presStyleIdx="2" presStyleCnt="6">
        <dgm:presLayoutVars>
          <dgm:bulletEnabled val="1"/>
        </dgm:presLayoutVars>
      </dgm:prSet>
      <dgm:spPr/>
      <dgm:t>
        <a:bodyPr/>
        <a:lstStyle/>
        <a:p>
          <a:endParaRPr lang="en-US"/>
        </a:p>
      </dgm:t>
    </dgm:pt>
    <dgm:pt modelId="{83E33707-5B00-4D4B-B2D9-395F58B8D0FD}" type="pres">
      <dgm:prSet presAssocID="{CAF1F701-DDE2-4697-9E58-777168FB2D62}" presName="parentText" presStyleLbl="node1" presStyleIdx="3" presStyleCnt="6">
        <dgm:presLayoutVars>
          <dgm:chMax val="0"/>
          <dgm:bulletEnabled val="1"/>
        </dgm:presLayoutVars>
      </dgm:prSet>
      <dgm:spPr/>
      <dgm:t>
        <a:bodyPr/>
        <a:lstStyle/>
        <a:p>
          <a:endParaRPr lang="en-US"/>
        </a:p>
      </dgm:t>
    </dgm:pt>
    <dgm:pt modelId="{C58C6167-E985-41C6-A5A6-28EDE24311C6}" type="pres">
      <dgm:prSet presAssocID="{CAF1F701-DDE2-4697-9E58-777168FB2D62}" presName="childText" presStyleLbl="revTx" presStyleIdx="3" presStyleCnt="6">
        <dgm:presLayoutVars>
          <dgm:bulletEnabled val="1"/>
        </dgm:presLayoutVars>
      </dgm:prSet>
      <dgm:spPr/>
      <dgm:t>
        <a:bodyPr/>
        <a:lstStyle/>
        <a:p>
          <a:endParaRPr lang="en-US"/>
        </a:p>
      </dgm:t>
    </dgm:pt>
    <dgm:pt modelId="{CBEB83EB-20D0-4FC5-983B-8D70FF46D8CA}" type="pres">
      <dgm:prSet presAssocID="{08D36DD4-DEDD-4EB5-B9FA-1F2263A4697D}" presName="parentText" presStyleLbl="node1" presStyleIdx="4" presStyleCnt="6">
        <dgm:presLayoutVars>
          <dgm:chMax val="0"/>
          <dgm:bulletEnabled val="1"/>
        </dgm:presLayoutVars>
      </dgm:prSet>
      <dgm:spPr/>
      <dgm:t>
        <a:bodyPr/>
        <a:lstStyle/>
        <a:p>
          <a:endParaRPr lang="en-US"/>
        </a:p>
      </dgm:t>
    </dgm:pt>
    <dgm:pt modelId="{14401F8F-B21E-44DC-80EF-49F7BC76AE5E}" type="pres">
      <dgm:prSet presAssocID="{08D36DD4-DEDD-4EB5-B9FA-1F2263A4697D}" presName="childText" presStyleLbl="revTx" presStyleIdx="4" presStyleCnt="6">
        <dgm:presLayoutVars>
          <dgm:bulletEnabled val="1"/>
        </dgm:presLayoutVars>
      </dgm:prSet>
      <dgm:spPr/>
      <dgm:t>
        <a:bodyPr/>
        <a:lstStyle/>
        <a:p>
          <a:endParaRPr lang="en-US"/>
        </a:p>
      </dgm:t>
    </dgm:pt>
    <dgm:pt modelId="{5B300E4C-C9C8-46D8-96F2-D855B60FB3CE}" type="pres">
      <dgm:prSet presAssocID="{6911C246-13EB-405A-BC4A-7CE00F9C1C0A}" presName="parentText" presStyleLbl="node1" presStyleIdx="5" presStyleCnt="6">
        <dgm:presLayoutVars>
          <dgm:chMax val="0"/>
          <dgm:bulletEnabled val="1"/>
        </dgm:presLayoutVars>
      </dgm:prSet>
      <dgm:spPr/>
      <dgm:t>
        <a:bodyPr/>
        <a:lstStyle/>
        <a:p>
          <a:endParaRPr lang="en-US"/>
        </a:p>
      </dgm:t>
    </dgm:pt>
    <dgm:pt modelId="{435F3D40-A7B1-4F6E-A80B-521DD559B797}" type="pres">
      <dgm:prSet presAssocID="{6911C246-13EB-405A-BC4A-7CE00F9C1C0A}" presName="childText" presStyleLbl="revTx" presStyleIdx="5" presStyleCnt="6">
        <dgm:presLayoutVars>
          <dgm:bulletEnabled val="1"/>
        </dgm:presLayoutVars>
      </dgm:prSet>
      <dgm:spPr/>
      <dgm:t>
        <a:bodyPr/>
        <a:lstStyle/>
        <a:p>
          <a:endParaRPr lang="en-US"/>
        </a:p>
      </dgm:t>
    </dgm:pt>
  </dgm:ptLst>
  <dgm:cxnLst>
    <dgm:cxn modelId="{9A487E84-4091-48D7-8548-63136715B10C}" type="presOf" srcId="{09F6CD2C-8A48-4C5B-B7A8-70CEB07240E4}" destId="{435F3D40-A7B1-4F6E-A80B-521DD559B797}" srcOrd="0" destOrd="1" presId="urn:microsoft.com/office/officeart/2005/8/layout/vList2"/>
    <dgm:cxn modelId="{456BD28A-E6DF-4A72-A56F-D34225A94A22}" srcId="{74B5F074-6722-4061-AC8C-53B37A76B2AD}" destId="{6911C246-13EB-405A-BC4A-7CE00F9C1C0A}" srcOrd="5" destOrd="0" parTransId="{36DC640B-64DA-479E-A389-D76BB400FECA}" sibTransId="{74C48658-9140-4881-933D-FB9AEC547479}"/>
    <dgm:cxn modelId="{6E157FA9-FB6B-485A-8BD8-8453C360DBB2}" type="presOf" srcId="{CA279DE0-F79A-4B9B-BFB5-70DA5E831F8E}" destId="{C9949DF9-1BDB-4880-B990-A3565449BE5A}" srcOrd="0" destOrd="2" presId="urn:microsoft.com/office/officeart/2005/8/layout/vList2"/>
    <dgm:cxn modelId="{D0D81AE7-383C-4589-BF52-5AA8F53B9D2A}" srcId="{B08D7350-C6D4-4C10-9F60-0EC53C923DB2}" destId="{FA59D978-543A-4F1A-AB63-0B992128B648}" srcOrd="0" destOrd="0" parTransId="{48A7BDBF-D96E-4C0C-A7F4-10C378E72C8B}" sibTransId="{B0C1C532-2340-4B40-BDC1-AA4AA164E174}"/>
    <dgm:cxn modelId="{90DB1C56-A6E2-4FF3-A27C-9E466042E8F6}" type="presOf" srcId="{74B5F074-6722-4061-AC8C-53B37A76B2AD}" destId="{6D6C0FA4-432D-481F-A6D1-19690C1725F1}" srcOrd="0" destOrd="0" presId="urn:microsoft.com/office/officeart/2005/8/layout/vList2"/>
    <dgm:cxn modelId="{3B0FA678-95CA-4B30-B77A-7AA012F41777}" type="presOf" srcId="{5808465D-AF45-4E5E-9A4E-FD9A2D065540}" destId="{435F3D40-A7B1-4F6E-A80B-521DD559B797}" srcOrd="0" destOrd="0" presId="urn:microsoft.com/office/officeart/2005/8/layout/vList2"/>
    <dgm:cxn modelId="{C5C11AE6-7195-4DBB-AADA-211CEE0DE104}" type="presOf" srcId="{08AAE8BC-4008-4E2A-9F25-CC8C6C04EAB9}" destId="{14401F8F-B21E-44DC-80EF-49F7BC76AE5E}" srcOrd="0" destOrd="0" presId="urn:microsoft.com/office/officeart/2005/8/layout/vList2"/>
    <dgm:cxn modelId="{65C00F1B-57C5-4D73-B5C4-84472F098A2D}" srcId="{74B5F074-6722-4061-AC8C-53B37A76B2AD}" destId="{08D36DD4-DEDD-4EB5-B9FA-1F2263A4697D}" srcOrd="4" destOrd="0" parTransId="{BFBD25FF-5D58-4091-9E3F-08AFE388383D}" sibTransId="{6EC2EA65-8232-4938-8ADF-2311AA8D0D8B}"/>
    <dgm:cxn modelId="{63C608D5-A785-4458-838D-C90BD352C341}" srcId="{08D36DD4-DEDD-4EB5-B9FA-1F2263A4697D}" destId="{FE97F0B3-04BD-4009-A712-484947DC5F47}" srcOrd="1" destOrd="0" parTransId="{82712DFD-5CC2-42D3-8C88-DFFF631AF97E}" sibTransId="{85CBE97E-6D45-48E3-93C8-D52AADE8E95D}"/>
    <dgm:cxn modelId="{4381ED1B-8EB1-46F5-9BFE-DB0D5566C265}" type="presOf" srcId="{85D81307-AAEF-4563-A148-A7F871C9D714}" destId="{A25553FD-54CA-4D08-9468-BDC221E5CE33}" srcOrd="0" destOrd="1" presId="urn:microsoft.com/office/officeart/2005/8/layout/vList2"/>
    <dgm:cxn modelId="{0C309FD4-B107-4F6C-8956-582F932B04B7}" srcId="{08D36DD4-DEDD-4EB5-B9FA-1F2263A4697D}" destId="{722D5FEF-C94E-4AF0-AD2B-D2607184E788}" srcOrd="2" destOrd="0" parTransId="{F063E155-7680-4A62-9834-FCEB7C711417}" sibTransId="{EB2040C9-4BC4-456A-8D49-4BFF50D665D6}"/>
    <dgm:cxn modelId="{452EED14-4CA1-4E6E-9CFF-6C92593F2938}" type="presOf" srcId="{6FB61ECF-DC1C-4A0D-B6AF-60B2FF95DFAD}" destId="{06731860-CA3E-4CB2-81D7-E64ADDF76724}" srcOrd="0" destOrd="0" presId="urn:microsoft.com/office/officeart/2005/8/layout/vList2"/>
    <dgm:cxn modelId="{0C6A06E8-FC76-46D8-B9F6-44BB5FB0BF3E}" type="presOf" srcId="{12D1F396-A006-4FE8-BD96-35FFBF1F2B5E}" destId="{C9949DF9-1BDB-4880-B990-A3565449BE5A}" srcOrd="0" destOrd="3" presId="urn:microsoft.com/office/officeart/2005/8/layout/vList2"/>
    <dgm:cxn modelId="{70BBCED7-0AD7-41BA-AE45-4AFE57FD9181}" type="presOf" srcId="{B08D7350-C6D4-4C10-9F60-0EC53C923DB2}" destId="{86B1D143-B50D-4A34-8215-81A2E464B3CA}" srcOrd="0" destOrd="0" presId="urn:microsoft.com/office/officeart/2005/8/layout/vList2"/>
    <dgm:cxn modelId="{2EAEEC5E-F051-4E4E-AD99-D63529532045}" srcId="{CAF1F701-DDE2-4697-9E58-777168FB2D62}" destId="{A5F325FA-6B28-4BD5-A2FB-DAE5E6D5171F}" srcOrd="0" destOrd="0" parTransId="{AA2E4AD0-2E44-4CD1-B017-AD76388310FD}" sibTransId="{FF2E20BA-3868-4DE4-BC15-A0C5E537C0B0}"/>
    <dgm:cxn modelId="{3B9D643B-1DD7-4048-AAC5-A5EFE092AA81}" type="presOf" srcId="{FA59D978-543A-4F1A-AB63-0B992128B648}" destId="{A25553FD-54CA-4D08-9468-BDC221E5CE33}" srcOrd="0" destOrd="0" presId="urn:microsoft.com/office/officeart/2005/8/layout/vList2"/>
    <dgm:cxn modelId="{6A516DE3-AF63-4588-B419-192F95FA629A}" type="presOf" srcId="{FE97F0B3-04BD-4009-A712-484947DC5F47}" destId="{14401F8F-B21E-44DC-80EF-49F7BC76AE5E}" srcOrd="0" destOrd="1" presId="urn:microsoft.com/office/officeart/2005/8/layout/vList2"/>
    <dgm:cxn modelId="{C29FBED2-0555-4C41-B596-01F4CC1B6914}" srcId="{6911C246-13EB-405A-BC4A-7CE00F9C1C0A}" destId="{09F6CD2C-8A48-4C5B-B7A8-70CEB07240E4}" srcOrd="1" destOrd="0" parTransId="{BEBF5B91-DBA6-455B-B48A-079E4323D0BC}" sibTransId="{792E1FD5-3B3C-489E-AF81-94098718B2EC}"/>
    <dgm:cxn modelId="{6FFE74B7-F3A3-45DD-878D-1C9F51E60198}" srcId="{08D36DD4-DEDD-4EB5-B9FA-1F2263A4697D}" destId="{1A8FDBF8-5B3D-449B-B57B-76CDAEEB1247}" srcOrd="3" destOrd="0" parTransId="{DEEF3DB4-DCED-461C-9C42-E67288E3A3BE}" sibTransId="{F79C4AD1-9B50-48F8-BAC4-F20B740CF7D5}"/>
    <dgm:cxn modelId="{5F6697CD-D82C-4C7F-9889-EBDA36754469}" srcId="{CAF1F701-DDE2-4697-9E58-777168FB2D62}" destId="{B1352D7D-6EA6-4965-8C61-13FEC8BABD2C}" srcOrd="2" destOrd="0" parTransId="{5AE2B1BA-5B89-4A00-A836-642E1F73E957}" sibTransId="{DCFAACCA-2D46-4FA4-B75E-ECE781373CBC}"/>
    <dgm:cxn modelId="{A0F33173-12D8-4FCA-870D-13AD40B5C1B7}" type="presOf" srcId="{EA8CF625-3BF1-4A27-B0D2-38CA165E8E19}" destId="{C9949DF9-1BDB-4880-B990-A3565449BE5A}" srcOrd="0" destOrd="0" presId="urn:microsoft.com/office/officeart/2005/8/layout/vList2"/>
    <dgm:cxn modelId="{554E500B-0375-447A-B1EB-5EEDD2D3AE60}" type="presOf" srcId="{6CB74476-2249-41E6-A182-249C6083BBF8}" destId="{A25553FD-54CA-4D08-9468-BDC221E5CE33}" srcOrd="0" destOrd="2" presId="urn:microsoft.com/office/officeart/2005/8/layout/vList2"/>
    <dgm:cxn modelId="{BC987E49-3930-4A48-B439-9BC353098346}" srcId="{74B5F074-6722-4061-AC8C-53B37A76B2AD}" destId="{CAF1F701-DDE2-4697-9E58-777168FB2D62}" srcOrd="3" destOrd="0" parTransId="{D932751F-9756-4014-9095-C14FF312C73E}" sibTransId="{44D0353B-1C19-4CB9-A387-FFA2F55AF6C8}"/>
    <dgm:cxn modelId="{F70C32C6-2BAF-4B84-B293-6196EBFE291C}" srcId="{6911C246-13EB-405A-BC4A-7CE00F9C1C0A}" destId="{5808465D-AF45-4E5E-9A4E-FD9A2D065540}" srcOrd="0" destOrd="0" parTransId="{572BC8A4-A10F-4440-AA48-BA331EC37B44}" sibTransId="{9DAB3B12-D8E3-44E3-A756-B25EDCB1EDFF}"/>
    <dgm:cxn modelId="{8650839F-5784-4A6F-B629-70D15AA6038B}" srcId="{74B5F074-6722-4061-AC8C-53B37A76B2AD}" destId="{02526C74-FAC3-4907-AEA2-AAB3042A8F50}" srcOrd="2" destOrd="0" parTransId="{4E3EFF45-457B-4A95-B0F8-047027B2FB8C}" sibTransId="{C9B77D98-8F4A-45F4-9A33-3768A49FB04E}"/>
    <dgm:cxn modelId="{0F599C8D-841B-4D4F-B584-E9E624F2191F}" type="presOf" srcId="{08D36DD4-DEDD-4EB5-B9FA-1F2263A4697D}" destId="{CBEB83EB-20D0-4FC5-983B-8D70FF46D8CA}" srcOrd="0" destOrd="0" presId="urn:microsoft.com/office/officeart/2005/8/layout/vList2"/>
    <dgm:cxn modelId="{08319D3B-BFF3-4AD8-9F6F-AFE0BB968C04}" type="presOf" srcId="{CAF1F701-DDE2-4697-9E58-777168FB2D62}" destId="{83E33707-5B00-4D4B-B2D9-395F58B8D0FD}" srcOrd="0" destOrd="0" presId="urn:microsoft.com/office/officeart/2005/8/layout/vList2"/>
    <dgm:cxn modelId="{905137E0-2F6A-46B1-865D-56B323318E21}" srcId="{02526C74-FAC3-4907-AEA2-AAB3042A8F50}" destId="{EA8CF625-3BF1-4A27-B0D2-38CA165E8E19}" srcOrd="0" destOrd="0" parTransId="{0EBA090F-99B1-4343-B8E9-ED08FB6209C9}" sibTransId="{E7FDB7E6-4976-4DD6-9D70-D943242B084E}"/>
    <dgm:cxn modelId="{05050F99-A44A-4D92-ABFC-25E33DEBDA48}" srcId="{6FB61ECF-DC1C-4A0D-B6AF-60B2FF95DFAD}" destId="{09DB69D9-49DF-47AB-84D0-59083DF4E6CB}" srcOrd="0" destOrd="0" parTransId="{C9926F84-405C-4502-A9AF-8DEF3C64F99F}" sibTransId="{73960A66-D846-4E2A-819E-DD6811AE4087}"/>
    <dgm:cxn modelId="{30108596-8429-492A-B933-4EE0A1DD4159}" type="presOf" srcId="{34DB722A-D694-4179-9F89-E87721434308}" destId="{C58C6167-E985-41C6-A5A6-28EDE24311C6}" srcOrd="0" destOrd="1" presId="urn:microsoft.com/office/officeart/2005/8/layout/vList2"/>
    <dgm:cxn modelId="{057F0F90-2230-415C-839D-0531FD58417C}" srcId="{B08D7350-C6D4-4C10-9F60-0EC53C923DB2}" destId="{85D81307-AAEF-4563-A148-A7F871C9D714}" srcOrd="1" destOrd="0" parTransId="{13868F41-3C1A-43E5-BD5D-762ED213D21C}" sibTransId="{19D99DB9-5506-4B9C-925C-51E4C752ECAB}"/>
    <dgm:cxn modelId="{16CED4F9-1542-4E2C-AA94-09C5F7E7B95C}" type="presOf" srcId="{A5F325FA-6B28-4BD5-A2FB-DAE5E6D5171F}" destId="{C58C6167-E985-41C6-A5A6-28EDE24311C6}" srcOrd="0" destOrd="0" presId="urn:microsoft.com/office/officeart/2005/8/layout/vList2"/>
    <dgm:cxn modelId="{9884E47E-4A0B-474E-A80F-F34171E398A4}" type="presOf" srcId="{722D5FEF-C94E-4AF0-AD2B-D2607184E788}" destId="{14401F8F-B21E-44DC-80EF-49F7BC76AE5E}" srcOrd="0" destOrd="2" presId="urn:microsoft.com/office/officeart/2005/8/layout/vList2"/>
    <dgm:cxn modelId="{E343FDDE-4C8A-445C-B66B-C8FB853CBCD1}" type="presOf" srcId="{66FFAE9B-AD5A-4197-A457-13E67FFE4EDC}" destId="{C9949DF9-1BDB-4880-B990-A3565449BE5A}" srcOrd="0" destOrd="1" presId="urn:microsoft.com/office/officeart/2005/8/layout/vList2"/>
    <dgm:cxn modelId="{1BE38FF3-B8D8-4401-A28C-D4DFDB6160FF}" srcId="{74B5F074-6722-4061-AC8C-53B37A76B2AD}" destId="{B08D7350-C6D4-4C10-9F60-0EC53C923DB2}" srcOrd="0" destOrd="0" parTransId="{B346AD68-093F-4184-AEA2-5DF1345C7119}" sibTransId="{42D94D47-658F-47F8-B83D-D270B4FC15CC}"/>
    <dgm:cxn modelId="{D6E7B7EB-0231-44F6-BB97-923515793F7F}" srcId="{08D36DD4-DEDD-4EB5-B9FA-1F2263A4697D}" destId="{08AAE8BC-4008-4E2A-9F25-CC8C6C04EAB9}" srcOrd="0" destOrd="0" parTransId="{DD2C0384-EABE-4B5C-BEEE-03EFA123CE4D}" sibTransId="{7A40CB36-564C-4601-B995-A40F758C6995}"/>
    <dgm:cxn modelId="{EE8E9F48-0A1A-4696-8D02-59755F94E25F}" srcId="{02526C74-FAC3-4907-AEA2-AAB3042A8F50}" destId="{CA279DE0-F79A-4B9B-BFB5-70DA5E831F8E}" srcOrd="2" destOrd="0" parTransId="{29F335D4-6B03-4A3A-8D19-8B907D8B5037}" sibTransId="{31B042CA-1C4C-4927-88CD-8D71FA7F5A7C}"/>
    <dgm:cxn modelId="{0EC37C44-5CCF-47D7-818E-C0FB33D69E29}" type="presOf" srcId="{6911C246-13EB-405A-BC4A-7CE00F9C1C0A}" destId="{5B300E4C-C9C8-46D8-96F2-D855B60FB3CE}" srcOrd="0" destOrd="0" presId="urn:microsoft.com/office/officeart/2005/8/layout/vList2"/>
    <dgm:cxn modelId="{9D92D796-703A-4519-BA81-FE867EE7C359}" type="presOf" srcId="{B1352D7D-6EA6-4965-8C61-13FEC8BABD2C}" destId="{C58C6167-E985-41C6-A5A6-28EDE24311C6}" srcOrd="0" destOrd="2" presId="urn:microsoft.com/office/officeart/2005/8/layout/vList2"/>
    <dgm:cxn modelId="{70DBF266-ECFB-4F58-889F-27C797330C0F}" type="presOf" srcId="{1A8FDBF8-5B3D-449B-B57B-76CDAEEB1247}" destId="{14401F8F-B21E-44DC-80EF-49F7BC76AE5E}" srcOrd="0" destOrd="3" presId="urn:microsoft.com/office/officeart/2005/8/layout/vList2"/>
    <dgm:cxn modelId="{5E70B8C6-6B85-4150-B01F-FCBC2F4D84E6}" srcId="{74B5F074-6722-4061-AC8C-53B37A76B2AD}" destId="{6FB61ECF-DC1C-4A0D-B6AF-60B2FF95DFAD}" srcOrd="1" destOrd="0" parTransId="{7E9D1B5A-CD94-4E14-9A53-8C1AF8605196}" sibTransId="{02D8C797-2821-4C20-A6C2-8C27BB5E63CE}"/>
    <dgm:cxn modelId="{27F6EAC7-67FE-4117-8D9A-95C1C595960B}" srcId="{02526C74-FAC3-4907-AEA2-AAB3042A8F50}" destId="{12D1F396-A006-4FE8-BD96-35FFBF1F2B5E}" srcOrd="3" destOrd="0" parTransId="{D8EFE489-60DA-4224-9168-FA711CED0965}" sibTransId="{154D188E-6CB7-422D-92EE-3CBAF60D9E2C}"/>
    <dgm:cxn modelId="{DF1B97DB-80B2-4845-BAA7-F4D0771A8533}" srcId="{02526C74-FAC3-4907-AEA2-AAB3042A8F50}" destId="{66FFAE9B-AD5A-4197-A457-13E67FFE4EDC}" srcOrd="1" destOrd="0" parTransId="{32D6EB12-F00E-45AF-B9EC-69959642C934}" sibTransId="{82F6C909-6536-41D4-BB45-96D79293BB3A}"/>
    <dgm:cxn modelId="{1A9299C7-BC80-4DC4-8993-1AB411A0C504}" type="presOf" srcId="{02526C74-FAC3-4907-AEA2-AAB3042A8F50}" destId="{FE1DA98D-4E19-4E87-8A3B-AF5540685EF6}" srcOrd="0" destOrd="0" presId="urn:microsoft.com/office/officeart/2005/8/layout/vList2"/>
    <dgm:cxn modelId="{34470AEE-56F2-4763-AA4C-8C708F46C570}" type="presOf" srcId="{09DB69D9-49DF-47AB-84D0-59083DF4E6CB}" destId="{1CB89894-9DA7-465F-838D-EA4C4F213337}" srcOrd="0" destOrd="0" presId="urn:microsoft.com/office/officeart/2005/8/layout/vList2"/>
    <dgm:cxn modelId="{13DA43FE-FA15-41E5-9853-2AE5F33D8CE3}" srcId="{B08D7350-C6D4-4C10-9F60-0EC53C923DB2}" destId="{6CB74476-2249-41E6-A182-249C6083BBF8}" srcOrd="2" destOrd="0" parTransId="{514F3EFD-2BBF-41D8-9768-295DD4094A69}" sibTransId="{8A54AB26-1EA2-4864-AF7E-AE628650BDF0}"/>
    <dgm:cxn modelId="{0E22934A-521C-45B9-B796-84D2A57B5237}" srcId="{CAF1F701-DDE2-4697-9E58-777168FB2D62}" destId="{34DB722A-D694-4179-9F89-E87721434308}" srcOrd="1" destOrd="0" parTransId="{9FCE769C-2B02-4112-93A8-B99251C915D5}" sibTransId="{71AEBEB7-B433-4F69-A656-BA78305DA25A}"/>
    <dgm:cxn modelId="{6680AAD3-8D13-42A5-9054-CA7F980DF403}" type="presParOf" srcId="{6D6C0FA4-432D-481F-A6D1-19690C1725F1}" destId="{86B1D143-B50D-4A34-8215-81A2E464B3CA}" srcOrd="0" destOrd="0" presId="urn:microsoft.com/office/officeart/2005/8/layout/vList2"/>
    <dgm:cxn modelId="{E70CE2F9-434C-4E16-8676-46F47FF7803D}" type="presParOf" srcId="{6D6C0FA4-432D-481F-A6D1-19690C1725F1}" destId="{A25553FD-54CA-4D08-9468-BDC221E5CE33}" srcOrd="1" destOrd="0" presId="urn:microsoft.com/office/officeart/2005/8/layout/vList2"/>
    <dgm:cxn modelId="{759EDBA2-BEA6-4DD2-A118-B2EC1AC49F13}" type="presParOf" srcId="{6D6C0FA4-432D-481F-A6D1-19690C1725F1}" destId="{06731860-CA3E-4CB2-81D7-E64ADDF76724}" srcOrd="2" destOrd="0" presId="urn:microsoft.com/office/officeart/2005/8/layout/vList2"/>
    <dgm:cxn modelId="{6245BF38-8751-464B-A4EF-0646D44CD372}" type="presParOf" srcId="{6D6C0FA4-432D-481F-A6D1-19690C1725F1}" destId="{1CB89894-9DA7-465F-838D-EA4C4F213337}" srcOrd="3" destOrd="0" presId="urn:microsoft.com/office/officeart/2005/8/layout/vList2"/>
    <dgm:cxn modelId="{3B93FC35-ADFF-41E8-8970-D05766A3E13C}" type="presParOf" srcId="{6D6C0FA4-432D-481F-A6D1-19690C1725F1}" destId="{FE1DA98D-4E19-4E87-8A3B-AF5540685EF6}" srcOrd="4" destOrd="0" presId="urn:microsoft.com/office/officeart/2005/8/layout/vList2"/>
    <dgm:cxn modelId="{C096F247-2D6E-408B-8F03-A161C8036B99}" type="presParOf" srcId="{6D6C0FA4-432D-481F-A6D1-19690C1725F1}" destId="{C9949DF9-1BDB-4880-B990-A3565449BE5A}" srcOrd="5" destOrd="0" presId="urn:microsoft.com/office/officeart/2005/8/layout/vList2"/>
    <dgm:cxn modelId="{EE7DCF58-97B8-4016-B649-0E95870FED6F}" type="presParOf" srcId="{6D6C0FA4-432D-481F-A6D1-19690C1725F1}" destId="{83E33707-5B00-4D4B-B2D9-395F58B8D0FD}" srcOrd="6" destOrd="0" presId="urn:microsoft.com/office/officeart/2005/8/layout/vList2"/>
    <dgm:cxn modelId="{415487E5-D54F-4764-8B19-383E4ABEA324}" type="presParOf" srcId="{6D6C0FA4-432D-481F-A6D1-19690C1725F1}" destId="{C58C6167-E985-41C6-A5A6-28EDE24311C6}" srcOrd="7" destOrd="0" presId="urn:microsoft.com/office/officeart/2005/8/layout/vList2"/>
    <dgm:cxn modelId="{5252A563-D557-4065-9EBE-B656A98525B7}" type="presParOf" srcId="{6D6C0FA4-432D-481F-A6D1-19690C1725F1}" destId="{CBEB83EB-20D0-4FC5-983B-8D70FF46D8CA}" srcOrd="8" destOrd="0" presId="urn:microsoft.com/office/officeart/2005/8/layout/vList2"/>
    <dgm:cxn modelId="{57F9DE04-E4B3-4601-8B5C-4DF03C9BBC67}" type="presParOf" srcId="{6D6C0FA4-432D-481F-A6D1-19690C1725F1}" destId="{14401F8F-B21E-44DC-80EF-49F7BC76AE5E}" srcOrd="9" destOrd="0" presId="urn:microsoft.com/office/officeart/2005/8/layout/vList2"/>
    <dgm:cxn modelId="{4DAEECAB-B2E2-4438-8878-16C71E78192D}" type="presParOf" srcId="{6D6C0FA4-432D-481F-A6D1-19690C1725F1}" destId="{5B300E4C-C9C8-46D8-96F2-D855B60FB3CE}" srcOrd="10" destOrd="0" presId="urn:microsoft.com/office/officeart/2005/8/layout/vList2"/>
    <dgm:cxn modelId="{FE2CCF25-C4ED-4F4A-A91C-821E734B7511}" type="presParOf" srcId="{6D6C0FA4-432D-481F-A6D1-19690C1725F1}" destId="{435F3D40-A7B1-4F6E-A80B-521DD559B797}"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EFBD76-4C4D-4931-A39A-13F4DEBBF08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D8AC2CD-F499-4BC5-87DD-F8629E0A9BB4}">
      <dgm:prSet phldrT="[Text]"/>
      <dgm:spPr/>
      <dgm:t>
        <a:bodyPr/>
        <a:lstStyle/>
        <a:p>
          <a:r>
            <a:rPr lang="en-US" dirty="0" smtClean="0">
              <a:latin typeface="Times New Roman" pitchFamily="18" charset="0"/>
              <a:cs typeface="Times New Roman" pitchFamily="18" charset="0"/>
            </a:rPr>
            <a:t>Communication Environment</a:t>
          </a:r>
          <a:endParaRPr lang="en-US" dirty="0">
            <a:latin typeface="Times New Roman" pitchFamily="18" charset="0"/>
            <a:cs typeface="Times New Roman" pitchFamily="18" charset="0"/>
          </a:endParaRPr>
        </a:p>
      </dgm:t>
    </dgm:pt>
    <dgm:pt modelId="{BC03F501-1416-4B58-B47A-9B57B4A59832}" type="parTrans" cxnId="{175192FF-1CB7-439D-AA13-350BB14783B0}">
      <dgm:prSet/>
      <dgm:spPr/>
      <dgm:t>
        <a:bodyPr/>
        <a:lstStyle/>
        <a:p>
          <a:endParaRPr lang="en-US"/>
        </a:p>
      </dgm:t>
    </dgm:pt>
    <dgm:pt modelId="{D0DE47A7-DF99-4C60-BB4F-3DD4DE3A5126}" type="sibTrans" cxnId="{175192FF-1CB7-439D-AA13-350BB14783B0}">
      <dgm:prSet/>
      <dgm:spPr/>
      <dgm:t>
        <a:bodyPr/>
        <a:lstStyle/>
        <a:p>
          <a:endParaRPr lang="en-US"/>
        </a:p>
      </dgm:t>
    </dgm:pt>
    <dgm:pt modelId="{69DD3B47-7829-4C15-A32E-9E7B2BE31B63}">
      <dgm:prSet phldrT="[Text]"/>
      <dgm:spPr/>
      <dgm:t>
        <a:bodyPr/>
        <a:lstStyle/>
        <a:p>
          <a:r>
            <a:rPr lang="en-US" dirty="0" smtClean="0">
              <a:latin typeface="Times New Roman" pitchFamily="18" charset="0"/>
              <a:cs typeface="Times New Roman" pitchFamily="18" charset="0"/>
            </a:rPr>
            <a:t>Physical Attributes of the Partner</a:t>
          </a:r>
          <a:endParaRPr lang="en-US" dirty="0">
            <a:latin typeface="Times New Roman" pitchFamily="18" charset="0"/>
            <a:cs typeface="Times New Roman" pitchFamily="18" charset="0"/>
          </a:endParaRPr>
        </a:p>
      </dgm:t>
    </dgm:pt>
    <dgm:pt modelId="{BE64E689-BD80-4450-B43F-24DF5EF906DF}" type="parTrans" cxnId="{E923E09A-310D-4D6F-8037-6587EBF7354B}">
      <dgm:prSet/>
      <dgm:spPr/>
      <dgm:t>
        <a:bodyPr/>
        <a:lstStyle/>
        <a:p>
          <a:endParaRPr lang="en-US"/>
        </a:p>
      </dgm:t>
    </dgm:pt>
    <dgm:pt modelId="{9461AB60-2D38-4145-B44B-52480CA7D5CA}" type="sibTrans" cxnId="{E923E09A-310D-4D6F-8037-6587EBF7354B}">
      <dgm:prSet/>
      <dgm:spPr/>
      <dgm:t>
        <a:bodyPr/>
        <a:lstStyle/>
        <a:p>
          <a:endParaRPr lang="en-US"/>
        </a:p>
      </dgm:t>
    </dgm:pt>
    <dgm:pt modelId="{AFCD6E9C-E999-4D5D-B605-B764D691FC30}">
      <dgm:prSet phldrT="[Text]"/>
      <dgm:spPr/>
      <dgm:t>
        <a:bodyPr/>
        <a:lstStyle/>
        <a:p>
          <a:r>
            <a:rPr lang="en-US" dirty="0" smtClean="0">
              <a:latin typeface="Times New Roman" pitchFamily="18" charset="0"/>
              <a:cs typeface="Times New Roman" pitchFamily="18" charset="0"/>
            </a:rPr>
            <a:t>Behavior of the partner</a:t>
          </a:r>
          <a:endParaRPr lang="en-US" dirty="0">
            <a:latin typeface="Times New Roman" pitchFamily="18" charset="0"/>
            <a:cs typeface="Times New Roman" pitchFamily="18" charset="0"/>
          </a:endParaRPr>
        </a:p>
      </dgm:t>
    </dgm:pt>
    <dgm:pt modelId="{7ECE23F0-4117-4352-8EFE-80C99CF44F62}" type="parTrans" cxnId="{FC0AD732-62B7-4047-9C4F-F4AFE905BF2B}">
      <dgm:prSet/>
      <dgm:spPr/>
      <dgm:t>
        <a:bodyPr/>
        <a:lstStyle/>
        <a:p>
          <a:endParaRPr lang="en-US"/>
        </a:p>
      </dgm:t>
    </dgm:pt>
    <dgm:pt modelId="{7CC7B665-C201-49A1-9D86-4C566FAFD627}" type="sibTrans" cxnId="{FC0AD732-62B7-4047-9C4F-F4AFE905BF2B}">
      <dgm:prSet/>
      <dgm:spPr/>
      <dgm:t>
        <a:bodyPr/>
        <a:lstStyle/>
        <a:p>
          <a:endParaRPr lang="en-US"/>
        </a:p>
      </dgm:t>
    </dgm:pt>
    <dgm:pt modelId="{6C81152E-394C-436B-B6BC-800C4AEB00B2}" type="pres">
      <dgm:prSet presAssocID="{9CEFBD76-4C4D-4931-A39A-13F4DEBBF08E}" presName="linear" presStyleCnt="0">
        <dgm:presLayoutVars>
          <dgm:animLvl val="lvl"/>
          <dgm:resizeHandles val="exact"/>
        </dgm:presLayoutVars>
      </dgm:prSet>
      <dgm:spPr/>
      <dgm:t>
        <a:bodyPr/>
        <a:lstStyle/>
        <a:p>
          <a:endParaRPr lang="en-US"/>
        </a:p>
      </dgm:t>
    </dgm:pt>
    <dgm:pt modelId="{4FC02A00-A7DF-4ED1-B79B-12AAFAB470A1}" type="pres">
      <dgm:prSet presAssocID="{AD8AC2CD-F499-4BC5-87DD-F8629E0A9BB4}" presName="parentText" presStyleLbl="node1" presStyleIdx="0" presStyleCnt="3">
        <dgm:presLayoutVars>
          <dgm:chMax val="0"/>
          <dgm:bulletEnabled val="1"/>
        </dgm:presLayoutVars>
      </dgm:prSet>
      <dgm:spPr/>
      <dgm:t>
        <a:bodyPr/>
        <a:lstStyle/>
        <a:p>
          <a:endParaRPr lang="en-US"/>
        </a:p>
      </dgm:t>
    </dgm:pt>
    <dgm:pt modelId="{2F4CDC3C-4558-464B-AA6A-A8A605A35D42}" type="pres">
      <dgm:prSet presAssocID="{D0DE47A7-DF99-4C60-BB4F-3DD4DE3A5126}" presName="spacer" presStyleCnt="0"/>
      <dgm:spPr/>
    </dgm:pt>
    <dgm:pt modelId="{608F6765-047F-4451-857C-C166311AAF76}" type="pres">
      <dgm:prSet presAssocID="{69DD3B47-7829-4C15-A32E-9E7B2BE31B63}" presName="parentText" presStyleLbl="node1" presStyleIdx="1" presStyleCnt="3">
        <dgm:presLayoutVars>
          <dgm:chMax val="0"/>
          <dgm:bulletEnabled val="1"/>
        </dgm:presLayoutVars>
      </dgm:prSet>
      <dgm:spPr/>
      <dgm:t>
        <a:bodyPr/>
        <a:lstStyle/>
        <a:p>
          <a:endParaRPr lang="en-US"/>
        </a:p>
      </dgm:t>
    </dgm:pt>
    <dgm:pt modelId="{F82283F1-66C8-4F3F-ACAE-643100A236DD}" type="pres">
      <dgm:prSet presAssocID="{9461AB60-2D38-4145-B44B-52480CA7D5CA}" presName="spacer" presStyleCnt="0"/>
      <dgm:spPr/>
    </dgm:pt>
    <dgm:pt modelId="{FC3BEC07-2BD4-45B5-B771-1ADDE70866E8}" type="pres">
      <dgm:prSet presAssocID="{AFCD6E9C-E999-4D5D-B605-B764D691FC30}" presName="parentText" presStyleLbl="node1" presStyleIdx="2" presStyleCnt="3">
        <dgm:presLayoutVars>
          <dgm:chMax val="0"/>
          <dgm:bulletEnabled val="1"/>
        </dgm:presLayoutVars>
      </dgm:prSet>
      <dgm:spPr/>
      <dgm:t>
        <a:bodyPr/>
        <a:lstStyle/>
        <a:p>
          <a:endParaRPr lang="en-US"/>
        </a:p>
      </dgm:t>
    </dgm:pt>
  </dgm:ptLst>
  <dgm:cxnLst>
    <dgm:cxn modelId="{41A8FB4E-77E0-46EE-9408-B4F2D4FDAF30}" type="presOf" srcId="{69DD3B47-7829-4C15-A32E-9E7B2BE31B63}" destId="{608F6765-047F-4451-857C-C166311AAF76}" srcOrd="0" destOrd="0" presId="urn:microsoft.com/office/officeart/2005/8/layout/vList2"/>
    <dgm:cxn modelId="{FC0AD732-62B7-4047-9C4F-F4AFE905BF2B}" srcId="{9CEFBD76-4C4D-4931-A39A-13F4DEBBF08E}" destId="{AFCD6E9C-E999-4D5D-B605-B764D691FC30}" srcOrd="2" destOrd="0" parTransId="{7ECE23F0-4117-4352-8EFE-80C99CF44F62}" sibTransId="{7CC7B665-C201-49A1-9D86-4C566FAFD627}"/>
    <dgm:cxn modelId="{1BC2DA70-C1C6-41B6-B93E-ED6C50ECB158}" type="presOf" srcId="{AD8AC2CD-F499-4BC5-87DD-F8629E0A9BB4}" destId="{4FC02A00-A7DF-4ED1-B79B-12AAFAB470A1}" srcOrd="0" destOrd="0" presId="urn:microsoft.com/office/officeart/2005/8/layout/vList2"/>
    <dgm:cxn modelId="{CA5DBB1C-3709-4F7B-9044-80AC38A3B6D1}" type="presOf" srcId="{9CEFBD76-4C4D-4931-A39A-13F4DEBBF08E}" destId="{6C81152E-394C-436B-B6BC-800C4AEB00B2}" srcOrd="0" destOrd="0" presId="urn:microsoft.com/office/officeart/2005/8/layout/vList2"/>
    <dgm:cxn modelId="{175192FF-1CB7-439D-AA13-350BB14783B0}" srcId="{9CEFBD76-4C4D-4931-A39A-13F4DEBBF08E}" destId="{AD8AC2CD-F499-4BC5-87DD-F8629E0A9BB4}" srcOrd="0" destOrd="0" parTransId="{BC03F501-1416-4B58-B47A-9B57B4A59832}" sibTransId="{D0DE47A7-DF99-4C60-BB4F-3DD4DE3A5126}"/>
    <dgm:cxn modelId="{E923E09A-310D-4D6F-8037-6587EBF7354B}" srcId="{9CEFBD76-4C4D-4931-A39A-13F4DEBBF08E}" destId="{69DD3B47-7829-4C15-A32E-9E7B2BE31B63}" srcOrd="1" destOrd="0" parTransId="{BE64E689-BD80-4450-B43F-24DF5EF906DF}" sibTransId="{9461AB60-2D38-4145-B44B-52480CA7D5CA}"/>
    <dgm:cxn modelId="{78A4028C-51F7-48FD-ACF9-A18401F803B4}" type="presOf" srcId="{AFCD6E9C-E999-4D5D-B605-B764D691FC30}" destId="{FC3BEC07-2BD4-45B5-B771-1ADDE70866E8}" srcOrd="0" destOrd="0" presId="urn:microsoft.com/office/officeart/2005/8/layout/vList2"/>
    <dgm:cxn modelId="{F58293AC-8157-44BE-A9D4-9D6A460E683A}" type="presParOf" srcId="{6C81152E-394C-436B-B6BC-800C4AEB00B2}" destId="{4FC02A00-A7DF-4ED1-B79B-12AAFAB470A1}" srcOrd="0" destOrd="0" presId="urn:microsoft.com/office/officeart/2005/8/layout/vList2"/>
    <dgm:cxn modelId="{7F7BCE03-F32A-451B-AE9A-6A7850BCBDEF}" type="presParOf" srcId="{6C81152E-394C-436B-B6BC-800C4AEB00B2}" destId="{2F4CDC3C-4558-464B-AA6A-A8A605A35D42}" srcOrd="1" destOrd="0" presId="urn:microsoft.com/office/officeart/2005/8/layout/vList2"/>
    <dgm:cxn modelId="{86F0C135-0D88-42DF-88F8-7826CE20D490}" type="presParOf" srcId="{6C81152E-394C-436B-B6BC-800C4AEB00B2}" destId="{608F6765-047F-4451-857C-C166311AAF76}" srcOrd="2" destOrd="0" presId="urn:microsoft.com/office/officeart/2005/8/layout/vList2"/>
    <dgm:cxn modelId="{6042F722-B8B9-4496-B6FE-2C702C4C22A0}" type="presParOf" srcId="{6C81152E-394C-436B-B6BC-800C4AEB00B2}" destId="{F82283F1-66C8-4F3F-ACAE-643100A236DD}" srcOrd="3" destOrd="0" presId="urn:microsoft.com/office/officeart/2005/8/layout/vList2"/>
    <dgm:cxn modelId="{8BFF1043-8CFD-487F-BF09-BC9431A85829}" type="presParOf" srcId="{6C81152E-394C-436B-B6BC-800C4AEB00B2}" destId="{FC3BEC07-2BD4-45B5-B771-1ADDE70866E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AB5C01-92B5-484B-82E5-ADA8E2C32A59}" type="doc">
      <dgm:prSet loTypeId="urn:microsoft.com/office/officeart/2005/8/layout/hList2#1" loCatId="list" qsTypeId="urn:microsoft.com/office/officeart/2005/8/quickstyle/simple5" qsCatId="simple" csTypeId="urn:microsoft.com/office/officeart/2005/8/colors/colorful2" csCatId="colorful" phldr="1"/>
      <dgm:spPr/>
      <dgm:t>
        <a:bodyPr/>
        <a:lstStyle/>
        <a:p>
          <a:endParaRPr lang="en-US"/>
        </a:p>
      </dgm:t>
    </dgm:pt>
    <dgm:pt modelId="{785D624D-3B11-42D7-A49F-E0C23E994EAA}">
      <dgm:prSet phldrT="[Text]" custT="1"/>
      <dgm:spPr/>
      <dgm:t>
        <a:bodyPr/>
        <a:lstStyle/>
        <a:p>
          <a:r>
            <a:rPr lang="en-US" sz="1800" b="1" dirty="0" smtClean="0">
              <a:latin typeface="Garamond" pitchFamily="18" charset="0"/>
            </a:rPr>
            <a:t>Sensory Deficit</a:t>
          </a:r>
          <a:endParaRPr lang="en-US" sz="1800" b="1" dirty="0">
            <a:latin typeface="Garamond" pitchFamily="18" charset="0"/>
          </a:endParaRPr>
        </a:p>
      </dgm:t>
    </dgm:pt>
    <dgm:pt modelId="{55CF5191-CA09-418A-A0D7-F8B0021F63D0}" type="parTrans" cxnId="{BDB47A02-FF06-475A-9CB0-BAA83CE7E497}">
      <dgm:prSet/>
      <dgm:spPr/>
      <dgm:t>
        <a:bodyPr/>
        <a:lstStyle/>
        <a:p>
          <a:endParaRPr lang="en-US"/>
        </a:p>
      </dgm:t>
    </dgm:pt>
    <dgm:pt modelId="{A935291D-2303-4C0B-A056-8238ACCC8C72}" type="sibTrans" cxnId="{BDB47A02-FF06-475A-9CB0-BAA83CE7E497}">
      <dgm:prSet/>
      <dgm:spPr/>
      <dgm:t>
        <a:bodyPr/>
        <a:lstStyle/>
        <a:p>
          <a:endParaRPr lang="en-US"/>
        </a:p>
      </dgm:t>
    </dgm:pt>
    <dgm:pt modelId="{B5E756D3-450C-4DBE-B74B-E066844D39B5}">
      <dgm:prSet phldrT="[Text]"/>
      <dgm:spPr/>
      <dgm:t>
        <a:bodyPr/>
        <a:lstStyle/>
        <a:p>
          <a:r>
            <a:rPr lang="en-US" dirty="0" smtClean="0">
              <a:latin typeface="Times New Roman" pitchFamily="18" charset="0"/>
              <a:cs typeface="Times New Roman" pitchFamily="18" charset="0"/>
            </a:rPr>
            <a:t>Visual Impairment</a:t>
          </a:r>
          <a:endParaRPr lang="en-US" dirty="0">
            <a:latin typeface="Times New Roman" pitchFamily="18" charset="0"/>
            <a:cs typeface="Times New Roman" pitchFamily="18" charset="0"/>
          </a:endParaRPr>
        </a:p>
      </dgm:t>
    </dgm:pt>
    <dgm:pt modelId="{4F878642-BB23-415E-A308-D87EC7348BFA}" type="parTrans" cxnId="{EABAE1E8-BE1B-49DD-BE0F-40DDAE353C7B}">
      <dgm:prSet/>
      <dgm:spPr/>
      <dgm:t>
        <a:bodyPr/>
        <a:lstStyle/>
        <a:p>
          <a:endParaRPr lang="en-US"/>
        </a:p>
      </dgm:t>
    </dgm:pt>
    <dgm:pt modelId="{73453FD5-C57C-4443-A959-6771447DC8F1}" type="sibTrans" cxnId="{EABAE1E8-BE1B-49DD-BE0F-40DDAE353C7B}">
      <dgm:prSet/>
      <dgm:spPr/>
      <dgm:t>
        <a:bodyPr/>
        <a:lstStyle/>
        <a:p>
          <a:endParaRPr lang="en-US"/>
        </a:p>
      </dgm:t>
    </dgm:pt>
    <dgm:pt modelId="{38CF2801-18C7-446A-BF58-470B2E8181A1}">
      <dgm:prSet phldrT="[Text]"/>
      <dgm:spPr/>
      <dgm:t>
        <a:bodyPr/>
        <a:lstStyle/>
        <a:p>
          <a:r>
            <a:rPr lang="en-US" dirty="0" smtClean="0">
              <a:latin typeface="Times New Roman" pitchFamily="18" charset="0"/>
              <a:cs typeface="Times New Roman" pitchFamily="18" charset="0"/>
            </a:rPr>
            <a:t>Blindness</a:t>
          </a:r>
          <a:endParaRPr lang="en-US" dirty="0">
            <a:latin typeface="Times New Roman" pitchFamily="18" charset="0"/>
            <a:cs typeface="Times New Roman" pitchFamily="18" charset="0"/>
          </a:endParaRPr>
        </a:p>
      </dgm:t>
    </dgm:pt>
    <dgm:pt modelId="{B3B379AF-38CF-46DA-8F7B-3A84A00BE86E}" type="parTrans" cxnId="{819623D3-4D55-4A47-95D4-218218643964}">
      <dgm:prSet/>
      <dgm:spPr/>
      <dgm:t>
        <a:bodyPr/>
        <a:lstStyle/>
        <a:p>
          <a:endParaRPr lang="en-US"/>
        </a:p>
      </dgm:t>
    </dgm:pt>
    <dgm:pt modelId="{C9F949C8-675C-46C9-8851-DF17DD145B34}" type="sibTrans" cxnId="{819623D3-4D55-4A47-95D4-218218643964}">
      <dgm:prSet/>
      <dgm:spPr/>
      <dgm:t>
        <a:bodyPr/>
        <a:lstStyle/>
        <a:p>
          <a:endParaRPr lang="en-US"/>
        </a:p>
      </dgm:t>
    </dgm:pt>
    <dgm:pt modelId="{A48C2DD3-1C4A-4134-A4AE-5ED6FA5B3096}">
      <dgm:prSet phldrT="[Text]"/>
      <dgm:spPr/>
      <dgm:t>
        <a:bodyPr/>
        <a:lstStyle/>
        <a:p>
          <a:endParaRPr lang="en-US" dirty="0"/>
        </a:p>
      </dgm:t>
    </dgm:pt>
    <dgm:pt modelId="{233418CA-7564-4A29-8398-7F9C518CC7E2}" type="parTrans" cxnId="{5D530849-8972-49D8-BA15-0B0023FEE3A7}">
      <dgm:prSet/>
      <dgm:spPr/>
      <dgm:t>
        <a:bodyPr/>
        <a:lstStyle/>
        <a:p>
          <a:endParaRPr lang="en-US"/>
        </a:p>
      </dgm:t>
    </dgm:pt>
    <dgm:pt modelId="{0E0F88D7-2446-43AF-BF56-53830628B95D}" type="sibTrans" cxnId="{5D530849-8972-49D8-BA15-0B0023FEE3A7}">
      <dgm:prSet/>
      <dgm:spPr/>
      <dgm:t>
        <a:bodyPr/>
        <a:lstStyle/>
        <a:p>
          <a:endParaRPr lang="en-US"/>
        </a:p>
      </dgm:t>
    </dgm:pt>
    <dgm:pt modelId="{5E744786-26F9-486F-8BF1-91900E1B3C1E}">
      <dgm:prSet phldrT="[Text]"/>
      <dgm:spPr/>
      <dgm:t>
        <a:bodyPr/>
        <a:lstStyle/>
        <a:p>
          <a:endParaRPr lang="en-US" dirty="0"/>
        </a:p>
      </dgm:t>
    </dgm:pt>
    <dgm:pt modelId="{9896622B-5AD1-4C1E-8C3E-82C079B969C6}" type="parTrans" cxnId="{18556959-E6CA-4887-815D-5D177B502D82}">
      <dgm:prSet/>
      <dgm:spPr/>
      <dgm:t>
        <a:bodyPr/>
        <a:lstStyle/>
        <a:p>
          <a:endParaRPr lang="en-US"/>
        </a:p>
      </dgm:t>
    </dgm:pt>
    <dgm:pt modelId="{3A72A529-0531-4CC1-ABA4-351CC8DCDCC2}" type="sibTrans" cxnId="{18556959-E6CA-4887-815D-5D177B502D82}">
      <dgm:prSet/>
      <dgm:spPr/>
      <dgm:t>
        <a:bodyPr/>
        <a:lstStyle/>
        <a:p>
          <a:endParaRPr lang="en-US"/>
        </a:p>
      </dgm:t>
    </dgm:pt>
    <dgm:pt modelId="{41427A54-1EC6-498C-9240-839AC14ED5B7}">
      <dgm:prSet phldrT="[Text]"/>
      <dgm:spPr/>
      <dgm:t>
        <a:bodyPr/>
        <a:lstStyle/>
        <a:p>
          <a:r>
            <a:rPr lang="en-US" dirty="0" smtClean="0">
              <a:latin typeface="Times New Roman" pitchFamily="18" charset="0"/>
              <a:cs typeface="Times New Roman" pitchFamily="18" charset="0"/>
            </a:rPr>
            <a:t>Low Vision</a:t>
          </a:r>
          <a:endParaRPr lang="en-US" dirty="0">
            <a:latin typeface="Times New Roman" pitchFamily="18" charset="0"/>
            <a:cs typeface="Times New Roman" pitchFamily="18" charset="0"/>
          </a:endParaRPr>
        </a:p>
      </dgm:t>
    </dgm:pt>
    <dgm:pt modelId="{9FB72059-7427-4534-8069-FBB8B9FA27ED}" type="parTrans" cxnId="{5C458189-769C-4653-A5BA-49D854F71AB7}">
      <dgm:prSet/>
      <dgm:spPr/>
      <dgm:t>
        <a:bodyPr/>
        <a:lstStyle/>
        <a:p>
          <a:endParaRPr lang="en-US"/>
        </a:p>
      </dgm:t>
    </dgm:pt>
    <dgm:pt modelId="{593BAC1B-EA23-4960-865F-A6EB772249E0}" type="sibTrans" cxnId="{5C458189-769C-4653-A5BA-49D854F71AB7}">
      <dgm:prSet/>
      <dgm:spPr/>
      <dgm:t>
        <a:bodyPr/>
        <a:lstStyle/>
        <a:p>
          <a:endParaRPr lang="en-US"/>
        </a:p>
      </dgm:t>
    </dgm:pt>
    <dgm:pt modelId="{E30E93F2-3CF2-422D-AE59-ECA21C76A7A7}">
      <dgm:prSet phldrT="[Text]"/>
      <dgm:spPr/>
      <dgm:t>
        <a:bodyPr/>
        <a:lstStyle/>
        <a:p>
          <a:endParaRPr lang="en-US" dirty="0"/>
        </a:p>
      </dgm:t>
    </dgm:pt>
    <dgm:pt modelId="{00D27F5D-41AA-4DD8-9003-F84695DFC6C5}" type="parTrans" cxnId="{FB1C3A75-1997-4506-9EB9-1C8E845598DA}">
      <dgm:prSet/>
      <dgm:spPr/>
      <dgm:t>
        <a:bodyPr/>
        <a:lstStyle/>
        <a:p>
          <a:endParaRPr lang="en-US"/>
        </a:p>
      </dgm:t>
    </dgm:pt>
    <dgm:pt modelId="{DEB7B2C0-3F49-4BB1-9C67-E69FBB806272}" type="sibTrans" cxnId="{FB1C3A75-1997-4506-9EB9-1C8E845598DA}">
      <dgm:prSet/>
      <dgm:spPr/>
      <dgm:t>
        <a:bodyPr/>
        <a:lstStyle/>
        <a:p>
          <a:endParaRPr lang="en-US"/>
        </a:p>
      </dgm:t>
    </dgm:pt>
    <dgm:pt modelId="{915A1C5B-036C-4BD5-9A21-6757A2E040D8}" type="pres">
      <dgm:prSet presAssocID="{84AB5C01-92B5-484B-82E5-ADA8E2C32A59}" presName="linearFlow" presStyleCnt="0">
        <dgm:presLayoutVars>
          <dgm:dir/>
          <dgm:animLvl val="lvl"/>
          <dgm:resizeHandles/>
        </dgm:presLayoutVars>
      </dgm:prSet>
      <dgm:spPr/>
      <dgm:t>
        <a:bodyPr/>
        <a:lstStyle/>
        <a:p>
          <a:endParaRPr lang="en-US"/>
        </a:p>
      </dgm:t>
    </dgm:pt>
    <dgm:pt modelId="{A0659B18-ED2F-46DD-B2BA-5E1BFBC01BCF}" type="pres">
      <dgm:prSet presAssocID="{785D624D-3B11-42D7-A49F-E0C23E994EAA}" presName="compositeNode" presStyleCnt="0">
        <dgm:presLayoutVars>
          <dgm:bulletEnabled val="1"/>
        </dgm:presLayoutVars>
      </dgm:prSet>
      <dgm:spPr/>
    </dgm:pt>
    <dgm:pt modelId="{F9BB6975-B5A7-4BA6-BE7D-5FB82660E147}" type="pres">
      <dgm:prSet presAssocID="{785D624D-3B11-42D7-A49F-E0C23E994EAA}" presName="image" presStyleLbl="fgImgPlace1" presStyleIdx="0" presStyleCnt="1" custScaleX="110343" custScaleY="94096"/>
      <dgm:spPr>
        <a:blipFill rotWithShape="0">
          <a:blip xmlns:r="http://schemas.openxmlformats.org/officeDocument/2006/relationships" r:embed="rId1"/>
          <a:stretch>
            <a:fillRect/>
          </a:stretch>
        </a:blipFill>
      </dgm:spPr>
    </dgm:pt>
    <dgm:pt modelId="{A80210E9-6629-4F52-83A5-4981B1B6A08A}" type="pres">
      <dgm:prSet presAssocID="{785D624D-3B11-42D7-A49F-E0C23E994EAA}" presName="childNode" presStyleLbl="node1" presStyleIdx="0" presStyleCnt="1">
        <dgm:presLayoutVars>
          <dgm:bulletEnabled val="1"/>
        </dgm:presLayoutVars>
      </dgm:prSet>
      <dgm:spPr/>
      <dgm:t>
        <a:bodyPr/>
        <a:lstStyle/>
        <a:p>
          <a:endParaRPr lang="en-US"/>
        </a:p>
      </dgm:t>
    </dgm:pt>
    <dgm:pt modelId="{EEFDE75F-B380-43A5-9324-D977D1EACBAE}" type="pres">
      <dgm:prSet presAssocID="{785D624D-3B11-42D7-A49F-E0C23E994EAA}" presName="parentNode" presStyleLbl="revTx" presStyleIdx="0" presStyleCnt="1">
        <dgm:presLayoutVars>
          <dgm:chMax val="0"/>
          <dgm:bulletEnabled val="1"/>
        </dgm:presLayoutVars>
      </dgm:prSet>
      <dgm:spPr/>
      <dgm:t>
        <a:bodyPr/>
        <a:lstStyle/>
        <a:p>
          <a:endParaRPr lang="en-US"/>
        </a:p>
      </dgm:t>
    </dgm:pt>
  </dgm:ptLst>
  <dgm:cxnLst>
    <dgm:cxn modelId="{55AF7E7D-63D6-4C53-AC57-40D8F2CF9FE9}" type="presOf" srcId="{41427A54-1EC6-498C-9240-839AC14ED5B7}" destId="{A80210E9-6629-4F52-83A5-4981B1B6A08A}" srcOrd="0" destOrd="1" presId="urn:microsoft.com/office/officeart/2005/8/layout/hList2#1"/>
    <dgm:cxn modelId="{F4A5A435-73BE-4B8B-BEDC-1A987F01CE98}" type="presOf" srcId="{B5E756D3-450C-4DBE-B74B-E066844D39B5}" destId="{A80210E9-6629-4F52-83A5-4981B1B6A08A}" srcOrd="0" destOrd="0" presId="urn:microsoft.com/office/officeart/2005/8/layout/hList2#1"/>
    <dgm:cxn modelId="{F62E7AAB-0A30-4FED-8153-947865F98BF7}" type="presOf" srcId="{A48C2DD3-1C4A-4134-A4AE-5ED6FA5B3096}" destId="{A80210E9-6629-4F52-83A5-4981B1B6A08A}" srcOrd="0" destOrd="5" presId="urn:microsoft.com/office/officeart/2005/8/layout/hList2#1"/>
    <dgm:cxn modelId="{FB1C3A75-1997-4506-9EB9-1C8E845598DA}" srcId="{785D624D-3B11-42D7-A49F-E0C23E994EAA}" destId="{E30E93F2-3CF2-422D-AE59-ECA21C76A7A7}" srcOrd="3" destOrd="0" parTransId="{00D27F5D-41AA-4DD8-9003-F84695DFC6C5}" sibTransId="{DEB7B2C0-3F49-4BB1-9C67-E69FBB806272}"/>
    <dgm:cxn modelId="{80102C8B-1FD7-4CCC-9ACF-AF58759A63FC}" type="presOf" srcId="{38CF2801-18C7-446A-BF58-470B2E8181A1}" destId="{A80210E9-6629-4F52-83A5-4981B1B6A08A}" srcOrd="0" destOrd="2" presId="urn:microsoft.com/office/officeart/2005/8/layout/hList2#1"/>
    <dgm:cxn modelId="{7EDA6F6A-2C77-490F-8928-E386A4A55C75}" type="presOf" srcId="{785D624D-3B11-42D7-A49F-E0C23E994EAA}" destId="{EEFDE75F-B380-43A5-9324-D977D1EACBAE}" srcOrd="0" destOrd="0" presId="urn:microsoft.com/office/officeart/2005/8/layout/hList2#1"/>
    <dgm:cxn modelId="{5C458189-769C-4653-A5BA-49D854F71AB7}" srcId="{785D624D-3B11-42D7-A49F-E0C23E994EAA}" destId="{41427A54-1EC6-498C-9240-839AC14ED5B7}" srcOrd="1" destOrd="0" parTransId="{9FB72059-7427-4534-8069-FBB8B9FA27ED}" sibTransId="{593BAC1B-EA23-4960-865F-A6EB772249E0}"/>
    <dgm:cxn modelId="{F33835A5-7B85-4D40-8844-4C6999CF3A09}" type="presOf" srcId="{5E744786-26F9-486F-8BF1-91900E1B3C1E}" destId="{A80210E9-6629-4F52-83A5-4981B1B6A08A}" srcOrd="0" destOrd="4" presId="urn:microsoft.com/office/officeart/2005/8/layout/hList2#1"/>
    <dgm:cxn modelId="{819623D3-4D55-4A47-95D4-218218643964}" srcId="{785D624D-3B11-42D7-A49F-E0C23E994EAA}" destId="{38CF2801-18C7-446A-BF58-470B2E8181A1}" srcOrd="2" destOrd="0" parTransId="{B3B379AF-38CF-46DA-8F7B-3A84A00BE86E}" sibTransId="{C9F949C8-675C-46C9-8851-DF17DD145B34}"/>
    <dgm:cxn modelId="{BDB47A02-FF06-475A-9CB0-BAA83CE7E497}" srcId="{84AB5C01-92B5-484B-82E5-ADA8E2C32A59}" destId="{785D624D-3B11-42D7-A49F-E0C23E994EAA}" srcOrd="0" destOrd="0" parTransId="{55CF5191-CA09-418A-A0D7-F8B0021F63D0}" sibTransId="{A935291D-2303-4C0B-A056-8238ACCC8C72}"/>
    <dgm:cxn modelId="{F70AEC43-D55D-4263-83D2-6B172D602C77}" type="presOf" srcId="{84AB5C01-92B5-484B-82E5-ADA8E2C32A59}" destId="{915A1C5B-036C-4BD5-9A21-6757A2E040D8}" srcOrd="0" destOrd="0" presId="urn:microsoft.com/office/officeart/2005/8/layout/hList2#1"/>
    <dgm:cxn modelId="{18556959-E6CA-4887-815D-5D177B502D82}" srcId="{785D624D-3B11-42D7-A49F-E0C23E994EAA}" destId="{5E744786-26F9-486F-8BF1-91900E1B3C1E}" srcOrd="4" destOrd="0" parTransId="{9896622B-5AD1-4C1E-8C3E-82C079B969C6}" sibTransId="{3A72A529-0531-4CC1-ABA4-351CC8DCDCC2}"/>
    <dgm:cxn modelId="{5D530849-8972-49D8-BA15-0B0023FEE3A7}" srcId="{785D624D-3B11-42D7-A49F-E0C23E994EAA}" destId="{A48C2DD3-1C4A-4134-A4AE-5ED6FA5B3096}" srcOrd="5" destOrd="0" parTransId="{233418CA-7564-4A29-8398-7F9C518CC7E2}" sibTransId="{0E0F88D7-2446-43AF-BF56-53830628B95D}"/>
    <dgm:cxn modelId="{D9CA6CA6-CDDD-4F12-9776-8CB0939D0EA7}" type="presOf" srcId="{E30E93F2-3CF2-422D-AE59-ECA21C76A7A7}" destId="{A80210E9-6629-4F52-83A5-4981B1B6A08A}" srcOrd="0" destOrd="3" presId="urn:microsoft.com/office/officeart/2005/8/layout/hList2#1"/>
    <dgm:cxn modelId="{EABAE1E8-BE1B-49DD-BE0F-40DDAE353C7B}" srcId="{785D624D-3B11-42D7-A49F-E0C23E994EAA}" destId="{B5E756D3-450C-4DBE-B74B-E066844D39B5}" srcOrd="0" destOrd="0" parTransId="{4F878642-BB23-415E-A308-D87EC7348BFA}" sibTransId="{73453FD5-C57C-4443-A959-6771447DC8F1}"/>
    <dgm:cxn modelId="{640DA0CA-C484-4C4F-88EE-001F333B6EB7}" type="presParOf" srcId="{915A1C5B-036C-4BD5-9A21-6757A2E040D8}" destId="{A0659B18-ED2F-46DD-B2BA-5E1BFBC01BCF}" srcOrd="0" destOrd="0" presId="urn:microsoft.com/office/officeart/2005/8/layout/hList2#1"/>
    <dgm:cxn modelId="{EBDBEBBF-F0F8-481F-97F0-F9BAE12BA625}" type="presParOf" srcId="{A0659B18-ED2F-46DD-B2BA-5E1BFBC01BCF}" destId="{F9BB6975-B5A7-4BA6-BE7D-5FB82660E147}" srcOrd="0" destOrd="0" presId="urn:microsoft.com/office/officeart/2005/8/layout/hList2#1"/>
    <dgm:cxn modelId="{D713F166-59A0-4682-9695-C3CA1667C835}" type="presParOf" srcId="{A0659B18-ED2F-46DD-B2BA-5E1BFBC01BCF}" destId="{A80210E9-6629-4F52-83A5-4981B1B6A08A}" srcOrd="1" destOrd="0" presId="urn:microsoft.com/office/officeart/2005/8/layout/hList2#1"/>
    <dgm:cxn modelId="{5DCCC0A1-09DC-494C-BFEB-34046AE6FA91}" type="presParOf" srcId="{A0659B18-ED2F-46DD-B2BA-5E1BFBC01BCF}" destId="{EEFDE75F-B380-43A5-9324-D977D1EACBAE}" srcOrd="2" destOrd="0" presId="urn:microsoft.com/office/officeart/2005/8/layout/hList2#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ECA219-E1FD-40B1-A916-F8456A201363}"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50DCF23B-A21E-4972-B663-4CAC3997E6FC}">
      <dgm:prSet phldrT="[Text]"/>
      <dgm:spPr/>
      <dgm:t>
        <a:bodyPr/>
        <a:lstStyle/>
        <a:p>
          <a:r>
            <a:rPr lang="en-US" dirty="0" smtClean="0"/>
            <a:t>Body </a:t>
          </a:r>
          <a:endParaRPr lang="en-US" dirty="0"/>
        </a:p>
      </dgm:t>
    </dgm:pt>
    <dgm:pt modelId="{A1565712-D76A-4B92-A617-1E8370965AA7}" type="parTrans" cxnId="{08AFF5AC-66EB-4B26-A2D6-B3D1F1ADD0A8}">
      <dgm:prSet/>
      <dgm:spPr/>
      <dgm:t>
        <a:bodyPr/>
        <a:lstStyle/>
        <a:p>
          <a:endParaRPr lang="en-US"/>
        </a:p>
      </dgm:t>
    </dgm:pt>
    <dgm:pt modelId="{72810452-FD53-45F8-A99C-DA64ADC4F5CF}" type="sibTrans" cxnId="{08AFF5AC-66EB-4B26-A2D6-B3D1F1ADD0A8}">
      <dgm:prSet/>
      <dgm:spPr/>
      <dgm:t>
        <a:bodyPr/>
        <a:lstStyle/>
        <a:p>
          <a:endParaRPr lang="en-US"/>
        </a:p>
      </dgm:t>
    </dgm:pt>
    <dgm:pt modelId="{52D7EF08-184E-4EF6-946C-1978AB62AF49}">
      <dgm:prSet phldrT="[Text]"/>
      <dgm:spPr/>
      <dgm:t>
        <a:bodyPr/>
        <a:lstStyle/>
        <a:p>
          <a:r>
            <a:rPr lang="en-US" dirty="0" smtClean="0"/>
            <a:t>Posture</a:t>
          </a:r>
          <a:endParaRPr lang="en-US" dirty="0"/>
        </a:p>
      </dgm:t>
    </dgm:pt>
    <dgm:pt modelId="{081649A2-BF4C-4276-88C4-B1236823FC8C}" type="parTrans" cxnId="{F29E0A5F-8F7F-4766-84F8-B3DEE11B9ADC}">
      <dgm:prSet/>
      <dgm:spPr/>
      <dgm:t>
        <a:bodyPr/>
        <a:lstStyle/>
        <a:p>
          <a:endParaRPr lang="en-US"/>
        </a:p>
      </dgm:t>
    </dgm:pt>
    <dgm:pt modelId="{31D68152-3863-4D1F-9F42-7B7F438A997F}" type="sibTrans" cxnId="{F29E0A5F-8F7F-4766-84F8-B3DEE11B9ADC}">
      <dgm:prSet/>
      <dgm:spPr/>
      <dgm:t>
        <a:bodyPr/>
        <a:lstStyle/>
        <a:p>
          <a:endParaRPr lang="en-US"/>
        </a:p>
      </dgm:t>
    </dgm:pt>
    <dgm:pt modelId="{969BC18C-E188-490E-A52A-AFCFC7957AEF}">
      <dgm:prSet phldrT="[Text]"/>
      <dgm:spPr/>
      <dgm:t>
        <a:bodyPr/>
        <a:lstStyle/>
        <a:p>
          <a:r>
            <a:rPr lang="en-US" dirty="0" smtClean="0"/>
            <a:t>Face</a:t>
          </a:r>
          <a:endParaRPr lang="en-US" dirty="0"/>
        </a:p>
      </dgm:t>
    </dgm:pt>
    <dgm:pt modelId="{972E53CE-1D09-4701-A82F-D7D8B0069DFD}" type="parTrans" cxnId="{0DF4C93B-8B13-4280-A019-D44280F1D8C2}">
      <dgm:prSet/>
      <dgm:spPr/>
      <dgm:t>
        <a:bodyPr/>
        <a:lstStyle/>
        <a:p>
          <a:endParaRPr lang="en-US"/>
        </a:p>
      </dgm:t>
    </dgm:pt>
    <dgm:pt modelId="{08866B2D-D124-4D30-B6A7-46DD5B2073BA}" type="sibTrans" cxnId="{0DF4C93B-8B13-4280-A019-D44280F1D8C2}">
      <dgm:prSet/>
      <dgm:spPr/>
      <dgm:t>
        <a:bodyPr/>
        <a:lstStyle/>
        <a:p>
          <a:endParaRPr lang="en-US"/>
        </a:p>
      </dgm:t>
    </dgm:pt>
    <dgm:pt modelId="{4FCA0295-6B1D-4EE0-B375-806DCB247764}">
      <dgm:prSet phldrT="[Text]"/>
      <dgm:spPr/>
      <dgm:t>
        <a:bodyPr/>
        <a:lstStyle/>
        <a:p>
          <a:r>
            <a:rPr lang="en-US" dirty="0" smtClean="0"/>
            <a:t>Expressions</a:t>
          </a:r>
          <a:endParaRPr lang="en-US" dirty="0"/>
        </a:p>
      </dgm:t>
    </dgm:pt>
    <dgm:pt modelId="{BF57B4AD-6580-4363-839C-39A4280CB402}" type="parTrans" cxnId="{47D4FA5E-02F9-4491-81C7-21F0DD8609ED}">
      <dgm:prSet/>
      <dgm:spPr/>
      <dgm:t>
        <a:bodyPr/>
        <a:lstStyle/>
        <a:p>
          <a:endParaRPr lang="en-US"/>
        </a:p>
      </dgm:t>
    </dgm:pt>
    <dgm:pt modelId="{D04F4AD7-858F-4EA2-98FE-CE590D3CAF98}" type="sibTrans" cxnId="{47D4FA5E-02F9-4491-81C7-21F0DD8609ED}">
      <dgm:prSet/>
      <dgm:spPr/>
      <dgm:t>
        <a:bodyPr/>
        <a:lstStyle/>
        <a:p>
          <a:endParaRPr lang="en-US"/>
        </a:p>
      </dgm:t>
    </dgm:pt>
    <dgm:pt modelId="{EFB42C03-1CC2-45EF-AD9A-85EC98A53777}">
      <dgm:prSet phldrT="[Text]"/>
      <dgm:spPr/>
      <dgm:t>
        <a:bodyPr/>
        <a:lstStyle/>
        <a:p>
          <a:r>
            <a:rPr lang="en-US" dirty="0" smtClean="0"/>
            <a:t>Gesture</a:t>
          </a:r>
          <a:endParaRPr lang="en-US" dirty="0"/>
        </a:p>
      </dgm:t>
    </dgm:pt>
    <dgm:pt modelId="{F3FE7EDB-5EC8-4455-A020-2C48DC9798F4}" type="parTrans" cxnId="{58E41069-9757-4067-83A7-BE283AAC87CE}">
      <dgm:prSet/>
      <dgm:spPr/>
      <dgm:t>
        <a:bodyPr/>
        <a:lstStyle/>
        <a:p>
          <a:endParaRPr lang="en-US"/>
        </a:p>
      </dgm:t>
    </dgm:pt>
    <dgm:pt modelId="{629F120C-2ECD-4A1C-8EB7-7CC5E5C67754}" type="sibTrans" cxnId="{58E41069-9757-4067-83A7-BE283AAC87CE}">
      <dgm:prSet/>
      <dgm:spPr/>
      <dgm:t>
        <a:bodyPr/>
        <a:lstStyle/>
        <a:p>
          <a:endParaRPr lang="en-US"/>
        </a:p>
      </dgm:t>
    </dgm:pt>
    <dgm:pt modelId="{C3D867C6-DA19-4DDD-87C3-BB87A5DA7FBC}">
      <dgm:prSet phldrT="[Text]"/>
      <dgm:spPr/>
      <dgm:t>
        <a:bodyPr/>
        <a:lstStyle/>
        <a:p>
          <a:r>
            <a:rPr lang="en-US" dirty="0" smtClean="0"/>
            <a:t>Gestures</a:t>
          </a:r>
          <a:endParaRPr lang="en-US" dirty="0"/>
        </a:p>
      </dgm:t>
    </dgm:pt>
    <dgm:pt modelId="{D255AF8B-40B9-43BC-92F3-AEEF93989AF1}" type="parTrans" cxnId="{466B4577-2796-4B45-834B-F6B91A27B525}">
      <dgm:prSet/>
      <dgm:spPr/>
      <dgm:t>
        <a:bodyPr/>
        <a:lstStyle/>
        <a:p>
          <a:endParaRPr lang="en-US"/>
        </a:p>
      </dgm:t>
    </dgm:pt>
    <dgm:pt modelId="{0C7B07C9-2672-4204-BC53-DF779ED2AC46}" type="sibTrans" cxnId="{466B4577-2796-4B45-834B-F6B91A27B525}">
      <dgm:prSet/>
      <dgm:spPr/>
      <dgm:t>
        <a:bodyPr/>
        <a:lstStyle/>
        <a:p>
          <a:endParaRPr lang="en-US"/>
        </a:p>
      </dgm:t>
    </dgm:pt>
    <dgm:pt modelId="{0954AD93-A864-4A8B-98CD-38887D79823F}">
      <dgm:prSet phldrT="[Text]"/>
      <dgm:spPr/>
      <dgm:t>
        <a:bodyPr/>
        <a:lstStyle/>
        <a:p>
          <a:r>
            <a:rPr lang="en-US" dirty="0" smtClean="0"/>
            <a:t>Eyes</a:t>
          </a:r>
          <a:endParaRPr lang="en-US" dirty="0"/>
        </a:p>
      </dgm:t>
    </dgm:pt>
    <dgm:pt modelId="{819D917C-E4B7-4FCC-B5C2-0FF19EE93951}" type="parTrans" cxnId="{2579187E-7D55-40C6-A094-EA857A0471EB}">
      <dgm:prSet/>
      <dgm:spPr/>
      <dgm:t>
        <a:bodyPr/>
        <a:lstStyle/>
        <a:p>
          <a:endParaRPr lang="en-US"/>
        </a:p>
      </dgm:t>
    </dgm:pt>
    <dgm:pt modelId="{B6DCE0FC-65A4-4FC9-9593-E48C041BF6EB}" type="sibTrans" cxnId="{2579187E-7D55-40C6-A094-EA857A0471EB}">
      <dgm:prSet/>
      <dgm:spPr/>
      <dgm:t>
        <a:bodyPr/>
        <a:lstStyle/>
        <a:p>
          <a:endParaRPr lang="en-US"/>
        </a:p>
      </dgm:t>
    </dgm:pt>
    <dgm:pt modelId="{9BF780F1-441C-4420-AEB1-69340B084C65}" type="pres">
      <dgm:prSet presAssocID="{28ECA219-E1FD-40B1-A916-F8456A201363}" presName="linear" presStyleCnt="0">
        <dgm:presLayoutVars>
          <dgm:animLvl val="lvl"/>
          <dgm:resizeHandles val="exact"/>
        </dgm:presLayoutVars>
      </dgm:prSet>
      <dgm:spPr/>
      <dgm:t>
        <a:bodyPr/>
        <a:lstStyle/>
        <a:p>
          <a:endParaRPr lang="en-US"/>
        </a:p>
      </dgm:t>
    </dgm:pt>
    <dgm:pt modelId="{4BB9E4FB-78AB-4C3F-891C-98D66B13165A}" type="pres">
      <dgm:prSet presAssocID="{50DCF23B-A21E-4972-B663-4CAC3997E6FC}" presName="parentText" presStyleLbl="node1" presStyleIdx="0" presStyleCnt="3">
        <dgm:presLayoutVars>
          <dgm:chMax val="0"/>
          <dgm:bulletEnabled val="1"/>
        </dgm:presLayoutVars>
      </dgm:prSet>
      <dgm:spPr/>
      <dgm:t>
        <a:bodyPr/>
        <a:lstStyle/>
        <a:p>
          <a:endParaRPr lang="en-US"/>
        </a:p>
      </dgm:t>
    </dgm:pt>
    <dgm:pt modelId="{C614C1DF-C6C5-4FB9-9A36-FF962064E422}" type="pres">
      <dgm:prSet presAssocID="{50DCF23B-A21E-4972-B663-4CAC3997E6FC}" presName="childText" presStyleLbl="revTx" presStyleIdx="0" presStyleCnt="2">
        <dgm:presLayoutVars>
          <dgm:bulletEnabled val="1"/>
        </dgm:presLayoutVars>
      </dgm:prSet>
      <dgm:spPr/>
      <dgm:t>
        <a:bodyPr/>
        <a:lstStyle/>
        <a:p>
          <a:endParaRPr lang="en-US"/>
        </a:p>
      </dgm:t>
    </dgm:pt>
    <dgm:pt modelId="{C33B09F3-C697-44B1-9589-105643C77377}" type="pres">
      <dgm:prSet presAssocID="{969BC18C-E188-490E-A52A-AFCFC7957AEF}" presName="parentText" presStyleLbl="node1" presStyleIdx="1" presStyleCnt="3">
        <dgm:presLayoutVars>
          <dgm:chMax val="0"/>
          <dgm:bulletEnabled val="1"/>
        </dgm:presLayoutVars>
      </dgm:prSet>
      <dgm:spPr/>
      <dgm:t>
        <a:bodyPr/>
        <a:lstStyle/>
        <a:p>
          <a:endParaRPr lang="en-US"/>
        </a:p>
      </dgm:t>
    </dgm:pt>
    <dgm:pt modelId="{144B38FD-B61A-474A-A3ED-ABC6D64C3C05}" type="pres">
      <dgm:prSet presAssocID="{969BC18C-E188-490E-A52A-AFCFC7957AEF}" presName="childText" presStyleLbl="revTx" presStyleIdx="1" presStyleCnt="2">
        <dgm:presLayoutVars>
          <dgm:bulletEnabled val="1"/>
        </dgm:presLayoutVars>
      </dgm:prSet>
      <dgm:spPr/>
      <dgm:t>
        <a:bodyPr/>
        <a:lstStyle/>
        <a:p>
          <a:endParaRPr lang="en-US"/>
        </a:p>
      </dgm:t>
    </dgm:pt>
    <dgm:pt modelId="{CFB5FD75-2BE9-4674-9BE3-967AEF875C55}" type="pres">
      <dgm:prSet presAssocID="{0954AD93-A864-4A8B-98CD-38887D79823F}" presName="parentText" presStyleLbl="node1" presStyleIdx="2" presStyleCnt="3">
        <dgm:presLayoutVars>
          <dgm:chMax val="0"/>
          <dgm:bulletEnabled val="1"/>
        </dgm:presLayoutVars>
      </dgm:prSet>
      <dgm:spPr/>
      <dgm:t>
        <a:bodyPr/>
        <a:lstStyle/>
        <a:p>
          <a:endParaRPr lang="en-US"/>
        </a:p>
      </dgm:t>
    </dgm:pt>
  </dgm:ptLst>
  <dgm:cxnLst>
    <dgm:cxn modelId="{47D4FA5E-02F9-4491-81C7-21F0DD8609ED}" srcId="{969BC18C-E188-490E-A52A-AFCFC7957AEF}" destId="{4FCA0295-6B1D-4EE0-B375-806DCB247764}" srcOrd="0" destOrd="0" parTransId="{BF57B4AD-6580-4363-839C-39A4280CB402}" sibTransId="{D04F4AD7-858F-4EA2-98FE-CE590D3CAF98}"/>
    <dgm:cxn modelId="{E95ED316-E011-484E-8726-5C7981E5916C}" type="presOf" srcId="{28ECA219-E1FD-40B1-A916-F8456A201363}" destId="{9BF780F1-441C-4420-AEB1-69340B084C65}" srcOrd="0" destOrd="0" presId="urn:microsoft.com/office/officeart/2005/8/layout/vList2"/>
    <dgm:cxn modelId="{6159A599-FEA3-4407-BC0D-84772F7D7001}" type="presOf" srcId="{969BC18C-E188-490E-A52A-AFCFC7957AEF}" destId="{C33B09F3-C697-44B1-9589-105643C77377}" srcOrd="0" destOrd="0" presId="urn:microsoft.com/office/officeart/2005/8/layout/vList2"/>
    <dgm:cxn modelId="{2579187E-7D55-40C6-A094-EA857A0471EB}" srcId="{28ECA219-E1FD-40B1-A916-F8456A201363}" destId="{0954AD93-A864-4A8B-98CD-38887D79823F}" srcOrd="2" destOrd="0" parTransId="{819D917C-E4B7-4FCC-B5C2-0FF19EE93951}" sibTransId="{B6DCE0FC-65A4-4FC9-9593-E48C041BF6EB}"/>
    <dgm:cxn modelId="{FAA63BD7-0801-4646-A7B2-3B19FDC04439}" type="presOf" srcId="{0954AD93-A864-4A8B-98CD-38887D79823F}" destId="{CFB5FD75-2BE9-4674-9BE3-967AEF875C55}" srcOrd="0" destOrd="0" presId="urn:microsoft.com/office/officeart/2005/8/layout/vList2"/>
    <dgm:cxn modelId="{A21EAB44-357C-4D03-B142-CDA47D560668}" type="presOf" srcId="{C3D867C6-DA19-4DDD-87C3-BB87A5DA7FBC}" destId="{144B38FD-B61A-474A-A3ED-ABC6D64C3C05}" srcOrd="0" destOrd="1" presId="urn:microsoft.com/office/officeart/2005/8/layout/vList2"/>
    <dgm:cxn modelId="{0DF4C93B-8B13-4280-A019-D44280F1D8C2}" srcId="{28ECA219-E1FD-40B1-A916-F8456A201363}" destId="{969BC18C-E188-490E-A52A-AFCFC7957AEF}" srcOrd="1" destOrd="0" parTransId="{972E53CE-1D09-4701-A82F-D7D8B0069DFD}" sibTransId="{08866B2D-D124-4D30-B6A7-46DD5B2073BA}"/>
    <dgm:cxn modelId="{08AFF5AC-66EB-4B26-A2D6-B3D1F1ADD0A8}" srcId="{28ECA219-E1FD-40B1-A916-F8456A201363}" destId="{50DCF23B-A21E-4972-B663-4CAC3997E6FC}" srcOrd="0" destOrd="0" parTransId="{A1565712-D76A-4B92-A617-1E8370965AA7}" sibTransId="{72810452-FD53-45F8-A99C-DA64ADC4F5CF}"/>
    <dgm:cxn modelId="{C8EA3208-D403-4BA9-A885-99CFE29B70F8}" type="presOf" srcId="{EFB42C03-1CC2-45EF-AD9A-85EC98A53777}" destId="{C614C1DF-C6C5-4FB9-9A36-FF962064E422}" srcOrd="0" destOrd="1" presId="urn:microsoft.com/office/officeart/2005/8/layout/vList2"/>
    <dgm:cxn modelId="{F29E0A5F-8F7F-4766-84F8-B3DEE11B9ADC}" srcId="{50DCF23B-A21E-4972-B663-4CAC3997E6FC}" destId="{52D7EF08-184E-4EF6-946C-1978AB62AF49}" srcOrd="0" destOrd="0" parTransId="{081649A2-BF4C-4276-88C4-B1236823FC8C}" sibTransId="{31D68152-3863-4D1F-9F42-7B7F438A997F}"/>
    <dgm:cxn modelId="{466B4577-2796-4B45-834B-F6B91A27B525}" srcId="{969BC18C-E188-490E-A52A-AFCFC7957AEF}" destId="{C3D867C6-DA19-4DDD-87C3-BB87A5DA7FBC}" srcOrd="1" destOrd="0" parTransId="{D255AF8B-40B9-43BC-92F3-AEEF93989AF1}" sibTransId="{0C7B07C9-2672-4204-BC53-DF779ED2AC46}"/>
    <dgm:cxn modelId="{4A668CB9-D684-4225-AFE7-D3ADE9382637}" type="presOf" srcId="{4FCA0295-6B1D-4EE0-B375-806DCB247764}" destId="{144B38FD-B61A-474A-A3ED-ABC6D64C3C05}" srcOrd="0" destOrd="0" presId="urn:microsoft.com/office/officeart/2005/8/layout/vList2"/>
    <dgm:cxn modelId="{58E41069-9757-4067-83A7-BE283AAC87CE}" srcId="{50DCF23B-A21E-4972-B663-4CAC3997E6FC}" destId="{EFB42C03-1CC2-45EF-AD9A-85EC98A53777}" srcOrd="1" destOrd="0" parTransId="{F3FE7EDB-5EC8-4455-A020-2C48DC9798F4}" sibTransId="{629F120C-2ECD-4A1C-8EB7-7CC5E5C67754}"/>
    <dgm:cxn modelId="{F39C6DBB-F431-4430-A53E-ABACE68A9CA9}" type="presOf" srcId="{52D7EF08-184E-4EF6-946C-1978AB62AF49}" destId="{C614C1DF-C6C5-4FB9-9A36-FF962064E422}" srcOrd="0" destOrd="0" presId="urn:microsoft.com/office/officeart/2005/8/layout/vList2"/>
    <dgm:cxn modelId="{504BA91E-8324-41CC-ACA0-26978A8A68E9}" type="presOf" srcId="{50DCF23B-A21E-4972-B663-4CAC3997E6FC}" destId="{4BB9E4FB-78AB-4C3F-891C-98D66B13165A}" srcOrd="0" destOrd="0" presId="urn:microsoft.com/office/officeart/2005/8/layout/vList2"/>
    <dgm:cxn modelId="{C45211A2-CE1B-4633-982F-4E7F4566966E}" type="presParOf" srcId="{9BF780F1-441C-4420-AEB1-69340B084C65}" destId="{4BB9E4FB-78AB-4C3F-891C-98D66B13165A}" srcOrd="0" destOrd="0" presId="urn:microsoft.com/office/officeart/2005/8/layout/vList2"/>
    <dgm:cxn modelId="{1D19C5CE-9658-4D66-9A87-4D1E6DFA4FAF}" type="presParOf" srcId="{9BF780F1-441C-4420-AEB1-69340B084C65}" destId="{C614C1DF-C6C5-4FB9-9A36-FF962064E422}" srcOrd="1" destOrd="0" presId="urn:microsoft.com/office/officeart/2005/8/layout/vList2"/>
    <dgm:cxn modelId="{DD3CFBF5-099A-443D-A44F-6EC9F6D99026}" type="presParOf" srcId="{9BF780F1-441C-4420-AEB1-69340B084C65}" destId="{C33B09F3-C697-44B1-9589-105643C77377}" srcOrd="2" destOrd="0" presId="urn:microsoft.com/office/officeart/2005/8/layout/vList2"/>
    <dgm:cxn modelId="{E54E5023-89C0-4743-AC9C-B6125863ABD5}" type="presParOf" srcId="{9BF780F1-441C-4420-AEB1-69340B084C65}" destId="{144B38FD-B61A-474A-A3ED-ABC6D64C3C05}" srcOrd="3" destOrd="0" presId="urn:microsoft.com/office/officeart/2005/8/layout/vList2"/>
    <dgm:cxn modelId="{BCA3FA1E-AF18-4787-B14F-8DCD89572A03}" type="presParOf" srcId="{9BF780F1-441C-4420-AEB1-69340B084C65}" destId="{CFB5FD75-2BE9-4674-9BE3-967AEF875C55}" srcOrd="4"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2FB801CA-9EDA-44B3-A32C-0B1FEB8FF0F5}" type="presOf" srcId="{03B13616-F761-4A97-BFE7-D10597F1EFFE}" destId="{637B1EF9-9A90-4191-A66A-4F4D1FB26665}"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C34F9601-521A-4011-8AEF-78E0D42FB506}" srcId="{03B13616-F761-4A97-BFE7-D10597F1EFFE}" destId="{66518B6B-F10A-461B-B3EC-91154DBC2748}" srcOrd="0" destOrd="0" parTransId="{7DE317FA-0926-4368-B150-386D0CCB14DE}" sibTransId="{398DC01F-4FA8-4A48-A60D-29660F007227}"/>
    <dgm:cxn modelId="{260493C9-3017-4C76-8546-916EC1DBB567}" srcId="{03B13616-F761-4A97-BFE7-D10597F1EFFE}" destId="{8A9AA25A-0FFF-4C46-BEBD-E31DD56BAE9E}" srcOrd="2" destOrd="0" parTransId="{D8ED8627-773D-4EFC-89BA-814A93076A07}" sibTransId="{93DC3175-A4F9-4527-BF89-3C11AC9664B6}"/>
    <dgm:cxn modelId="{A1AD26CD-37B9-46BD-A09A-6EA250428E9C}" srcId="{03B13616-F761-4A97-BFE7-D10597F1EFFE}" destId="{3239DF5D-AA24-4D8E-881B-D4EDD9958525}" srcOrd="3" destOrd="0" parTransId="{5F715727-15EA-45F1-801C-94E01B459063}" sibTransId="{1D6061DD-64A3-4412-80EE-8127A4C9C79F}"/>
    <dgm:cxn modelId="{81425E94-51DD-49EB-8D0F-6DA4F474283D}" type="presOf" srcId="{0A8536FC-5EBA-4991-BB4F-6198C4627F4A}" destId="{CBC6442A-B143-4A3A-8D1F-D68693F2B6FF}" srcOrd="0" destOrd="0" presId="urn:microsoft.com/office/officeart/2005/8/layout/vList2"/>
    <dgm:cxn modelId="{7ECC0B8A-C020-48A2-B4D9-967B87786F32}" type="presOf" srcId="{3239DF5D-AA24-4D8E-881B-D4EDD9958525}" destId="{89ED1F14-88E8-44C7-9E9C-590FFAF3DE35}"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6F74A5AC-9EC7-4E9B-AA39-4197B4379DA5}" srcId="{03B13616-F761-4A97-BFE7-D10597F1EFFE}" destId="{0A8536FC-5EBA-4991-BB4F-6198C4627F4A}" srcOrd="7" destOrd="0" parTransId="{DA4305EF-CAD6-4146-ACEB-2FBD56580E12}" sibTransId="{606A7B7C-DFC8-4B0E-9FDD-784B711714B3}"/>
    <dgm:cxn modelId="{D8BB2225-E099-47AD-8D7E-6F657462B728}" srcId="{03B13616-F761-4A97-BFE7-D10597F1EFFE}" destId="{0E875E17-F02D-4F50-8516-277AD730185B}" srcOrd="6" destOrd="0" parTransId="{D002A93D-FB50-47DA-AF08-B55E259FD8C5}" sibTransId="{A0775273-1A36-4C8B-B557-91E67D15CDC5}"/>
    <dgm:cxn modelId="{1E01FDCC-01FA-46F2-A1D5-94420A9DC9D5}" type="presOf" srcId="{EF9E4987-B707-45A0-AC04-602150517800}" destId="{1ADF64C4-87E9-41B0-A8B6-ACA438EB17CF}" srcOrd="0" destOrd="0" presId="urn:microsoft.com/office/officeart/2005/8/layout/vList2"/>
    <dgm:cxn modelId="{4C473AA5-8130-45A3-90BA-008ACD3328C5}" type="presOf" srcId="{8A9AA25A-0FFF-4C46-BEBD-E31DD56BAE9E}" destId="{AB8BDBB6-E382-4007-A73B-6D07AA6202C4}"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BD53DA0A-F579-4F40-8C09-89496458696F}" type="presOf" srcId="{66518B6B-F10A-461B-B3EC-91154DBC2748}" destId="{76B28E95-D619-473D-B14D-D2F114AA0DA7}" srcOrd="0" destOrd="0" presId="urn:microsoft.com/office/officeart/2005/8/layout/vList2"/>
    <dgm:cxn modelId="{8A8882F7-3061-4B16-B18D-0045613FFF39}" type="presOf" srcId="{0E875E17-F02D-4F50-8516-277AD730185B}" destId="{7EE41B94-35F4-480F-8DB0-51E8791F4ADD}" srcOrd="0" destOrd="0" presId="urn:microsoft.com/office/officeart/2005/8/layout/vList2"/>
    <dgm:cxn modelId="{9B228E2B-6EB2-44FA-AA01-FA11471560E6}" type="presOf" srcId="{1F4F61C2-DD58-487C-9FD2-A5F756BF2F33}" destId="{97D63AB8-7C7D-405C-9C71-E8F43BB4CA67}" srcOrd="0" destOrd="0" presId="urn:microsoft.com/office/officeart/2005/8/layout/vList2"/>
    <dgm:cxn modelId="{A3EF57D3-341D-49DF-AE40-2A5D7853E6B3}" type="presOf" srcId="{7D8AE3CA-F03E-44FC-B165-72F2F10B328C}" destId="{D46A38F0-0A7F-4526-B188-892B17686C82}" srcOrd="0" destOrd="0" presId="urn:microsoft.com/office/officeart/2005/8/layout/vList2"/>
    <dgm:cxn modelId="{EA19656D-6BA5-4357-B9C2-76692F049B3B}" type="presParOf" srcId="{637B1EF9-9A90-4191-A66A-4F4D1FB26665}" destId="{76B28E95-D619-473D-B14D-D2F114AA0DA7}" srcOrd="0" destOrd="0" presId="urn:microsoft.com/office/officeart/2005/8/layout/vList2"/>
    <dgm:cxn modelId="{78797EE2-DA2C-4C69-A9C3-B560C1FBF53A}" type="presParOf" srcId="{637B1EF9-9A90-4191-A66A-4F4D1FB26665}" destId="{F5AD7F87-7735-4C77-A14D-D09A85F2E878}" srcOrd="1" destOrd="0" presId="urn:microsoft.com/office/officeart/2005/8/layout/vList2"/>
    <dgm:cxn modelId="{31ADF40C-D5A3-4A52-81C8-987F3239E310}" type="presParOf" srcId="{637B1EF9-9A90-4191-A66A-4F4D1FB26665}" destId="{97D63AB8-7C7D-405C-9C71-E8F43BB4CA67}" srcOrd="2" destOrd="0" presId="urn:microsoft.com/office/officeart/2005/8/layout/vList2"/>
    <dgm:cxn modelId="{7CA13E7C-A61B-4ADC-86A9-04B3EF92ECE4}" type="presParOf" srcId="{637B1EF9-9A90-4191-A66A-4F4D1FB26665}" destId="{6398CFEF-3833-470E-9803-F8BB5306A719}" srcOrd="3" destOrd="0" presId="urn:microsoft.com/office/officeart/2005/8/layout/vList2"/>
    <dgm:cxn modelId="{4F15A4A3-383F-4A12-9F51-AE660EDF95EA}" type="presParOf" srcId="{637B1EF9-9A90-4191-A66A-4F4D1FB26665}" destId="{AB8BDBB6-E382-4007-A73B-6D07AA6202C4}" srcOrd="4" destOrd="0" presId="urn:microsoft.com/office/officeart/2005/8/layout/vList2"/>
    <dgm:cxn modelId="{59C90FB1-9224-40B1-B3F6-4F0CCA50B3C3}" type="presParOf" srcId="{637B1EF9-9A90-4191-A66A-4F4D1FB26665}" destId="{B39E5646-F79A-4F4B-B6F8-0598A292EA57}" srcOrd="5" destOrd="0" presId="urn:microsoft.com/office/officeart/2005/8/layout/vList2"/>
    <dgm:cxn modelId="{CC97CBEF-C58B-40AE-875B-1108B50F2F66}" type="presParOf" srcId="{637B1EF9-9A90-4191-A66A-4F4D1FB26665}" destId="{89ED1F14-88E8-44C7-9E9C-590FFAF3DE35}" srcOrd="6" destOrd="0" presId="urn:microsoft.com/office/officeart/2005/8/layout/vList2"/>
    <dgm:cxn modelId="{38F5FD82-34EC-442F-9F7B-760A7CC3B294}" type="presParOf" srcId="{637B1EF9-9A90-4191-A66A-4F4D1FB26665}" destId="{448DC109-6256-44CA-812A-BF7DFF0D92FB}" srcOrd="7" destOrd="0" presId="urn:microsoft.com/office/officeart/2005/8/layout/vList2"/>
    <dgm:cxn modelId="{692E5E80-6AF8-4354-A810-7BEDDDBA679A}" type="presParOf" srcId="{637B1EF9-9A90-4191-A66A-4F4D1FB26665}" destId="{1ADF64C4-87E9-41B0-A8B6-ACA438EB17CF}" srcOrd="8" destOrd="0" presId="urn:microsoft.com/office/officeart/2005/8/layout/vList2"/>
    <dgm:cxn modelId="{FDECD6CE-F2EB-4887-A789-84A573392E96}" type="presParOf" srcId="{637B1EF9-9A90-4191-A66A-4F4D1FB26665}" destId="{125469D6-1305-49CA-B6F7-E4043309AD80}" srcOrd="9" destOrd="0" presId="urn:microsoft.com/office/officeart/2005/8/layout/vList2"/>
    <dgm:cxn modelId="{21E6C53E-2617-49C2-ABC4-3735A7250183}" type="presParOf" srcId="{637B1EF9-9A90-4191-A66A-4F4D1FB26665}" destId="{D46A38F0-0A7F-4526-B188-892B17686C82}" srcOrd="10" destOrd="0" presId="urn:microsoft.com/office/officeart/2005/8/layout/vList2"/>
    <dgm:cxn modelId="{10BD81E7-FC5E-414F-8A03-08940084C7A9}" type="presParOf" srcId="{637B1EF9-9A90-4191-A66A-4F4D1FB26665}" destId="{1F94F50E-A767-404F-BA08-21CA739654BF}" srcOrd="11" destOrd="0" presId="urn:microsoft.com/office/officeart/2005/8/layout/vList2"/>
    <dgm:cxn modelId="{221A49A4-331B-47FC-9938-7F3A966ECB8B}" type="presParOf" srcId="{637B1EF9-9A90-4191-A66A-4F4D1FB26665}" destId="{7EE41B94-35F4-480F-8DB0-51E8791F4ADD}" srcOrd="12" destOrd="0" presId="urn:microsoft.com/office/officeart/2005/8/layout/vList2"/>
    <dgm:cxn modelId="{5FFAD10A-7C42-4927-8E82-2EFE48A193AE}" type="presParOf" srcId="{637B1EF9-9A90-4191-A66A-4F4D1FB26665}" destId="{612F6B15-BCB4-4FCA-B6A1-86123A1DB3B1}" srcOrd="13" destOrd="0" presId="urn:microsoft.com/office/officeart/2005/8/layout/vList2"/>
    <dgm:cxn modelId="{08ED756B-A8F0-481A-9E70-58640B800943}"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2400" dirty="0" smtClean="0">
              <a:solidFill>
                <a:schemeClr val="bg1"/>
              </a:solidFill>
              <a:latin typeface="Times" pitchFamily="18" charset="0"/>
              <a:cs typeface="Times" pitchFamily="18" charset="0"/>
            </a:rPr>
            <a:t>Allow </a:t>
          </a:r>
          <a:r>
            <a:rPr lang="en-US" sz="2400" u="sng" dirty="0" smtClean="0">
              <a:solidFill>
                <a:schemeClr val="bg1"/>
              </a:solidFill>
              <a:latin typeface="Times" pitchFamily="18" charset="0"/>
              <a:cs typeface="Times" pitchFamily="18" charset="0"/>
            </a:rPr>
            <a:t>seamless and discrete </a:t>
          </a:r>
          <a:r>
            <a:rPr lang="en-US" sz="2400" dirty="0" smtClean="0">
              <a:solidFill>
                <a:schemeClr val="bg1"/>
              </a:solidFill>
              <a:latin typeface="Times" pitchFamily="18" charset="0"/>
              <a:cs typeface="Times" pitchFamily="18" charset="0"/>
            </a:rPr>
            <a:t>embodiment of sensors</a:t>
          </a:r>
        </a:p>
      </dgm:t>
    </dgm:pt>
    <dgm:pt modelId="{59FB10C1-2877-4D3F-97A7-B268A9A64DF6}" type="parTrans" cxnId="{1C9C02F0-9EBF-4E9F-9A82-9F21ACEDB84E}">
      <dgm:prSet/>
      <dgm:spPr/>
      <dgm:t>
        <a:bodyPr/>
        <a:lstStyle/>
        <a:p>
          <a:endParaRPr lang="en-US" sz="24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2400">
            <a:solidFill>
              <a:schemeClr val="bg1"/>
            </a:solidFill>
            <a:latin typeface="Times" pitchFamily="18" charset="0"/>
            <a:cs typeface="Times" pitchFamily="18" charset="0"/>
          </a:endParaRPr>
        </a:p>
      </dgm:t>
    </dgm:pt>
    <dgm:pt modelId="{CDDE1AFE-83A2-4226-8753-CC88FF85949A}">
      <dgm:prSet custT="1"/>
      <dgm:spPr/>
      <dgm:t>
        <a:bodyPr/>
        <a:lstStyle/>
        <a:p>
          <a:r>
            <a:rPr lang="en-US" sz="2400" dirty="0" smtClean="0">
              <a:solidFill>
                <a:schemeClr val="bg1"/>
              </a:solidFill>
              <a:latin typeface="Times" pitchFamily="18" charset="0"/>
              <a:cs typeface="Times" pitchFamily="18" charset="0"/>
            </a:rPr>
            <a:t>Determine both </a:t>
          </a:r>
          <a:r>
            <a:rPr lang="en-US" sz="2400" u="sng" dirty="0" smtClean="0">
              <a:solidFill>
                <a:schemeClr val="bg1"/>
              </a:solidFill>
              <a:latin typeface="Times" pitchFamily="18" charset="0"/>
              <a:cs typeface="Times" pitchFamily="18" charset="0"/>
            </a:rPr>
            <a:t>self and other’s social </a:t>
          </a:r>
          <a:r>
            <a:rPr lang="en-US" sz="2400" dirty="0" smtClean="0">
              <a:solidFill>
                <a:schemeClr val="bg1"/>
              </a:solidFill>
              <a:latin typeface="Times" pitchFamily="18" charset="0"/>
              <a:cs typeface="Times" pitchFamily="18" charset="0"/>
            </a:rPr>
            <a:t>mannerism</a:t>
          </a:r>
        </a:p>
      </dgm:t>
    </dgm:pt>
    <dgm:pt modelId="{649DD307-3C81-427D-9C20-842942053DA2}" type="parTrans" cxnId="{7932A4E0-E554-471F-8813-76B3B4F92A65}">
      <dgm:prSet/>
      <dgm:spPr/>
      <dgm:t>
        <a:bodyPr/>
        <a:lstStyle/>
        <a:p>
          <a:endParaRPr lang="en-US" sz="24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2400">
            <a:solidFill>
              <a:schemeClr val="bg1"/>
            </a:solidFill>
            <a:latin typeface="Times" pitchFamily="18" charset="0"/>
            <a:cs typeface="Times" pitchFamily="18" charset="0"/>
          </a:endParaRPr>
        </a:p>
      </dgm:t>
    </dgm:pt>
    <dgm:pt modelId="{D4748369-2784-4208-9260-6A50F1B97022}">
      <dgm:prSet custT="1"/>
      <dgm:spPr/>
      <dgm:t>
        <a:bodyPr/>
        <a:lstStyle/>
        <a:p>
          <a:r>
            <a:rPr lang="en-US" sz="2400" dirty="0" smtClean="0">
              <a:solidFill>
                <a:schemeClr val="bg1"/>
              </a:solidFill>
              <a:latin typeface="Times" pitchFamily="18" charset="0"/>
              <a:cs typeface="Times" pitchFamily="18" charset="0"/>
            </a:rPr>
            <a:t>Allow for </a:t>
          </a:r>
          <a:r>
            <a:rPr lang="en-US" sz="2400" u="sng" dirty="0" smtClean="0">
              <a:solidFill>
                <a:schemeClr val="bg1"/>
              </a:solidFill>
              <a:latin typeface="Times" pitchFamily="18" charset="0"/>
              <a:cs typeface="Times" pitchFamily="18" charset="0"/>
            </a:rPr>
            <a:t>long term use</a:t>
          </a:r>
        </a:p>
      </dgm:t>
    </dgm:pt>
    <dgm:pt modelId="{0905890D-F7CC-4B96-8671-C64A75E4AB19}" type="parTrans" cxnId="{A8DBE622-314A-45EF-8E52-8B5C9CC5451A}">
      <dgm:prSet/>
      <dgm:spPr/>
      <dgm:t>
        <a:bodyPr/>
        <a:lstStyle/>
        <a:p>
          <a:endParaRPr lang="en-US" sz="24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2400">
            <a:solidFill>
              <a:schemeClr val="bg1"/>
            </a:solidFill>
            <a:latin typeface="Times" pitchFamily="18" charset="0"/>
            <a:cs typeface="Times" pitchFamily="18" charset="0"/>
          </a:endParaRPr>
        </a:p>
      </dgm:t>
    </dgm:pt>
    <dgm:pt modelId="{E422103F-9A31-4980-A5FD-AB7FD8C51C87}">
      <dgm:prSet custT="1"/>
      <dgm:spPr/>
      <dgm:t>
        <a:bodyPr/>
        <a:lstStyle/>
        <a:p>
          <a:r>
            <a:rPr lang="en-US" sz="2400" dirty="0" smtClean="0">
              <a:solidFill>
                <a:schemeClr val="bg1"/>
              </a:solidFill>
              <a:latin typeface="Times" pitchFamily="18" charset="0"/>
              <a:cs typeface="Times" pitchFamily="18" charset="0"/>
            </a:rPr>
            <a:t>Discriminate social stereotypic mannerisms from </a:t>
          </a:r>
          <a:r>
            <a:rPr lang="en-US" sz="2400" u="sng" dirty="0" smtClean="0">
              <a:solidFill>
                <a:schemeClr val="bg1"/>
              </a:solidFill>
              <a:latin typeface="Times" pitchFamily="18" charset="0"/>
              <a:cs typeface="Times" pitchFamily="18" charset="0"/>
            </a:rPr>
            <a:t>other functional movements</a:t>
          </a:r>
          <a:endParaRPr lang="en-US" sz="2400" dirty="0">
            <a:solidFill>
              <a:schemeClr val="bg1"/>
            </a:solidFill>
            <a:latin typeface="Times" pitchFamily="18" charset="0"/>
            <a:cs typeface="Times" pitchFamily="18" charset="0"/>
          </a:endParaRPr>
        </a:p>
      </dgm:t>
    </dgm:pt>
    <dgm:pt modelId="{7F707802-D6BC-489D-BD8E-05CA12F6F292}" type="parTrans" cxnId="{27550ED4-CC57-4465-B1CB-BEA8B7A6BD77}">
      <dgm:prSet/>
      <dgm:spPr/>
      <dgm:t>
        <a:bodyPr/>
        <a:lstStyle/>
        <a:p>
          <a:endParaRPr lang="en-US" sz="2400">
            <a:solidFill>
              <a:schemeClr val="bg1"/>
            </a:solidFill>
            <a:latin typeface="Times" pitchFamily="18" charset="0"/>
            <a:cs typeface="Times" pitchFamily="18" charset="0"/>
          </a:endParaRPr>
        </a:p>
      </dgm:t>
    </dgm:pt>
    <dgm:pt modelId="{D88357E6-05FF-41C7-84D1-8B0E5172CBE1}" type="sibTrans" cxnId="{27550ED4-CC57-4465-B1CB-BEA8B7A6BD77}">
      <dgm:prSet/>
      <dgm:spPr/>
      <dgm:t>
        <a:bodyPr/>
        <a:lstStyle/>
        <a:p>
          <a:endParaRPr lang="en-US" sz="2400">
            <a:solidFill>
              <a:schemeClr val="bg1"/>
            </a:solidFill>
            <a:latin typeface="Times" pitchFamily="18" charset="0"/>
            <a:cs typeface="Times" pitchFamily="18" charset="0"/>
          </a:endParaRPr>
        </a:p>
      </dgm:t>
    </dgm:pt>
    <dgm:pt modelId="{2723CA21-AE6B-4FEC-A1D1-E85C7E8B52E8}">
      <dgm:prSet custT="1"/>
      <dgm:spPr/>
      <dgm:t>
        <a:bodyPr/>
        <a:lstStyle/>
        <a:p>
          <a:r>
            <a:rPr lang="en-US" sz="2400" dirty="0" smtClean="0">
              <a:solidFill>
                <a:schemeClr val="bg1"/>
              </a:solidFill>
              <a:latin typeface="Times" pitchFamily="18" charset="0"/>
              <a:cs typeface="Times" pitchFamily="18" charset="0"/>
            </a:rPr>
            <a:t>Be </a:t>
          </a:r>
          <a:r>
            <a:rPr lang="en-US" sz="2400" u="sng" dirty="0" smtClean="0">
              <a:solidFill>
                <a:schemeClr val="bg1"/>
              </a:solidFill>
              <a:latin typeface="Times" pitchFamily="18" charset="0"/>
              <a:cs typeface="Times" pitchFamily="18" charset="0"/>
            </a:rPr>
            <a:t>portable and wearable</a:t>
          </a:r>
          <a:endParaRPr lang="en-US" sz="2400" dirty="0" smtClean="0">
            <a:solidFill>
              <a:schemeClr val="bg1"/>
            </a:solidFill>
            <a:latin typeface="Times" pitchFamily="18" charset="0"/>
            <a:cs typeface="Times" pitchFamily="18" charset="0"/>
          </a:endParaRPr>
        </a:p>
      </dgm:t>
    </dgm:pt>
    <dgm:pt modelId="{73AD647F-85D3-4140-8502-860872A05BA6}" type="parTrans" cxnId="{8FDC9015-913A-45D2-A6E6-8FF02A5E5328}">
      <dgm:prSet/>
      <dgm:spPr/>
      <dgm:t>
        <a:bodyPr/>
        <a:lstStyle/>
        <a:p>
          <a:endParaRPr lang="en-US" sz="24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2400">
            <a:solidFill>
              <a:schemeClr val="bg1"/>
            </a:solidFill>
            <a:latin typeface="Times" pitchFamily="18" charset="0"/>
            <a:cs typeface="Times" pitchFamily="18" charset="0"/>
          </a:endParaRPr>
        </a:p>
      </dgm:t>
    </dgm:pt>
    <dgm:pt modelId="{83938891-0C89-4DAE-B582-92D8D2004209}">
      <dgm:prSet custT="1"/>
      <dgm:spPr/>
      <dgm:t>
        <a:bodyPr/>
        <a:lstStyle/>
        <a:p>
          <a:r>
            <a:rPr lang="en-US" sz="2400" dirty="0" smtClean="0">
              <a:solidFill>
                <a:schemeClr val="bg1"/>
              </a:solidFill>
              <a:latin typeface="Times" pitchFamily="18" charset="0"/>
              <a:cs typeface="Times" pitchFamily="18" charset="0"/>
            </a:rPr>
            <a:t>Does </a:t>
          </a:r>
          <a:r>
            <a:rPr lang="en-US" sz="2400" u="sng" dirty="0" smtClean="0">
              <a:solidFill>
                <a:schemeClr val="bg1"/>
              </a:solidFill>
              <a:latin typeface="Times" pitchFamily="18" charset="0"/>
              <a:cs typeface="Times" pitchFamily="18" charset="0"/>
            </a:rPr>
            <a:t>not obstruct user’s abilities</a:t>
          </a:r>
        </a:p>
      </dgm:t>
    </dgm:pt>
    <dgm:pt modelId="{09DA25B3-163F-4FC0-A118-A3E575FCA03D}" type="parTrans" cxnId="{15044CB2-2A1B-4F7B-A0C7-32CD73E05531}">
      <dgm:prSet/>
      <dgm:spPr/>
      <dgm:t>
        <a:bodyPr/>
        <a:lstStyle/>
        <a:p>
          <a:endParaRPr lang="en-US" sz="2400"/>
        </a:p>
      </dgm:t>
    </dgm:pt>
    <dgm:pt modelId="{C9C23A26-8B14-43A9-8C82-4825705A94D9}" type="sibTrans" cxnId="{15044CB2-2A1B-4F7B-A0C7-32CD73E05531}">
      <dgm:prSet/>
      <dgm:spPr/>
      <dgm:t>
        <a:bodyPr/>
        <a:lstStyle/>
        <a:p>
          <a:endParaRPr lang="en-US" sz="2400"/>
        </a:p>
      </dgm:t>
    </dgm:pt>
    <dgm:pt modelId="{3F65A0C7-7706-4014-AE48-23113B705DB7}" type="pres">
      <dgm:prSet presAssocID="{C8805834-14D2-4477-B7E7-F37419C755DB}" presName="linear" presStyleCnt="0">
        <dgm:presLayoutVars>
          <dgm:animLvl val="lvl"/>
          <dgm:resizeHandles val="exact"/>
        </dgm:presLayoutVars>
      </dgm:prSet>
      <dgm:spPr/>
      <dgm:t>
        <a:bodyPr/>
        <a:lstStyle/>
        <a:p>
          <a:endParaRPr lang="en-US"/>
        </a:p>
      </dgm:t>
    </dgm:pt>
    <dgm:pt modelId="{995C0DC1-0311-461C-BE8C-D5DB7D6F0F2A}" type="pres">
      <dgm:prSet presAssocID="{2723CA21-AE6B-4FEC-A1D1-E85C7E8B52E8}" presName="parentText" presStyleLbl="node1" presStyleIdx="0" presStyleCnt="6">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6">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6">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6">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6">
        <dgm:presLayoutVars>
          <dgm:chMax val="0"/>
          <dgm:bulletEnabled val="1"/>
        </dgm:presLayoutVars>
      </dgm:prSet>
      <dgm:spPr/>
      <dgm:t>
        <a:bodyPr/>
        <a:lstStyle/>
        <a:p>
          <a:endParaRPr lang="en-US"/>
        </a:p>
      </dgm:t>
    </dgm:pt>
    <dgm:pt modelId="{E0AECE46-4BCD-42A6-9196-7EC1DCA78F0B}" type="pres">
      <dgm:prSet presAssocID="{B8EEDD06-EE40-406F-88E7-4B140E6D5A00}" presName="spacer" presStyleCnt="0"/>
      <dgm:spPr/>
    </dgm:pt>
    <dgm:pt modelId="{86721F51-7133-4076-B308-CBEFCE65CEE0}" type="pres">
      <dgm:prSet presAssocID="{E422103F-9A31-4980-A5FD-AB7FD8C51C87}" presName="parentText" presStyleLbl="node1" presStyleIdx="5" presStyleCnt="6">
        <dgm:presLayoutVars>
          <dgm:chMax val="0"/>
          <dgm:bulletEnabled val="1"/>
        </dgm:presLayoutVars>
      </dgm:prSet>
      <dgm:spPr/>
      <dgm:t>
        <a:bodyPr/>
        <a:lstStyle/>
        <a:p>
          <a:endParaRPr lang="en-US"/>
        </a:p>
      </dgm:t>
    </dgm:pt>
  </dgm:ptLst>
  <dgm:cxnLst>
    <dgm:cxn modelId="{15044CB2-2A1B-4F7B-A0C7-32CD73E05531}" srcId="{C8805834-14D2-4477-B7E7-F37419C755DB}" destId="{83938891-0C89-4DAE-B582-92D8D2004209}" srcOrd="2" destOrd="0" parTransId="{09DA25B3-163F-4FC0-A118-A3E575FCA03D}" sibTransId="{C9C23A26-8B14-43A9-8C82-4825705A94D9}"/>
    <dgm:cxn modelId="{76D9261C-C870-4255-82C3-8C48E8BC88F4}" type="presOf" srcId="{2723CA21-AE6B-4FEC-A1D1-E85C7E8B52E8}" destId="{995C0DC1-0311-461C-BE8C-D5DB7D6F0F2A}" srcOrd="0" destOrd="0" presId="urn:microsoft.com/office/officeart/2005/8/layout/vList2"/>
    <dgm:cxn modelId="{A8DBE622-314A-45EF-8E52-8B5C9CC5451A}" srcId="{C8805834-14D2-4477-B7E7-F37419C755DB}" destId="{D4748369-2784-4208-9260-6A50F1B97022}" srcOrd="4" destOrd="0" parTransId="{0905890D-F7CC-4B96-8671-C64A75E4AB19}" sibTransId="{B8EEDD06-EE40-406F-88E7-4B140E6D5A00}"/>
    <dgm:cxn modelId="{42661BB9-05D1-474D-8585-CD165006E4BB}" type="presOf" srcId="{CDDE1AFE-83A2-4226-8753-CC88FF85949A}" destId="{5B55CAA9-F410-423C-8B5B-77A49DC01E9D}" srcOrd="0" destOrd="0" presId="urn:microsoft.com/office/officeart/2005/8/layout/vList2"/>
    <dgm:cxn modelId="{DAAF3F6F-FF5C-484B-B089-19F4F0D2E5C5}" type="presOf" srcId="{D4748369-2784-4208-9260-6A50F1B97022}" destId="{2DBB7390-2C8F-452E-ABEF-C317FB98D583}" srcOrd="0" destOrd="0" presId="urn:microsoft.com/office/officeart/2005/8/layout/vList2"/>
    <dgm:cxn modelId="{8FDC9015-913A-45D2-A6E6-8FF02A5E5328}" srcId="{C8805834-14D2-4477-B7E7-F37419C755DB}" destId="{2723CA21-AE6B-4FEC-A1D1-E85C7E8B52E8}" srcOrd="0" destOrd="0" parTransId="{73AD647F-85D3-4140-8502-860872A05BA6}" sibTransId="{90853733-CDD7-4B01-B844-24C9309319F4}"/>
    <dgm:cxn modelId="{7932A4E0-E554-471F-8813-76B3B4F92A65}" srcId="{C8805834-14D2-4477-B7E7-F37419C755DB}" destId="{CDDE1AFE-83A2-4226-8753-CC88FF85949A}" srcOrd="3" destOrd="0" parTransId="{649DD307-3C81-427D-9C20-842942053DA2}" sibTransId="{8CFFBE10-5211-4FDE-B5D7-4C53930BDDA3}"/>
    <dgm:cxn modelId="{1C9C02F0-9EBF-4E9F-9A82-9F21ACEDB84E}" srcId="{C8805834-14D2-4477-B7E7-F37419C755DB}" destId="{C439A3D9-CCDA-4270-8B81-F1329FC25C95}" srcOrd="1" destOrd="0" parTransId="{59FB10C1-2877-4D3F-97A7-B268A9A64DF6}" sibTransId="{380C4094-FD5D-4BA3-8D3F-C965D30FA872}"/>
    <dgm:cxn modelId="{0B6AE723-5627-473E-934A-BD323DDAAB13}" type="presOf" srcId="{E422103F-9A31-4980-A5FD-AB7FD8C51C87}" destId="{86721F51-7133-4076-B308-CBEFCE65CEE0}" srcOrd="0" destOrd="0" presId="urn:microsoft.com/office/officeart/2005/8/layout/vList2"/>
    <dgm:cxn modelId="{BB90F41B-8704-410B-A027-E76837C8EC42}" type="presOf" srcId="{83938891-0C89-4DAE-B582-92D8D2004209}" destId="{2D741326-E2EC-4E43-BFE5-9EF80D366155}" srcOrd="0" destOrd="0" presId="urn:microsoft.com/office/officeart/2005/8/layout/vList2"/>
    <dgm:cxn modelId="{652DD10A-FE5D-413F-891E-391D36148A0D}" type="presOf" srcId="{C8805834-14D2-4477-B7E7-F37419C755DB}" destId="{3F65A0C7-7706-4014-AE48-23113B705DB7}" srcOrd="0" destOrd="0" presId="urn:microsoft.com/office/officeart/2005/8/layout/vList2"/>
    <dgm:cxn modelId="{27550ED4-CC57-4465-B1CB-BEA8B7A6BD77}" srcId="{C8805834-14D2-4477-B7E7-F37419C755DB}" destId="{E422103F-9A31-4980-A5FD-AB7FD8C51C87}" srcOrd="5" destOrd="0" parTransId="{7F707802-D6BC-489D-BD8E-05CA12F6F292}" sibTransId="{D88357E6-05FF-41C7-84D1-8B0E5172CBE1}"/>
    <dgm:cxn modelId="{A03383DB-6317-4259-ABC8-09A62ED7B8E5}" type="presOf" srcId="{C439A3D9-CCDA-4270-8B81-F1329FC25C95}" destId="{2F2602ED-19E0-4F49-9E2B-F34204551CBC}" srcOrd="0" destOrd="0" presId="urn:microsoft.com/office/officeart/2005/8/layout/vList2"/>
    <dgm:cxn modelId="{96481DF1-E16F-4ED1-9252-2726ECC830F4}" type="presParOf" srcId="{3F65A0C7-7706-4014-AE48-23113B705DB7}" destId="{995C0DC1-0311-461C-BE8C-D5DB7D6F0F2A}" srcOrd="0" destOrd="0" presId="urn:microsoft.com/office/officeart/2005/8/layout/vList2"/>
    <dgm:cxn modelId="{D969C5AF-6832-4F4A-A336-1B81E8D0034B}" type="presParOf" srcId="{3F65A0C7-7706-4014-AE48-23113B705DB7}" destId="{FA704623-E81B-41D1-ADB5-056894938E25}" srcOrd="1" destOrd="0" presId="urn:microsoft.com/office/officeart/2005/8/layout/vList2"/>
    <dgm:cxn modelId="{3E783F11-B3D9-47E7-BE5E-5A4C8F035D0C}" type="presParOf" srcId="{3F65A0C7-7706-4014-AE48-23113B705DB7}" destId="{2F2602ED-19E0-4F49-9E2B-F34204551CBC}" srcOrd="2" destOrd="0" presId="urn:microsoft.com/office/officeart/2005/8/layout/vList2"/>
    <dgm:cxn modelId="{E7E6ACD7-0F36-4DB5-8B46-2120728C6BA3}" type="presParOf" srcId="{3F65A0C7-7706-4014-AE48-23113B705DB7}" destId="{25F8E1E4-6A2F-4553-98CA-9B100F348DF5}" srcOrd="3" destOrd="0" presId="urn:microsoft.com/office/officeart/2005/8/layout/vList2"/>
    <dgm:cxn modelId="{D9AFCBFB-D225-4FE9-A628-98DB64892E32}" type="presParOf" srcId="{3F65A0C7-7706-4014-AE48-23113B705DB7}" destId="{2D741326-E2EC-4E43-BFE5-9EF80D366155}" srcOrd="4" destOrd="0" presId="urn:microsoft.com/office/officeart/2005/8/layout/vList2"/>
    <dgm:cxn modelId="{90BF3250-09DA-477E-9D7F-4B3FD5AAEDD1}" type="presParOf" srcId="{3F65A0C7-7706-4014-AE48-23113B705DB7}" destId="{CDB79D35-D0A0-4ACD-907C-287D16C2765D}" srcOrd="5" destOrd="0" presId="urn:microsoft.com/office/officeart/2005/8/layout/vList2"/>
    <dgm:cxn modelId="{297D3A4C-4939-494B-8482-FF6F99347E5A}" type="presParOf" srcId="{3F65A0C7-7706-4014-AE48-23113B705DB7}" destId="{5B55CAA9-F410-423C-8B5B-77A49DC01E9D}" srcOrd="6" destOrd="0" presId="urn:microsoft.com/office/officeart/2005/8/layout/vList2"/>
    <dgm:cxn modelId="{08C48ECF-5F17-4DEE-B5F1-74A83C20CEA0}" type="presParOf" srcId="{3F65A0C7-7706-4014-AE48-23113B705DB7}" destId="{9A8FEC3B-7CF2-41B5-898F-7A171B9F310D}" srcOrd="7" destOrd="0" presId="urn:microsoft.com/office/officeart/2005/8/layout/vList2"/>
    <dgm:cxn modelId="{9875DE69-44CD-4A5D-AAD9-9AD7767518FF}" type="presParOf" srcId="{3F65A0C7-7706-4014-AE48-23113B705DB7}" destId="{2DBB7390-2C8F-452E-ABEF-C317FB98D583}" srcOrd="8" destOrd="0" presId="urn:microsoft.com/office/officeart/2005/8/layout/vList2"/>
    <dgm:cxn modelId="{43AF4745-600C-4829-8327-409FA60D2ED5}" type="presParOf" srcId="{3F65A0C7-7706-4014-AE48-23113B705DB7}" destId="{E0AECE46-4BCD-42A6-9196-7EC1DCA78F0B}" srcOrd="9" destOrd="0" presId="urn:microsoft.com/office/officeart/2005/8/layout/vList2"/>
    <dgm:cxn modelId="{F9F57AD6-6FA1-4D99-B48B-76849BEE459B}" type="presParOf" srcId="{3F65A0C7-7706-4014-AE48-23113B705DB7}" destId="{86721F51-7133-4076-B308-CBEFCE65CEE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1800" u="none" dirty="0" smtClean="0">
              <a:solidFill>
                <a:schemeClr val="bg1"/>
              </a:solidFill>
              <a:latin typeface="Times" pitchFamily="18" charset="0"/>
              <a:cs typeface="Times" pitchFamily="18" charset="0"/>
            </a:rPr>
            <a:t>Seamless and Discrete </a:t>
          </a:r>
        </a:p>
      </dgm:t>
    </dgm:pt>
    <dgm:pt modelId="{59FB10C1-2877-4D3F-97A7-B268A9A64DF6}" type="parTrans" cxnId="{1C9C02F0-9EBF-4E9F-9A82-9F21ACEDB84E}">
      <dgm:prSet/>
      <dgm:spPr/>
      <dgm:t>
        <a:bodyPr/>
        <a:lstStyle/>
        <a:p>
          <a:endParaRPr lang="en-US" sz="18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1800">
            <a:solidFill>
              <a:schemeClr val="bg1"/>
            </a:solidFill>
            <a:latin typeface="Times" pitchFamily="18" charset="0"/>
            <a:cs typeface="Times" pitchFamily="18" charset="0"/>
          </a:endParaRPr>
        </a:p>
      </dgm:t>
    </dgm:pt>
    <dgm:pt modelId="{CDDE1AFE-83A2-4226-8753-CC88FF85949A}">
      <dgm:prSet custT="1"/>
      <dgm:spPr/>
      <dgm:t>
        <a:bodyPr/>
        <a:lstStyle/>
        <a:p>
          <a:r>
            <a:rPr lang="en-US" sz="1800" u="none" dirty="0" smtClean="0">
              <a:solidFill>
                <a:schemeClr val="bg1"/>
              </a:solidFill>
              <a:latin typeface="Times" pitchFamily="18" charset="0"/>
              <a:cs typeface="Times" pitchFamily="18" charset="0"/>
            </a:rPr>
            <a:t>Self and Other sensing</a:t>
          </a:r>
        </a:p>
      </dgm:t>
    </dgm:pt>
    <dgm:pt modelId="{649DD307-3C81-427D-9C20-842942053DA2}" type="parTrans" cxnId="{7932A4E0-E554-471F-8813-76B3B4F92A65}">
      <dgm:prSet/>
      <dgm:spPr/>
      <dgm:t>
        <a:bodyPr/>
        <a:lstStyle/>
        <a:p>
          <a:endParaRPr lang="en-US" sz="18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1800">
            <a:solidFill>
              <a:schemeClr val="bg1"/>
            </a:solidFill>
            <a:latin typeface="Times" pitchFamily="18" charset="0"/>
            <a:cs typeface="Times" pitchFamily="18" charset="0"/>
          </a:endParaRPr>
        </a:p>
      </dgm:t>
    </dgm:pt>
    <dgm:pt modelId="{D4748369-2784-4208-9260-6A50F1B97022}">
      <dgm:prSet custT="1"/>
      <dgm:spPr/>
      <dgm:t>
        <a:bodyPr/>
        <a:lstStyle/>
        <a:p>
          <a:r>
            <a:rPr lang="en-US" sz="1800" u="none" dirty="0" smtClean="0">
              <a:solidFill>
                <a:schemeClr val="bg1"/>
              </a:solidFill>
              <a:latin typeface="Times" pitchFamily="18" charset="0"/>
              <a:cs typeface="Times" pitchFamily="18" charset="0"/>
            </a:rPr>
            <a:t>Long term us</a:t>
          </a:r>
        </a:p>
      </dgm:t>
    </dgm:pt>
    <dgm:pt modelId="{0905890D-F7CC-4B96-8671-C64A75E4AB19}" type="parTrans" cxnId="{A8DBE622-314A-45EF-8E52-8B5C9CC5451A}">
      <dgm:prSet/>
      <dgm:spPr/>
      <dgm:t>
        <a:bodyPr/>
        <a:lstStyle/>
        <a:p>
          <a:endParaRPr lang="en-US" sz="18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1800">
            <a:solidFill>
              <a:schemeClr val="bg1"/>
            </a:solidFill>
            <a:latin typeface="Times" pitchFamily="18" charset="0"/>
            <a:cs typeface="Times" pitchFamily="18" charset="0"/>
          </a:endParaRPr>
        </a:p>
      </dgm:t>
    </dgm:pt>
    <dgm:pt modelId="{2723CA21-AE6B-4FEC-A1D1-E85C7E8B52E8}">
      <dgm:prSet custT="1"/>
      <dgm:spPr/>
      <dgm:t>
        <a:bodyPr/>
        <a:lstStyle/>
        <a:p>
          <a:r>
            <a:rPr lang="en-US" sz="1800" u="none" dirty="0" smtClean="0">
              <a:solidFill>
                <a:schemeClr val="bg1"/>
              </a:solidFill>
              <a:latin typeface="Times" pitchFamily="18" charset="0"/>
              <a:cs typeface="Times" pitchFamily="18" charset="0"/>
            </a:rPr>
            <a:t>Portable and wearable</a:t>
          </a:r>
        </a:p>
      </dgm:t>
    </dgm:pt>
    <dgm:pt modelId="{73AD647F-85D3-4140-8502-860872A05BA6}" type="parTrans" cxnId="{8FDC9015-913A-45D2-A6E6-8FF02A5E5328}">
      <dgm:prSet/>
      <dgm:spPr/>
      <dgm:t>
        <a:bodyPr/>
        <a:lstStyle/>
        <a:p>
          <a:endParaRPr lang="en-US" sz="18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1800">
            <a:solidFill>
              <a:schemeClr val="bg1"/>
            </a:solidFill>
            <a:latin typeface="Times" pitchFamily="18" charset="0"/>
            <a:cs typeface="Times" pitchFamily="18" charset="0"/>
          </a:endParaRPr>
        </a:p>
      </dgm:t>
    </dgm:pt>
    <dgm:pt modelId="{83938891-0C89-4DAE-B582-92D8D2004209}">
      <dgm:prSet custT="1"/>
      <dgm:spPr/>
      <dgm:t>
        <a:bodyPr/>
        <a:lstStyle/>
        <a:p>
          <a:r>
            <a:rPr lang="en-US" sz="1800" dirty="0" smtClean="0">
              <a:solidFill>
                <a:schemeClr val="bg1"/>
              </a:solidFill>
              <a:latin typeface="Times" pitchFamily="18" charset="0"/>
              <a:cs typeface="Times" pitchFamily="18" charset="0"/>
            </a:rPr>
            <a:t>No Obstructions</a:t>
          </a:r>
        </a:p>
      </dgm:t>
    </dgm:pt>
    <dgm:pt modelId="{09DA25B3-163F-4FC0-A118-A3E575FCA03D}" type="parTrans" cxnId="{15044CB2-2A1B-4F7B-A0C7-32CD73E05531}">
      <dgm:prSet/>
      <dgm:spPr/>
      <dgm:t>
        <a:bodyPr/>
        <a:lstStyle/>
        <a:p>
          <a:endParaRPr lang="en-US" sz="1800"/>
        </a:p>
      </dgm:t>
    </dgm:pt>
    <dgm:pt modelId="{C9C23A26-8B14-43A9-8C82-4825705A94D9}" type="sibTrans" cxnId="{15044CB2-2A1B-4F7B-A0C7-32CD73E05531}">
      <dgm:prSet/>
      <dgm:spPr/>
      <dgm:t>
        <a:bodyPr/>
        <a:lstStyle/>
        <a:p>
          <a:endParaRPr lang="en-US" sz="1800"/>
        </a:p>
      </dgm:t>
    </dgm:pt>
    <dgm:pt modelId="{3F65A0C7-7706-4014-AE48-23113B705DB7}" type="pres">
      <dgm:prSet presAssocID="{C8805834-14D2-4477-B7E7-F37419C755DB}" presName="linear" presStyleCnt="0">
        <dgm:presLayoutVars>
          <dgm:animLvl val="lvl"/>
          <dgm:resizeHandles val="exact"/>
        </dgm:presLayoutVars>
      </dgm:prSet>
      <dgm:spPr/>
      <dgm:t>
        <a:bodyPr/>
        <a:lstStyle/>
        <a:p>
          <a:endParaRPr lang="en-US"/>
        </a:p>
      </dgm:t>
    </dgm:pt>
    <dgm:pt modelId="{995C0DC1-0311-461C-BE8C-D5DB7D6F0F2A}" type="pres">
      <dgm:prSet presAssocID="{2723CA21-AE6B-4FEC-A1D1-E85C7E8B52E8}" presName="parentText" presStyleLbl="node1" presStyleIdx="0" presStyleCnt="5">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5">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5">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5">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5">
        <dgm:presLayoutVars>
          <dgm:chMax val="0"/>
          <dgm:bulletEnabled val="1"/>
        </dgm:presLayoutVars>
      </dgm:prSet>
      <dgm:spPr/>
      <dgm:t>
        <a:bodyPr/>
        <a:lstStyle/>
        <a:p>
          <a:endParaRPr lang="en-US"/>
        </a:p>
      </dgm:t>
    </dgm:pt>
  </dgm:ptLst>
  <dgm:cxnLst>
    <dgm:cxn modelId="{F1FD0BBF-45D5-40FF-93B4-F53DD833C7A9}" type="presOf" srcId="{C8805834-14D2-4477-B7E7-F37419C755DB}" destId="{3F65A0C7-7706-4014-AE48-23113B705DB7}" srcOrd="0" destOrd="0" presId="urn:microsoft.com/office/officeart/2005/8/layout/vList2"/>
    <dgm:cxn modelId="{7932A4E0-E554-471F-8813-76B3B4F92A65}" srcId="{C8805834-14D2-4477-B7E7-F37419C755DB}" destId="{CDDE1AFE-83A2-4226-8753-CC88FF85949A}" srcOrd="3" destOrd="0" parTransId="{649DD307-3C81-427D-9C20-842942053DA2}" sibTransId="{8CFFBE10-5211-4FDE-B5D7-4C53930BDDA3}"/>
    <dgm:cxn modelId="{8FDC9015-913A-45D2-A6E6-8FF02A5E5328}" srcId="{C8805834-14D2-4477-B7E7-F37419C755DB}" destId="{2723CA21-AE6B-4FEC-A1D1-E85C7E8B52E8}" srcOrd="0" destOrd="0" parTransId="{73AD647F-85D3-4140-8502-860872A05BA6}" sibTransId="{90853733-CDD7-4B01-B844-24C9309319F4}"/>
    <dgm:cxn modelId="{A8DBE622-314A-45EF-8E52-8B5C9CC5451A}" srcId="{C8805834-14D2-4477-B7E7-F37419C755DB}" destId="{D4748369-2784-4208-9260-6A50F1B97022}" srcOrd="4" destOrd="0" parTransId="{0905890D-F7CC-4B96-8671-C64A75E4AB19}" sibTransId="{B8EEDD06-EE40-406F-88E7-4B140E6D5A00}"/>
    <dgm:cxn modelId="{49BD5FB6-851C-4B0A-986B-21C6AD4EEABE}" type="presOf" srcId="{83938891-0C89-4DAE-B582-92D8D2004209}" destId="{2D741326-E2EC-4E43-BFE5-9EF80D366155}" srcOrd="0" destOrd="0" presId="urn:microsoft.com/office/officeart/2005/8/layout/vList2"/>
    <dgm:cxn modelId="{D9233A0C-B0F4-4AD2-8F07-95B202309CBB}" type="presOf" srcId="{2723CA21-AE6B-4FEC-A1D1-E85C7E8B52E8}" destId="{995C0DC1-0311-461C-BE8C-D5DB7D6F0F2A}" srcOrd="0" destOrd="0" presId="urn:microsoft.com/office/officeart/2005/8/layout/vList2"/>
    <dgm:cxn modelId="{7F3018D8-E19D-4C19-A399-8C5B5908ACDA}" type="presOf" srcId="{C439A3D9-CCDA-4270-8B81-F1329FC25C95}" destId="{2F2602ED-19E0-4F49-9E2B-F34204551CBC}" srcOrd="0" destOrd="0" presId="urn:microsoft.com/office/officeart/2005/8/layout/vList2"/>
    <dgm:cxn modelId="{0B9CEFC0-2E22-46DE-ACA4-04728F062BFC}" type="presOf" srcId="{D4748369-2784-4208-9260-6A50F1B97022}" destId="{2DBB7390-2C8F-452E-ABEF-C317FB98D583}" srcOrd="0" destOrd="0" presId="urn:microsoft.com/office/officeart/2005/8/layout/vList2"/>
    <dgm:cxn modelId="{D7CB94AA-4C18-403C-B669-969D1A68150D}" type="presOf" srcId="{CDDE1AFE-83A2-4226-8753-CC88FF85949A}" destId="{5B55CAA9-F410-423C-8B5B-77A49DC01E9D}"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15044CB2-2A1B-4F7B-A0C7-32CD73E05531}" srcId="{C8805834-14D2-4477-B7E7-F37419C755DB}" destId="{83938891-0C89-4DAE-B582-92D8D2004209}" srcOrd="2" destOrd="0" parTransId="{09DA25B3-163F-4FC0-A118-A3E575FCA03D}" sibTransId="{C9C23A26-8B14-43A9-8C82-4825705A94D9}"/>
    <dgm:cxn modelId="{F801215E-5B6D-4F05-9178-EDF9307FA8C0}" type="presParOf" srcId="{3F65A0C7-7706-4014-AE48-23113B705DB7}" destId="{995C0DC1-0311-461C-BE8C-D5DB7D6F0F2A}" srcOrd="0" destOrd="0" presId="urn:microsoft.com/office/officeart/2005/8/layout/vList2"/>
    <dgm:cxn modelId="{5D341B95-3501-4FB5-BD84-2B795690A9ED}" type="presParOf" srcId="{3F65A0C7-7706-4014-AE48-23113B705DB7}" destId="{FA704623-E81B-41D1-ADB5-056894938E25}" srcOrd="1" destOrd="0" presId="urn:microsoft.com/office/officeart/2005/8/layout/vList2"/>
    <dgm:cxn modelId="{0F6AE31D-C93E-446D-A143-FE0874732383}" type="presParOf" srcId="{3F65A0C7-7706-4014-AE48-23113B705DB7}" destId="{2F2602ED-19E0-4F49-9E2B-F34204551CBC}" srcOrd="2" destOrd="0" presId="urn:microsoft.com/office/officeart/2005/8/layout/vList2"/>
    <dgm:cxn modelId="{4C6F4B87-B916-4905-AEA0-E786147162A1}" type="presParOf" srcId="{3F65A0C7-7706-4014-AE48-23113B705DB7}" destId="{25F8E1E4-6A2F-4553-98CA-9B100F348DF5}" srcOrd="3" destOrd="0" presId="urn:microsoft.com/office/officeart/2005/8/layout/vList2"/>
    <dgm:cxn modelId="{2DFB721D-F6E6-41C9-86CB-2DBE10D6AC3E}" type="presParOf" srcId="{3F65A0C7-7706-4014-AE48-23113B705DB7}" destId="{2D741326-E2EC-4E43-BFE5-9EF80D366155}" srcOrd="4" destOrd="0" presId="urn:microsoft.com/office/officeart/2005/8/layout/vList2"/>
    <dgm:cxn modelId="{771A1A34-813C-410E-AB71-30F3190F1A9A}" type="presParOf" srcId="{3F65A0C7-7706-4014-AE48-23113B705DB7}" destId="{CDB79D35-D0A0-4ACD-907C-287D16C2765D}" srcOrd="5" destOrd="0" presId="urn:microsoft.com/office/officeart/2005/8/layout/vList2"/>
    <dgm:cxn modelId="{9EEE3392-148B-41DE-94AA-E0EC1662ACA3}" type="presParOf" srcId="{3F65A0C7-7706-4014-AE48-23113B705DB7}" destId="{5B55CAA9-F410-423C-8B5B-77A49DC01E9D}" srcOrd="6" destOrd="0" presId="urn:microsoft.com/office/officeart/2005/8/layout/vList2"/>
    <dgm:cxn modelId="{28B45F9D-96A0-4DCE-A904-59C7B4DD03B6}" type="presParOf" srcId="{3F65A0C7-7706-4014-AE48-23113B705DB7}" destId="{9A8FEC3B-7CF2-41B5-898F-7A171B9F310D}" srcOrd="7" destOrd="0" presId="urn:microsoft.com/office/officeart/2005/8/layout/vList2"/>
    <dgm:cxn modelId="{B1E869EE-A5FB-4B25-8268-4DB0838B362C}" type="presParOf" srcId="{3F65A0C7-7706-4014-AE48-23113B705DB7}" destId="{2DBB7390-2C8F-452E-ABEF-C317FB98D583}" srcOrd="8"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2"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899C2D86-E5A4-4789-9E8F-FD2ACF56C400}" srcId="{03B13616-F761-4A97-BFE7-D10597F1EFFE}" destId="{7D8AE3CA-F03E-44FC-B165-72F2F10B328C}" srcOrd="5" destOrd="0" parTransId="{82AF69A7-AB36-400F-8C93-8485B2F82C48}" sibTransId="{25D689AD-F993-4C09-A0FA-E9B5505CDA13}"/>
    <dgm:cxn modelId="{C34F9601-521A-4011-8AEF-78E0D42FB506}" srcId="{03B13616-F761-4A97-BFE7-D10597F1EFFE}" destId="{66518B6B-F10A-461B-B3EC-91154DBC2748}" srcOrd="0" destOrd="0" parTransId="{7DE317FA-0926-4368-B150-386D0CCB14DE}" sibTransId="{398DC01F-4FA8-4A48-A60D-29660F007227}"/>
    <dgm:cxn modelId="{260493C9-3017-4C76-8546-916EC1DBB567}" srcId="{03B13616-F761-4A97-BFE7-D10597F1EFFE}" destId="{8A9AA25A-0FFF-4C46-BEBD-E31DD56BAE9E}" srcOrd="2" destOrd="0" parTransId="{D8ED8627-773D-4EFC-89BA-814A93076A07}" sibTransId="{93DC3175-A4F9-4527-BF89-3C11AC9664B6}"/>
    <dgm:cxn modelId="{3E5121C9-E668-4136-BAB1-C38FBC9F241E}" type="presOf" srcId="{66518B6B-F10A-461B-B3EC-91154DBC2748}" destId="{76B28E95-D619-473D-B14D-D2F114AA0DA7}" srcOrd="0" destOrd="0" presId="urn:microsoft.com/office/officeart/2005/8/layout/vList2"/>
    <dgm:cxn modelId="{A1AD26CD-37B9-46BD-A09A-6EA250428E9C}" srcId="{03B13616-F761-4A97-BFE7-D10597F1EFFE}" destId="{3239DF5D-AA24-4D8E-881B-D4EDD9958525}" srcOrd="3" destOrd="0" parTransId="{5F715727-15EA-45F1-801C-94E01B459063}" sibTransId="{1D6061DD-64A3-4412-80EE-8127A4C9C79F}"/>
    <dgm:cxn modelId="{95FE45C4-0272-4C06-9EFE-A8403544782F}" srcId="{03B13616-F761-4A97-BFE7-D10597F1EFFE}" destId="{EF9E4987-B707-45A0-AC04-602150517800}" srcOrd="4" destOrd="0" parTransId="{1ED7F18A-091A-4E09-B0FB-23F756699AC2}" sibTransId="{7D9D3C27-B821-463A-8AE4-CD444CEED777}"/>
    <dgm:cxn modelId="{C6002728-1974-4278-A715-9A69E3D68963}" type="presOf" srcId="{3239DF5D-AA24-4D8E-881B-D4EDD9958525}" destId="{89ED1F14-88E8-44C7-9E9C-590FFAF3DE35}" srcOrd="0" destOrd="0" presId="urn:microsoft.com/office/officeart/2005/8/layout/vList2"/>
    <dgm:cxn modelId="{E7A77791-443E-4B4A-9833-5950E4C861ED}" type="presOf" srcId="{0A8536FC-5EBA-4991-BB4F-6198C4627F4A}" destId="{CBC6442A-B143-4A3A-8D1F-D68693F2B6FF}" srcOrd="0" destOrd="0" presId="urn:microsoft.com/office/officeart/2005/8/layout/vList2"/>
    <dgm:cxn modelId="{2022BEAE-4507-4BC6-91AC-3B129723EEC1}" type="presOf" srcId="{1F4F61C2-DD58-487C-9FD2-A5F756BF2F33}" destId="{97D63AB8-7C7D-405C-9C71-E8F43BB4CA67}"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D8BB2225-E099-47AD-8D7E-6F657462B728}" srcId="{03B13616-F761-4A97-BFE7-D10597F1EFFE}" destId="{0E875E17-F02D-4F50-8516-277AD730185B}" srcOrd="6" destOrd="0" parTransId="{D002A93D-FB50-47DA-AF08-B55E259FD8C5}" sibTransId="{A0775273-1A36-4C8B-B557-91E67D15CDC5}"/>
    <dgm:cxn modelId="{413D7F7A-5605-4DB3-B03E-E63B668949C7}" type="presOf" srcId="{8A9AA25A-0FFF-4C46-BEBD-E31DD56BAE9E}" destId="{AB8BDBB6-E382-4007-A73B-6D07AA6202C4}" srcOrd="0" destOrd="0" presId="urn:microsoft.com/office/officeart/2005/8/layout/vList2"/>
    <dgm:cxn modelId="{95087B37-C542-4E27-B2D8-9560A258B2D0}" type="presOf" srcId="{03B13616-F761-4A97-BFE7-D10597F1EFFE}" destId="{637B1EF9-9A90-4191-A66A-4F4D1FB26665}"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F02F9EBC-1418-4114-93DE-E3902FB173EA}" type="presOf" srcId="{7D8AE3CA-F03E-44FC-B165-72F2F10B328C}" destId="{D46A38F0-0A7F-4526-B188-892B17686C82}" srcOrd="0" destOrd="0" presId="urn:microsoft.com/office/officeart/2005/8/layout/vList2"/>
    <dgm:cxn modelId="{582064FE-D697-4244-AF5D-3BC2C14EF0E7}" type="presOf" srcId="{0E875E17-F02D-4F50-8516-277AD730185B}" destId="{7EE41B94-35F4-480F-8DB0-51E8791F4ADD}" srcOrd="0" destOrd="0" presId="urn:microsoft.com/office/officeart/2005/8/layout/vList2"/>
    <dgm:cxn modelId="{469B47F9-7A63-4413-B891-9E33FA3B91A5}" type="presOf" srcId="{EF9E4987-B707-45A0-AC04-602150517800}" destId="{1ADF64C4-87E9-41B0-A8B6-ACA438EB17CF}" srcOrd="0" destOrd="0" presId="urn:microsoft.com/office/officeart/2005/8/layout/vList2"/>
    <dgm:cxn modelId="{900B3EE1-6555-435B-BD86-AA1B55DDB104}" type="presParOf" srcId="{637B1EF9-9A90-4191-A66A-4F4D1FB26665}" destId="{76B28E95-D619-473D-B14D-D2F114AA0DA7}" srcOrd="0" destOrd="0" presId="urn:microsoft.com/office/officeart/2005/8/layout/vList2"/>
    <dgm:cxn modelId="{1080BA93-51B5-4983-9856-643EF422A383}" type="presParOf" srcId="{637B1EF9-9A90-4191-A66A-4F4D1FB26665}" destId="{F5AD7F87-7735-4C77-A14D-D09A85F2E878}" srcOrd="1" destOrd="0" presId="urn:microsoft.com/office/officeart/2005/8/layout/vList2"/>
    <dgm:cxn modelId="{405530A7-664E-4312-8D50-D496EEB6DDFF}" type="presParOf" srcId="{637B1EF9-9A90-4191-A66A-4F4D1FB26665}" destId="{97D63AB8-7C7D-405C-9C71-E8F43BB4CA67}" srcOrd="2" destOrd="0" presId="urn:microsoft.com/office/officeart/2005/8/layout/vList2"/>
    <dgm:cxn modelId="{7E10B8AE-49C8-4314-93B6-EA663077098F}" type="presParOf" srcId="{637B1EF9-9A90-4191-A66A-4F4D1FB26665}" destId="{6398CFEF-3833-470E-9803-F8BB5306A719}" srcOrd="3" destOrd="0" presId="urn:microsoft.com/office/officeart/2005/8/layout/vList2"/>
    <dgm:cxn modelId="{B6E02EA1-C13E-449C-842B-FBD2880A93E9}" type="presParOf" srcId="{637B1EF9-9A90-4191-A66A-4F4D1FB26665}" destId="{AB8BDBB6-E382-4007-A73B-6D07AA6202C4}" srcOrd="4" destOrd="0" presId="urn:microsoft.com/office/officeart/2005/8/layout/vList2"/>
    <dgm:cxn modelId="{BD1CCCEF-8513-429F-A7B1-7ABBB5CD267B}" type="presParOf" srcId="{637B1EF9-9A90-4191-A66A-4F4D1FB26665}" destId="{B39E5646-F79A-4F4B-B6F8-0598A292EA57}" srcOrd="5" destOrd="0" presId="urn:microsoft.com/office/officeart/2005/8/layout/vList2"/>
    <dgm:cxn modelId="{634BCF00-6529-4943-A040-88EA72195E3E}" type="presParOf" srcId="{637B1EF9-9A90-4191-A66A-4F4D1FB26665}" destId="{89ED1F14-88E8-44C7-9E9C-590FFAF3DE35}" srcOrd="6" destOrd="0" presId="urn:microsoft.com/office/officeart/2005/8/layout/vList2"/>
    <dgm:cxn modelId="{AB6B1E98-837B-4B36-9A33-4C6562CD444E}" type="presParOf" srcId="{637B1EF9-9A90-4191-A66A-4F4D1FB26665}" destId="{448DC109-6256-44CA-812A-BF7DFF0D92FB}" srcOrd="7" destOrd="0" presId="urn:microsoft.com/office/officeart/2005/8/layout/vList2"/>
    <dgm:cxn modelId="{7BAE5D21-3CFA-49E3-BBE9-F64A907F374C}" type="presParOf" srcId="{637B1EF9-9A90-4191-A66A-4F4D1FB26665}" destId="{1ADF64C4-87E9-41B0-A8B6-ACA438EB17CF}" srcOrd="8" destOrd="0" presId="urn:microsoft.com/office/officeart/2005/8/layout/vList2"/>
    <dgm:cxn modelId="{3763B37E-F857-44B6-9734-3ACB62C8FAD7}" type="presParOf" srcId="{637B1EF9-9A90-4191-A66A-4F4D1FB26665}" destId="{125469D6-1305-49CA-B6F7-E4043309AD80}" srcOrd="9" destOrd="0" presId="urn:microsoft.com/office/officeart/2005/8/layout/vList2"/>
    <dgm:cxn modelId="{0221AF99-EAD6-4360-9BFC-C4A73A239C6B}" type="presParOf" srcId="{637B1EF9-9A90-4191-A66A-4F4D1FB26665}" destId="{D46A38F0-0A7F-4526-B188-892B17686C82}" srcOrd="10" destOrd="0" presId="urn:microsoft.com/office/officeart/2005/8/layout/vList2"/>
    <dgm:cxn modelId="{AA12DE03-07D5-488A-8CE0-244D66218660}" type="presParOf" srcId="{637B1EF9-9A90-4191-A66A-4F4D1FB26665}" destId="{1F94F50E-A767-404F-BA08-21CA739654BF}" srcOrd="11" destOrd="0" presId="urn:microsoft.com/office/officeart/2005/8/layout/vList2"/>
    <dgm:cxn modelId="{43C8ACC2-2E75-4613-A2C0-1FE9ED8E76C3}" type="presParOf" srcId="{637B1EF9-9A90-4191-A66A-4F4D1FB26665}" destId="{7EE41B94-35F4-480F-8DB0-51E8791F4ADD}" srcOrd="12" destOrd="0" presId="urn:microsoft.com/office/officeart/2005/8/layout/vList2"/>
    <dgm:cxn modelId="{2AD16326-9FD9-4A63-B63C-CDB66EC8AC67}" type="presParOf" srcId="{637B1EF9-9A90-4191-A66A-4F4D1FB26665}" destId="{612F6B15-BCB4-4FCA-B6A1-86123A1DB3B1}" srcOrd="13" destOrd="0" presId="urn:microsoft.com/office/officeart/2005/8/layout/vList2"/>
    <dgm:cxn modelId="{6F245433-201E-4805-BE38-CDF246A21008}"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A0B9359-E6BC-4989-A1B3-7CD48DE44E69}" type="doc">
      <dgm:prSet loTypeId="urn:microsoft.com/office/officeart/2005/8/layout/vList6" loCatId="list" qsTypeId="urn:microsoft.com/office/officeart/2005/8/quickstyle/3d4" qsCatId="3D" csTypeId="urn:microsoft.com/office/officeart/2005/8/colors/colorful4" csCatId="colorful" phldr="1"/>
      <dgm:spPr/>
      <dgm:t>
        <a:bodyPr/>
        <a:lstStyle/>
        <a:p>
          <a:endParaRPr lang="en-US"/>
        </a:p>
      </dgm:t>
    </dgm:pt>
    <dgm:pt modelId="{ED6DB1EC-E89D-4D03-9050-FF889616A55A}">
      <dgm:prSet phldrT="[Text]"/>
      <dgm:spPr/>
      <dgm:t>
        <a:bodyPr/>
        <a:lstStyle/>
        <a:p>
          <a:r>
            <a:rPr lang="en-US" dirty="0" smtClean="0">
              <a:latin typeface="Times" pitchFamily="18" charset="0"/>
              <a:cs typeface="Times" pitchFamily="18" charset="0"/>
            </a:rPr>
            <a:t>Intervention</a:t>
          </a:r>
          <a:endParaRPr lang="en-US" dirty="0">
            <a:latin typeface="Times" pitchFamily="18" charset="0"/>
            <a:cs typeface="Times" pitchFamily="18" charset="0"/>
          </a:endParaRPr>
        </a:p>
      </dgm:t>
    </dgm:pt>
    <dgm:pt modelId="{6399F531-FCA3-47F3-9633-739DAD2EAC33}" type="parTrans" cxnId="{E4096228-4C93-46CA-9409-585E7F51CCCB}">
      <dgm:prSet/>
      <dgm:spPr/>
      <dgm:t>
        <a:bodyPr/>
        <a:lstStyle/>
        <a:p>
          <a:endParaRPr lang="en-US">
            <a:latin typeface="Times" pitchFamily="18" charset="0"/>
            <a:cs typeface="Times" pitchFamily="18" charset="0"/>
          </a:endParaRPr>
        </a:p>
      </dgm:t>
    </dgm:pt>
    <dgm:pt modelId="{268B12FD-8E71-4862-A9CF-E9AA5B92BFC1}" type="sibTrans" cxnId="{E4096228-4C93-46CA-9409-585E7F51CCCB}">
      <dgm:prSet/>
      <dgm:spPr/>
      <dgm:t>
        <a:bodyPr/>
        <a:lstStyle/>
        <a:p>
          <a:endParaRPr lang="en-US">
            <a:latin typeface="Times" pitchFamily="18" charset="0"/>
            <a:cs typeface="Times" pitchFamily="18" charset="0"/>
          </a:endParaRPr>
        </a:p>
      </dgm:t>
    </dgm:pt>
    <dgm:pt modelId="{7849B53E-3E77-4DE2-92D9-0B92491FF270}">
      <dgm:prSet phldrT="[Text]"/>
      <dgm:spPr/>
      <dgm:t>
        <a:bodyPr/>
        <a:lstStyle/>
        <a:p>
          <a:r>
            <a:rPr lang="en-US" dirty="0" smtClean="0">
              <a:latin typeface="Times" pitchFamily="18" charset="0"/>
              <a:cs typeface="Times" pitchFamily="18" charset="0"/>
            </a:rPr>
            <a:t>Curtail Behavior immediately</a:t>
          </a:r>
          <a:endParaRPr lang="en-US" dirty="0">
            <a:latin typeface="Times" pitchFamily="18" charset="0"/>
            <a:cs typeface="Times" pitchFamily="18" charset="0"/>
          </a:endParaRPr>
        </a:p>
      </dgm:t>
    </dgm:pt>
    <dgm:pt modelId="{240C199D-9A68-4BB5-892F-CE4294B21293}" type="parTrans" cxnId="{25439313-9164-4F43-A8CF-AF7F00BC6B30}">
      <dgm:prSet/>
      <dgm:spPr/>
      <dgm:t>
        <a:bodyPr/>
        <a:lstStyle/>
        <a:p>
          <a:endParaRPr lang="en-US">
            <a:latin typeface="Times" pitchFamily="18" charset="0"/>
            <a:cs typeface="Times" pitchFamily="18" charset="0"/>
          </a:endParaRPr>
        </a:p>
      </dgm:t>
    </dgm:pt>
    <dgm:pt modelId="{492E3CE2-BEF5-4EC8-AD71-B1C8C619D020}" type="sibTrans" cxnId="{25439313-9164-4F43-A8CF-AF7F00BC6B30}">
      <dgm:prSet/>
      <dgm:spPr/>
      <dgm:t>
        <a:bodyPr/>
        <a:lstStyle/>
        <a:p>
          <a:endParaRPr lang="en-US">
            <a:latin typeface="Times" pitchFamily="18" charset="0"/>
            <a:cs typeface="Times" pitchFamily="18" charset="0"/>
          </a:endParaRPr>
        </a:p>
      </dgm:t>
    </dgm:pt>
    <dgm:pt modelId="{A94C28C4-5577-4713-AA44-D5FE480BAEDF}">
      <dgm:prSet phldrT="[Text]"/>
      <dgm:spPr/>
      <dgm:t>
        <a:bodyPr/>
        <a:lstStyle/>
        <a:p>
          <a:r>
            <a:rPr lang="en-US" dirty="0" smtClean="0">
              <a:latin typeface="Times" pitchFamily="18" charset="0"/>
              <a:cs typeface="Times" pitchFamily="18" charset="0"/>
            </a:rPr>
            <a:t>Reward / Punishment</a:t>
          </a:r>
          <a:endParaRPr lang="en-US" dirty="0">
            <a:latin typeface="Times" pitchFamily="18" charset="0"/>
            <a:cs typeface="Times" pitchFamily="18" charset="0"/>
          </a:endParaRPr>
        </a:p>
      </dgm:t>
    </dgm:pt>
    <dgm:pt modelId="{66BFEFBF-3D4B-4106-A175-E7905FF8826B}" type="parTrans" cxnId="{A423064E-9C41-4BA1-9AFD-F4A598562EC1}">
      <dgm:prSet/>
      <dgm:spPr/>
      <dgm:t>
        <a:bodyPr/>
        <a:lstStyle/>
        <a:p>
          <a:endParaRPr lang="en-US">
            <a:latin typeface="Times" pitchFamily="18" charset="0"/>
            <a:cs typeface="Times" pitchFamily="18" charset="0"/>
          </a:endParaRPr>
        </a:p>
      </dgm:t>
    </dgm:pt>
    <dgm:pt modelId="{6A3CB517-7334-4285-8833-2BE260426CE6}" type="sibTrans" cxnId="{A423064E-9C41-4BA1-9AFD-F4A598562EC1}">
      <dgm:prSet/>
      <dgm:spPr/>
      <dgm:t>
        <a:bodyPr/>
        <a:lstStyle/>
        <a:p>
          <a:endParaRPr lang="en-US">
            <a:latin typeface="Times" pitchFamily="18" charset="0"/>
            <a:cs typeface="Times" pitchFamily="18" charset="0"/>
          </a:endParaRPr>
        </a:p>
      </dgm:t>
    </dgm:pt>
    <dgm:pt modelId="{48EEA79C-E387-4C17-BD75-A8D867E16873}">
      <dgm:prSet phldrT="[Text]"/>
      <dgm:spPr/>
      <dgm:t>
        <a:bodyPr/>
        <a:lstStyle/>
        <a:p>
          <a:r>
            <a:rPr lang="en-US" dirty="0" smtClean="0">
              <a:latin typeface="Times" pitchFamily="18" charset="0"/>
              <a:cs typeface="Times" pitchFamily="18" charset="0"/>
            </a:rPr>
            <a:t>Self Monitoring</a:t>
          </a:r>
          <a:endParaRPr lang="en-US" dirty="0">
            <a:latin typeface="Times" pitchFamily="18" charset="0"/>
            <a:cs typeface="Times" pitchFamily="18" charset="0"/>
          </a:endParaRPr>
        </a:p>
      </dgm:t>
    </dgm:pt>
    <dgm:pt modelId="{9F2BE580-F6A4-445F-8966-DE26A6C50943}" type="parTrans" cxnId="{0A0B6725-49C6-42B2-BDF4-599A8C764536}">
      <dgm:prSet/>
      <dgm:spPr/>
      <dgm:t>
        <a:bodyPr/>
        <a:lstStyle/>
        <a:p>
          <a:endParaRPr lang="en-US">
            <a:latin typeface="Times" pitchFamily="18" charset="0"/>
            <a:cs typeface="Times" pitchFamily="18" charset="0"/>
          </a:endParaRPr>
        </a:p>
      </dgm:t>
    </dgm:pt>
    <dgm:pt modelId="{76F30FF5-DD5E-4CEC-9925-A60132BE7B4E}" type="sibTrans" cxnId="{0A0B6725-49C6-42B2-BDF4-599A8C764536}">
      <dgm:prSet/>
      <dgm:spPr/>
      <dgm:t>
        <a:bodyPr/>
        <a:lstStyle/>
        <a:p>
          <a:endParaRPr lang="en-US">
            <a:latin typeface="Times" pitchFamily="18" charset="0"/>
            <a:cs typeface="Times" pitchFamily="18" charset="0"/>
          </a:endParaRPr>
        </a:p>
      </dgm:t>
    </dgm:pt>
    <dgm:pt modelId="{2ED671FE-6A2E-4AF6-9DB9-2A60CF7C717E}">
      <dgm:prSet phldrT="[Text]"/>
      <dgm:spPr/>
      <dgm:t>
        <a:bodyPr/>
        <a:lstStyle/>
        <a:p>
          <a:r>
            <a:rPr lang="en-US" dirty="0" smtClean="0">
              <a:latin typeface="Times" pitchFamily="18" charset="0"/>
              <a:cs typeface="Times" pitchFamily="18" charset="0"/>
            </a:rPr>
            <a:t>Do not intervene directly</a:t>
          </a:r>
          <a:endParaRPr lang="en-US" dirty="0">
            <a:latin typeface="Times" pitchFamily="18" charset="0"/>
            <a:cs typeface="Times" pitchFamily="18" charset="0"/>
          </a:endParaRPr>
        </a:p>
      </dgm:t>
    </dgm:pt>
    <dgm:pt modelId="{B922C5C3-64D2-48A5-993F-07D65720DB46}" type="parTrans" cxnId="{A366008E-4997-4504-88F8-3E7019317A5E}">
      <dgm:prSet/>
      <dgm:spPr/>
      <dgm:t>
        <a:bodyPr/>
        <a:lstStyle/>
        <a:p>
          <a:endParaRPr lang="en-US">
            <a:latin typeface="Times" pitchFamily="18" charset="0"/>
            <a:cs typeface="Times" pitchFamily="18" charset="0"/>
          </a:endParaRPr>
        </a:p>
      </dgm:t>
    </dgm:pt>
    <dgm:pt modelId="{9DD6E24A-DB81-4C4B-B41B-382E8DC1C10F}" type="sibTrans" cxnId="{A366008E-4997-4504-88F8-3E7019317A5E}">
      <dgm:prSet/>
      <dgm:spPr/>
      <dgm:t>
        <a:bodyPr/>
        <a:lstStyle/>
        <a:p>
          <a:endParaRPr lang="en-US">
            <a:latin typeface="Times" pitchFamily="18" charset="0"/>
            <a:cs typeface="Times" pitchFamily="18" charset="0"/>
          </a:endParaRPr>
        </a:p>
      </dgm:t>
    </dgm:pt>
    <dgm:pt modelId="{AC85EFE9-34D7-4BAD-9E80-CE59F3220E7C}">
      <dgm:prSet phldrT="[Text]"/>
      <dgm:spPr/>
      <dgm:t>
        <a:bodyPr/>
        <a:lstStyle/>
        <a:p>
          <a:r>
            <a:rPr lang="en-US" dirty="0" smtClean="0">
              <a:latin typeface="Times" pitchFamily="18" charset="0"/>
              <a:cs typeface="Times" pitchFamily="18" charset="0"/>
            </a:rPr>
            <a:t>Develop cognitive replacement</a:t>
          </a:r>
          <a:endParaRPr lang="en-US" dirty="0">
            <a:latin typeface="Times" pitchFamily="18" charset="0"/>
            <a:cs typeface="Times" pitchFamily="18" charset="0"/>
          </a:endParaRPr>
        </a:p>
      </dgm:t>
    </dgm:pt>
    <dgm:pt modelId="{911776E3-C7D2-4E07-994D-C1561EC32C24}" type="parTrans" cxnId="{06015CD2-10E9-4B4A-ABAE-0C2A719FB17E}">
      <dgm:prSet/>
      <dgm:spPr/>
      <dgm:t>
        <a:bodyPr/>
        <a:lstStyle/>
        <a:p>
          <a:endParaRPr lang="en-US">
            <a:latin typeface="Times" pitchFamily="18" charset="0"/>
            <a:cs typeface="Times" pitchFamily="18" charset="0"/>
          </a:endParaRPr>
        </a:p>
      </dgm:t>
    </dgm:pt>
    <dgm:pt modelId="{8401B8B6-2B2D-43A4-951D-FB69615EA1AF}" type="sibTrans" cxnId="{06015CD2-10E9-4B4A-ABAE-0C2A719FB17E}">
      <dgm:prSet/>
      <dgm:spPr/>
      <dgm:t>
        <a:bodyPr/>
        <a:lstStyle/>
        <a:p>
          <a:endParaRPr lang="en-US">
            <a:latin typeface="Times" pitchFamily="18" charset="0"/>
            <a:cs typeface="Times" pitchFamily="18" charset="0"/>
          </a:endParaRPr>
        </a:p>
      </dgm:t>
    </dgm:pt>
    <dgm:pt modelId="{68939DFC-2963-4F8F-9855-1913662AF088}" type="pres">
      <dgm:prSet presAssocID="{6A0B9359-E6BC-4989-A1B3-7CD48DE44E69}" presName="Name0" presStyleCnt="0">
        <dgm:presLayoutVars>
          <dgm:dir/>
          <dgm:animLvl val="lvl"/>
          <dgm:resizeHandles/>
        </dgm:presLayoutVars>
      </dgm:prSet>
      <dgm:spPr/>
      <dgm:t>
        <a:bodyPr/>
        <a:lstStyle/>
        <a:p>
          <a:endParaRPr lang="en-US"/>
        </a:p>
      </dgm:t>
    </dgm:pt>
    <dgm:pt modelId="{5B4D9E00-DFC1-4601-9C9E-60D45F952311}" type="pres">
      <dgm:prSet presAssocID="{ED6DB1EC-E89D-4D03-9050-FF889616A55A}" presName="linNode" presStyleCnt="0"/>
      <dgm:spPr/>
    </dgm:pt>
    <dgm:pt modelId="{BAA4CFA5-27E6-461B-A61E-C43D78E24E95}" type="pres">
      <dgm:prSet presAssocID="{ED6DB1EC-E89D-4D03-9050-FF889616A55A}" presName="parentShp" presStyleLbl="node1" presStyleIdx="0" presStyleCnt="2" custLinFactNeighborX="-14583" custLinFactNeighborY="-3964">
        <dgm:presLayoutVars>
          <dgm:bulletEnabled val="1"/>
        </dgm:presLayoutVars>
      </dgm:prSet>
      <dgm:spPr/>
      <dgm:t>
        <a:bodyPr/>
        <a:lstStyle/>
        <a:p>
          <a:endParaRPr lang="en-US"/>
        </a:p>
      </dgm:t>
    </dgm:pt>
    <dgm:pt modelId="{01F93A9F-33B1-4723-996C-B4915796595D}" type="pres">
      <dgm:prSet presAssocID="{ED6DB1EC-E89D-4D03-9050-FF889616A55A}" presName="childShp" presStyleLbl="bgAccFollowNode1" presStyleIdx="0" presStyleCnt="2">
        <dgm:presLayoutVars>
          <dgm:bulletEnabled val="1"/>
        </dgm:presLayoutVars>
      </dgm:prSet>
      <dgm:spPr/>
      <dgm:t>
        <a:bodyPr/>
        <a:lstStyle/>
        <a:p>
          <a:endParaRPr lang="en-US"/>
        </a:p>
      </dgm:t>
    </dgm:pt>
    <dgm:pt modelId="{B99DDA4D-E6F8-4CDF-A637-2D283E9F0AA8}" type="pres">
      <dgm:prSet presAssocID="{268B12FD-8E71-4862-A9CF-E9AA5B92BFC1}" presName="spacing" presStyleCnt="0"/>
      <dgm:spPr/>
    </dgm:pt>
    <dgm:pt modelId="{5E20E4F1-63E1-4FC0-A9DA-C66DB542E0E1}" type="pres">
      <dgm:prSet presAssocID="{48EEA79C-E387-4C17-BD75-A8D867E16873}" presName="linNode" presStyleCnt="0"/>
      <dgm:spPr/>
    </dgm:pt>
    <dgm:pt modelId="{8A6F8A97-F9AC-465F-9449-89D003F72455}" type="pres">
      <dgm:prSet presAssocID="{48EEA79C-E387-4C17-BD75-A8D867E16873}" presName="parentShp" presStyleLbl="node1" presStyleIdx="1" presStyleCnt="2">
        <dgm:presLayoutVars>
          <dgm:bulletEnabled val="1"/>
        </dgm:presLayoutVars>
      </dgm:prSet>
      <dgm:spPr/>
      <dgm:t>
        <a:bodyPr/>
        <a:lstStyle/>
        <a:p>
          <a:endParaRPr lang="en-US"/>
        </a:p>
      </dgm:t>
    </dgm:pt>
    <dgm:pt modelId="{09767AD1-2569-4918-BDDB-E96010F8A8E8}" type="pres">
      <dgm:prSet presAssocID="{48EEA79C-E387-4C17-BD75-A8D867E16873}" presName="childShp" presStyleLbl="bgAccFollowNode1" presStyleIdx="1" presStyleCnt="2">
        <dgm:presLayoutVars>
          <dgm:bulletEnabled val="1"/>
        </dgm:presLayoutVars>
      </dgm:prSet>
      <dgm:spPr/>
      <dgm:t>
        <a:bodyPr/>
        <a:lstStyle/>
        <a:p>
          <a:endParaRPr lang="en-US"/>
        </a:p>
      </dgm:t>
    </dgm:pt>
  </dgm:ptLst>
  <dgm:cxnLst>
    <dgm:cxn modelId="{CA134C2D-823C-475F-BDFC-BAACA4E997A1}" type="presOf" srcId="{7849B53E-3E77-4DE2-92D9-0B92491FF270}" destId="{01F93A9F-33B1-4723-996C-B4915796595D}" srcOrd="0" destOrd="0" presId="urn:microsoft.com/office/officeart/2005/8/layout/vList6"/>
    <dgm:cxn modelId="{0F40D0DB-3AB2-428F-87D3-ED550A1AEB9E}" type="presOf" srcId="{ED6DB1EC-E89D-4D03-9050-FF889616A55A}" destId="{BAA4CFA5-27E6-461B-A61E-C43D78E24E95}" srcOrd="0" destOrd="0" presId="urn:microsoft.com/office/officeart/2005/8/layout/vList6"/>
    <dgm:cxn modelId="{A366008E-4997-4504-88F8-3E7019317A5E}" srcId="{48EEA79C-E387-4C17-BD75-A8D867E16873}" destId="{2ED671FE-6A2E-4AF6-9DB9-2A60CF7C717E}" srcOrd="0" destOrd="0" parTransId="{B922C5C3-64D2-48A5-993F-07D65720DB46}" sibTransId="{9DD6E24A-DB81-4C4B-B41B-382E8DC1C10F}"/>
    <dgm:cxn modelId="{2ED75847-8878-4BEE-AFA0-9A7B71A5BFFB}" type="presOf" srcId="{2ED671FE-6A2E-4AF6-9DB9-2A60CF7C717E}" destId="{09767AD1-2569-4918-BDDB-E96010F8A8E8}" srcOrd="0" destOrd="0" presId="urn:microsoft.com/office/officeart/2005/8/layout/vList6"/>
    <dgm:cxn modelId="{06015CD2-10E9-4B4A-ABAE-0C2A719FB17E}" srcId="{48EEA79C-E387-4C17-BD75-A8D867E16873}" destId="{AC85EFE9-34D7-4BAD-9E80-CE59F3220E7C}" srcOrd="1" destOrd="0" parTransId="{911776E3-C7D2-4E07-994D-C1561EC32C24}" sibTransId="{8401B8B6-2B2D-43A4-951D-FB69615EA1AF}"/>
    <dgm:cxn modelId="{B7096244-C956-4249-82E0-13B05A99CEDF}" type="presOf" srcId="{6A0B9359-E6BC-4989-A1B3-7CD48DE44E69}" destId="{68939DFC-2963-4F8F-9855-1913662AF088}" srcOrd="0" destOrd="0" presId="urn:microsoft.com/office/officeart/2005/8/layout/vList6"/>
    <dgm:cxn modelId="{E4096228-4C93-46CA-9409-585E7F51CCCB}" srcId="{6A0B9359-E6BC-4989-A1B3-7CD48DE44E69}" destId="{ED6DB1EC-E89D-4D03-9050-FF889616A55A}" srcOrd="0" destOrd="0" parTransId="{6399F531-FCA3-47F3-9633-739DAD2EAC33}" sibTransId="{268B12FD-8E71-4862-A9CF-E9AA5B92BFC1}"/>
    <dgm:cxn modelId="{25439313-9164-4F43-A8CF-AF7F00BC6B30}" srcId="{ED6DB1EC-E89D-4D03-9050-FF889616A55A}" destId="{7849B53E-3E77-4DE2-92D9-0B92491FF270}" srcOrd="0" destOrd="0" parTransId="{240C199D-9A68-4BB5-892F-CE4294B21293}" sibTransId="{492E3CE2-BEF5-4EC8-AD71-B1C8C619D020}"/>
    <dgm:cxn modelId="{874F6C01-2B09-4F60-B5A3-E7777198B8F7}" type="presOf" srcId="{48EEA79C-E387-4C17-BD75-A8D867E16873}" destId="{8A6F8A97-F9AC-465F-9449-89D003F72455}" srcOrd="0" destOrd="0" presId="urn:microsoft.com/office/officeart/2005/8/layout/vList6"/>
    <dgm:cxn modelId="{99832DCA-CE77-4A14-B896-9623B23D98F7}" type="presOf" srcId="{A94C28C4-5577-4713-AA44-D5FE480BAEDF}" destId="{01F93A9F-33B1-4723-996C-B4915796595D}" srcOrd="0" destOrd="1" presId="urn:microsoft.com/office/officeart/2005/8/layout/vList6"/>
    <dgm:cxn modelId="{0A0B6725-49C6-42B2-BDF4-599A8C764536}" srcId="{6A0B9359-E6BC-4989-A1B3-7CD48DE44E69}" destId="{48EEA79C-E387-4C17-BD75-A8D867E16873}" srcOrd="1" destOrd="0" parTransId="{9F2BE580-F6A4-445F-8966-DE26A6C50943}" sibTransId="{76F30FF5-DD5E-4CEC-9925-A60132BE7B4E}"/>
    <dgm:cxn modelId="{A423064E-9C41-4BA1-9AFD-F4A598562EC1}" srcId="{ED6DB1EC-E89D-4D03-9050-FF889616A55A}" destId="{A94C28C4-5577-4713-AA44-D5FE480BAEDF}" srcOrd="1" destOrd="0" parTransId="{66BFEFBF-3D4B-4106-A175-E7905FF8826B}" sibTransId="{6A3CB517-7334-4285-8833-2BE260426CE6}"/>
    <dgm:cxn modelId="{0AA1929E-DC7F-496B-B505-449509778660}" type="presOf" srcId="{AC85EFE9-34D7-4BAD-9E80-CE59F3220E7C}" destId="{09767AD1-2569-4918-BDDB-E96010F8A8E8}" srcOrd="0" destOrd="1" presId="urn:microsoft.com/office/officeart/2005/8/layout/vList6"/>
    <dgm:cxn modelId="{4FB8EA9E-E97B-414A-A0C1-0C417562E51A}" type="presParOf" srcId="{68939DFC-2963-4F8F-9855-1913662AF088}" destId="{5B4D9E00-DFC1-4601-9C9E-60D45F952311}" srcOrd="0" destOrd="0" presId="urn:microsoft.com/office/officeart/2005/8/layout/vList6"/>
    <dgm:cxn modelId="{3754087D-244E-4F1A-B053-4F207C55B309}" type="presParOf" srcId="{5B4D9E00-DFC1-4601-9C9E-60D45F952311}" destId="{BAA4CFA5-27E6-461B-A61E-C43D78E24E95}" srcOrd="0" destOrd="0" presId="urn:microsoft.com/office/officeart/2005/8/layout/vList6"/>
    <dgm:cxn modelId="{897516AD-FB9C-4DD6-98A4-D4B176B39B61}" type="presParOf" srcId="{5B4D9E00-DFC1-4601-9C9E-60D45F952311}" destId="{01F93A9F-33B1-4723-996C-B4915796595D}" srcOrd="1" destOrd="0" presId="urn:microsoft.com/office/officeart/2005/8/layout/vList6"/>
    <dgm:cxn modelId="{C0FFDF6D-06B2-435B-81C7-6254ACA3410F}" type="presParOf" srcId="{68939DFC-2963-4F8F-9855-1913662AF088}" destId="{B99DDA4D-E6F8-4CDF-A637-2D283E9F0AA8}" srcOrd="1" destOrd="0" presId="urn:microsoft.com/office/officeart/2005/8/layout/vList6"/>
    <dgm:cxn modelId="{25B981FE-312B-4BC7-81AF-3929C1FC536F}" type="presParOf" srcId="{68939DFC-2963-4F8F-9855-1913662AF088}" destId="{5E20E4F1-63E1-4FC0-A9DA-C66DB542E0E1}" srcOrd="2" destOrd="0" presId="urn:microsoft.com/office/officeart/2005/8/layout/vList6"/>
    <dgm:cxn modelId="{54396A1C-578A-4591-B473-EC1E35EDFA87}" type="presParOf" srcId="{5E20E4F1-63E1-4FC0-A9DA-C66DB542E0E1}" destId="{8A6F8A97-F9AC-465F-9449-89D003F72455}" srcOrd="0" destOrd="0" presId="urn:microsoft.com/office/officeart/2005/8/layout/vList6"/>
    <dgm:cxn modelId="{EE80885B-CC4C-4434-9643-BF3E64933D35}" type="presParOf" srcId="{5E20E4F1-63E1-4FC0-A9DA-C66DB542E0E1}" destId="{09767AD1-2569-4918-BDDB-E96010F8A8E8}"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A748D-117E-4FA1-9DCF-DFEC2FD08392}">
      <dsp:nvSpPr>
        <dsp:cNvPr id="0" name=""/>
        <dsp:cNvSpPr/>
      </dsp:nvSpPr>
      <dsp:spPr>
        <a:xfrm>
          <a:off x="0" y="14309"/>
          <a:ext cx="8077200" cy="60840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latin typeface="Times" pitchFamily="18" charset="0"/>
              <a:cs typeface="Times" pitchFamily="18" charset="0"/>
            </a:rPr>
            <a:t>Sara</a:t>
          </a:r>
          <a:endParaRPr lang="en-US" sz="2600" kern="1200" dirty="0">
            <a:latin typeface="Times" pitchFamily="18" charset="0"/>
            <a:cs typeface="Times" pitchFamily="18" charset="0"/>
          </a:endParaRPr>
        </a:p>
      </dsp:txBody>
      <dsp:txXfrm>
        <a:off x="29700" y="44009"/>
        <a:ext cx="8017800" cy="549000"/>
      </dsp:txXfrm>
    </dsp:sp>
    <dsp:sp modelId="{067576C0-14F1-42CC-8EB3-2C856D001886}">
      <dsp:nvSpPr>
        <dsp:cNvPr id="0" name=""/>
        <dsp:cNvSpPr/>
      </dsp:nvSpPr>
      <dsp:spPr>
        <a:xfrm>
          <a:off x="0" y="62270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Studies on a college student’s interaction with technology</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8 important factors identified</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Most important dimension was sociability with visual community</a:t>
          </a:r>
          <a:endParaRPr lang="en-US" sz="2000" kern="1200" dirty="0">
            <a:latin typeface="Times" pitchFamily="18" charset="0"/>
            <a:cs typeface="Times" pitchFamily="18" charset="0"/>
          </a:endParaRPr>
        </a:p>
      </dsp:txBody>
      <dsp:txXfrm>
        <a:off x="0" y="622709"/>
        <a:ext cx="8077200" cy="995670"/>
      </dsp:txXfrm>
    </dsp:sp>
    <dsp:sp modelId="{8A870AE5-E3AF-43FA-9452-9EBE4F33EAFC}">
      <dsp:nvSpPr>
        <dsp:cNvPr id="0" name=""/>
        <dsp:cNvSpPr/>
      </dsp:nvSpPr>
      <dsp:spPr>
        <a:xfrm>
          <a:off x="0" y="1618379"/>
          <a:ext cx="8077200" cy="608400"/>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Jindal-Snape</a:t>
          </a:r>
          <a:endParaRPr lang="en-US" sz="2600" kern="1200" dirty="0" smtClean="0">
            <a:latin typeface="Times" pitchFamily="18" charset="0"/>
            <a:cs typeface="Times" pitchFamily="18" charset="0"/>
          </a:endParaRPr>
        </a:p>
      </dsp:txBody>
      <dsp:txXfrm>
        <a:off x="29700" y="1648079"/>
        <a:ext cx="8017800" cy="549000"/>
      </dsp:txXfrm>
    </dsp:sp>
    <dsp:sp modelId="{8F634EB4-A193-411D-9844-110E9096E6CF}">
      <dsp:nvSpPr>
        <dsp:cNvPr id="0" name=""/>
        <dsp:cNvSpPr/>
      </dsp:nvSpPr>
      <dsp:spPr>
        <a:xfrm>
          <a:off x="0" y="222677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Studies </a:t>
          </a:r>
          <a:r>
            <a:rPr lang="en-US" sz="2000" kern="1200" dirty="0" smtClean="0">
              <a:latin typeface="Times" pitchFamily="18" charset="0"/>
              <a:cs typeface="Times" pitchFamily="18" charset="0"/>
            </a:rPr>
            <a:t>with children who are blind</a:t>
          </a: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Difficulty in learning due to lack of social feedback</a:t>
          </a: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Important to provide assistance and rehabilitation</a:t>
          </a:r>
        </a:p>
      </dsp:txBody>
      <dsp:txXfrm>
        <a:off x="0" y="2226779"/>
        <a:ext cx="8077200" cy="995670"/>
      </dsp:txXfrm>
    </dsp:sp>
    <dsp:sp modelId="{8D1E576F-4533-4D9E-8711-3706EE60862B}">
      <dsp:nvSpPr>
        <dsp:cNvPr id="0" name=""/>
        <dsp:cNvSpPr/>
      </dsp:nvSpPr>
      <dsp:spPr>
        <a:xfrm>
          <a:off x="0" y="3222449"/>
          <a:ext cx="8077200" cy="608400"/>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CUbiC</a:t>
          </a:r>
          <a:r>
            <a:rPr lang="en-US" sz="2600" kern="1200" dirty="0" smtClean="0">
              <a:latin typeface="Times" pitchFamily="18" charset="0"/>
              <a:cs typeface="Times" pitchFamily="18" charset="0"/>
            </a:rPr>
            <a:t> open focus group</a:t>
          </a:r>
          <a:endParaRPr lang="en-US" sz="2600" kern="1200" dirty="0">
            <a:latin typeface="Times" pitchFamily="18" charset="0"/>
            <a:cs typeface="Times" pitchFamily="18" charset="0"/>
          </a:endParaRPr>
        </a:p>
      </dsp:txBody>
      <dsp:txXfrm>
        <a:off x="29700" y="3252149"/>
        <a:ext cx="8017800" cy="549000"/>
      </dsp:txXfrm>
    </dsp:sp>
    <dsp:sp modelId="{FC4EBE70-90E8-411A-9FB0-6B1AC4A87B93}">
      <dsp:nvSpPr>
        <dsp:cNvPr id="0" name=""/>
        <dsp:cNvSpPr/>
      </dsp:nvSpPr>
      <dsp:spPr>
        <a:xfrm>
          <a:off x="0" y="3830850"/>
          <a:ext cx="8077200"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“It would be nice to walk into a room and immediately get to know who are all in front of me before they start a conversation”.</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One young man said, “It would be great to walk into a bar and identify beautiful women”.</a:t>
          </a:r>
          <a:endParaRPr lang="en-US" sz="2000" kern="1200" dirty="0">
            <a:latin typeface="Times" pitchFamily="18" charset="0"/>
            <a:cs typeface="Times" pitchFamily="18" charset="0"/>
          </a:endParaRPr>
        </a:p>
      </dsp:txBody>
      <dsp:txXfrm>
        <a:off x="0" y="3830850"/>
        <a:ext cx="8077200" cy="11840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28E95-D619-473D-B14D-D2F114AA0DA7}">
      <dsp:nvSpPr>
        <dsp:cNvPr id="0" name=""/>
        <dsp:cNvSpPr/>
      </dsp:nvSpPr>
      <dsp:spPr>
        <a:xfrm>
          <a:off x="0" y="739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20104" y="94083"/>
        <a:ext cx="2779191" cy="371632"/>
      </dsp:txXfrm>
    </dsp:sp>
    <dsp:sp modelId="{97D63AB8-7C7D-405C-9C71-E8F43BB4CA67}">
      <dsp:nvSpPr>
        <dsp:cNvPr id="0" name=""/>
        <dsp:cNvSpPr/>
      </dsp:nvSpPr>
      <dsp:spPr>
        <a:xfrm>
          <a:off x="0" y="549179"/>
          <a:ext cx="2819399"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20104" y="569283"/>
        <a:ext cx="2779191" cy="371632"/>
      </dsp:txXfrm>
    </dsp:sp>
    <dsp:sp modelId="{AB8BDBB6-E382-4007-A73B-6D07AA6202C4}">
      <dsp:nvSpPr>
        <dsp:cNvPr id="0" name=""/>
        <dsp:cNvSpPr/>
      </dsp:nvSpPr>
      <dsp:spPr>
        <a:xfrm>
          <a:off x="0" y="1024379"/>
          <a:ext cx="2819399"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20104" y="1044483"/>
        <a:ext cx="2779191" cy="371632"/>
      </dsp:txXfrm>
    </dsp:sp>
    <dsp:sp modelId="{89ED1F14-88E8-44C7-9E9C-590FFAF3DE35}">
      <dsp:nvSpPr>
        <dsp:cNvPr id="0" name=""/>
        <dsp:cNvSpPr/>
      </dsp:nvSpPr>
      <dsp:spPr>
        <a:xfrm>
          <a:off x="0" y="14995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20104" y="1519683"/>
        <a:ext cx="2779191" cy="371632"/>
      </dsp:txXfrm>
    </dsp:sp>
    <dsp:sp modelId="{1ADF64C4-87E9-41B0-A8B6-ACA438EB17CF}">
      <dsp:nvSpPr>
        <dsp:cNvPr id="0" name=""/>
        <dsp:cNvSpPr/>
      </dsp:nvSpPr>
      <dsp:spPr>
        <a:xfrm>
          <a:off x="0" y="19747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20104" y="1994883"/>
        <a:ext cx="2779191" cy="371632"/>
      </dsp:txXfrm>
    </dsp:sp>
    <dsp:sp modelId="{D46A38F0-0A7F-4526-B188-892B17686C82}">
      <dsp:nvSpPr>
        <dsp:cNvPr id="0" name=""/>
        <dsp:cNvSpPr/>
      </dsp:nvSpPr>
      <dsp:spPr>
        <a:xfrm>
          <a:off x="0" y="2449980"/>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20104" y="2470084"/>
        <a:ext cx="2779191" cy="371632"/>
      </dsp:txXfrm>
    </dsp:sp>
    <dsp:sp modelId="{7EE41B94-35F4-480F-8DB0-51E8791F4ADD}">
      <dsp:nvSpPr>
        <dsp:cNvPr id="0" name=""/>
        <dsp:cNvSpPr/>
      </dsp:nvSpPr>
      <dsp:spPr>
        <a:xfrm>
          <a:off x="0" y="29251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20104" y="2945284"/>
        <a:ext cx="2779191" cy="371632"/>
      </dsp:txXfrm>
    </dsp:sp>
    <dsp:sp modelId="{CBC6442A-B143-4A3A-8D1F-D68693F2B6FF}">
      <dsp:nvSpPr>
        <dsp:cNvPr id="0" name=""/>
        <dsp:cNvSpPr/>
      </dsp:nvSpPr>
      <dsp:spPr>
        <a:xfrm>
          <a:off x="0" y="34003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20104" y="3420484"/>
        <a:ext cx="2779191" cy="37163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28E95-D619-473D-B14D-D2F114AA0DA7}">
      <dsp:nvSpPr>
        <dsp:cNvPr id="0" name=""/>
        <dsp:cNvSpPr/>
      </dsp:nvSpPr>
      <dsp:spPr>
        <a:xfrm>
          <a:off x="0" y="739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20104" y="94083"/>
        <a:ext cx="2779191" cy="371632"/>
      </dsp:txXfrm>
    </dsp:sp>
    <dsp:sp modelId="{97D63AB8-7C7D-405C-9C71-E8F43BB4CA67}">
      <dsp:nvSpPr>
        <dsp:cNvPr id="0" name=""/>
        <dsp:cNvSpPr/>
      </dsp:nvSpPr>
      <dsp:spPr>
        <a:xfrm>
          <a:off x="0" y="549179"/>
          <a:ext cx="2819399"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20104" y="569283"/>
        <a:ext cx="2779191" cy="371632"/>
      </dsp:txXfrm>
    </dsp:sp>
    <dsp:sp modelId="{AB8BDBB6-E382-4007-A73B-6D07AA6202C4}">
      <dsp:nvSpPr>
        <dsp:cNvPr id="0" name=""/>
        <dsp:cNvSpPr/>
      </dsp:nvSpPr>
      <dsp:spPr>
        <a:xfrm>
          <a:off x="0" y="1024379"/>
          <a:ext cx="2819399"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20104" y="1044483"/>
        <a:ext cx="2779191" cy="371632"/>
      </dsp:txXfrm>
    </dsp:sp>
    <dsp:sp modelId="{89ED1F14-88E8-44C7-9E9C-590FFAF3DE35}">
      <dsp:nvSpPr>
        <dsp:cNvPr id="0" name=""/>
        <dsp:cNvSpPr/>
      </dsp:nvSpPr>
      <dsp:spPr>
        <a:xfrm>
          <a:off x="0" y="14995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20104" y="1519683"/>
        <a:ext cx="2779191" cy="371632"/>
      </dsp:txXfrm>
    </dsp:sp>
    <dsp:sp modelId="{1ADF64C4-87E9-41B0-A8B6-ACA438EB17CF}">
      <dsp:nvSpPr>
        <dsp:cNvPr id="0" name=""/>
        <dsp:cNvSpPr/>
      </dsp:nvSpPr>
      <dsp:spPr>
        <a:xfrm>
          <a:off x="0" y="19747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20104" y="1994883"/>
        <a:ext cx="2779191" cy="371632"/>
      </dsp:txXfrm>
    </dsp:sp>
    <dsp:sp modelId="{D46A38F0-0A7F-4526-B188-892B17686C82}">
      <dsp:nvSpPr>
        <dsp:cNvPr id="0" name=""/>
        <dsp:cNvSpPr/>
      </dsp:nvSpPr>
      <dsp:spPr>
        <a:xfrm>
          <a:off x="0" y="2449980"/>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20104" y="2470084"/>
        <a:ext cx="2779191" cy="371632"/>
      </dsp:txXfrm>
    </dsp:sp>
    <dsp:sp modelId="{7EE41B94-35F4-480F-8DB0-51E8791F4ADD}">
      <dsp:nvSpPr>
        <dsp:cNvPr id="0" name=""/>
        <dsp:cNvSpPr/>
      </dsp:nvSpPr>
      <dsp:spPr>
        <a:xfrm>
          <a:off x="0" y="29251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20104" y="2945284"/>
        <a:ext cx="2779191" cy="371632"/>
      </dsp:txXfrm>
    </dsp:sp>
    <dsp:sp modelId="{CBC6442A-B143-4A3A-8D1F-D68693F2B6FF}">
      <dsp:nvSpPr>
        <dsp:cNvPr id="0" name=""/>
        <dsp:cNvSpPr/>
      </dsp:nvSpPr>
      <dsp:spPr>
        <a:xfrm>
          <a:off x="0" y="34003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20104" y="3420484"/>
        <a:ext cx="2779191" cy="37163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28E95-D619-473D-B14D-D2F114AA0DA7}">
      <dsp:nvSpPr>
        <dsp:cNvPr id="0" name=""/>
        <dsp:cNvSpPr/>
      </dsp:nvSpPr>
      <dsp:spPr>
        <a:xfrm>
          <a:off x="0" y="739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20104" y="94083"/>
        <a:ext cx="2779191" cy="371632"/>
      </dsp:txXfrm>
    </dsp:sp>
    <dsp:sp modelId="{97D63AB8-7C7D-405C-9C71-E8F43BB4CA67}">
      <dsp:nvSpPr>
        <dsp:cNvPr id="0" name=""/>
        <dsp:cNvSpPr/>
      </dsp:nvSpPr>
      <dsp:spPr>
        <a:xfrm>
          <a:off x="0" y="549179"/>
          <a:ext cx="2819399"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20104" y="569283"/>
        <a:ext cx="2779191" cy="371632"/>
      </dsp:txXfrm>
    </dsp:sp>
    <dsp:sp modelId="{AB8BDBB6-E382-4007-A73B-6D07AA6202C4}">
      <dsp:nvSpPr>
        <dsp:cNvPr id="0" name=""/>
        <dsp:cNvSpPr/>
      </dsp:nvSpPr>
      <dsp:spPr>
        <a:xfrm>
          <a:off x="0" y="1024379"/>
          <a:ext cx="2819399"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20104" y="1044483"/>
        <a:ext cx="2779191" cy="371632"/>
      </dsp:txXfrm>
    </dsp:sp>
    <dsp:sp modelId="{89ED1F14-88E8-44C7-9E9C-590FFAF3DE35}">
      <dsp:nvSpPr>
        <dsp:cNvPr id="0" name=""/>
        <dsp:cNvSpPr/>
      </dsp:nvSpPr>
      <dsp:spPr>
        <a:xfrm>
          <a:off x="0" y="14995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20104" y="1519683"/>
        <a:ext cx="2779191" cy="371632"/>
      </dsp:txXfrm>
    </dsp:sp>
    <dsp:sp modelId="{1ADF64C4-87E9-41B0-A8B6-ACA438EB17CF}">
      <dsp:nvSpPr>
        <dsp:cNvPr id="0" name=""/>
        <dsp:cNvSpPr/>
      </dsp:nvSpPr>
      <dsp:spPr>
        <a:xfrm>
          <a:off x="0" y="19747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20104" y="1994883"/>
        <a:ext cx="2779191" cy="371632"/>
      </dsp:txXfrm>
    </dsp:sp>
    <dsp:sp modelId="{D46A38F0-0A7F-4526-B188-892B17686C82}">
      <dsp:nvSpPr>
        <dsp:cNvPr id="0" name=""/>
        <dsp:cNvSpPr/>
      </dsp:nvSpPr>
      <dsp:spPr>
        <a:xfrm>
          <a:off x="0" y="2449980"/>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20104" y="2470084"/>
        <a:ext cx="2779191" cy="371632"/>
      </dsp:txXfrm>
    </dsp:sp>
    <dsp:sp modelId="{7EE41B94-35F4-480F-8DB0-51E8791F4ADD}">
      <dsp:nvSpPr>
        <dsp:cNvPr id="0" name=""/>
        <dsp:cNvSpPr/>
      </dsp:nvSpPr>
      <dsp:spPr>
        <a:xfrm>
          <a:off x="0" y="29251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20104" y="2945284"/>
        <a:ext cx="2779191" cy="371632"/>
      </dsp:txXfrm>
    </dsp:sp>
    <dsp:sp modelId="{CBC6442A-B143-4A3A-8D1F-D68693F2B6FF}">
      <dsp:nvSpPr>
        <dsp:cNvPr id="0" name=""/>
        <dsp:cNvSpPr/>
      </dsp:nvSpPr>
      <dsp:spPr>
        <a:xfrm>
          <a:off x="0" y="34003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20104" y="3420484"/>
        <a:ext cx="2779191" cy="37163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28E95-D619-473D-B14D-D2F114AA0DA7}">
      <dsp:nvSpPr>
        <dsp:cNvPr id="0" name=""/>
        <dsp:cNvSpPr/>
      </dsp:nvSpPr>
      <dsp:spPr>
        <a:xfrm>
          <a:off x="0" y="739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20104" y="94083"/>
        <a:ext cx="2779191" cy="371632"/>
      </dsp:txXfrm>
    </dsp:sp>
    <dsp:sp modelId="{97D63AB8-7C7D-405C-9C71-E8F43BB4CA67}">
      <dsp:nvSpPr>
        <dsp:cNvPr id="0" name=""/>
        <dsp:cNvSpPr/>
      </dsp:nvSpPr>
      <dsp:spPr>
        <a:xfrm>
          <a:off x="0" y="549179"/>
          <a:ext cx="2819399"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20104" y="569283"/>
        <a:ext cx="2779191" cy="371632"/>
      </dsp:txXfrm>
    </dsp:sp>
    <dsp:sp modelId="{AB8BDBB6-E382-4007-A73B-6D07AA6202C4}">
      <dsp:nvSpPr>
        <dsp:cNvPr id="0" name=""/>
        <dsp:cNvSpPr/>
      </dsp:nvSpPr>
      <dsp:spPr>
        <a:xfrm>
          <a:off x="0" y="1024379"/>
          <a:ext cx="2819399"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20104" y="1044483"/>
        <a:ext cx="2779191" cy="371632"/>
      </dsp:txXfrm>
    </dsp:sp>
    <dsp:sp modelId="{89ED1F14-88E8-44C7-9E9C-590FFAF3DE35}">
      <dsp:nvSpPr>
        <dsp:cNvPr id="0" name=""/>
        <dsp:cNvSpPr/>
      </dsp:nvSpPr>
      <dsp:spPr>
        <a:xfrm>
          <a:off x="0" y="14995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20104" y="1519683"/>
        <a:ext cx="2779191" cy="371632"/>
      </dsp:txXfrm>
    </dsp:sp>
    <dsp:sp modelId="{1ADF64C4-87E9-41B0-A8B6-ACA438EB17CF}">
      <dsp:nvSpPr>
        <dsp:cNvPr id="0" name=""/>
        <dsp:cNvSpPr/>
      </dsp:nvSpPr>
      <dsp:spPr>
        <a:xfrm>
          <a:off x="0" y="19747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20104" y="1994883"/>
        <a:ext cx="2779191" cy="371632"/>
      </dsp:txXfrm>
    </dsp:sp>
    <dsp:sp modelId="{D46A38F0-0A7F-4526-B188-892B17686C82}">
      <dsp:nvSpPr>
        <dsp:cNvPr id="0" name=""/>
        <dsp:cNvSpPr/>
      </dsp:nvSpPr>
      <dsp:spPr>
        <a:xfrm>
          <a:off x="0" y="2449980"/>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20104" y="2470084"/>
        <a:ext cx="2779191" cy="371632"/>
      </dsp:txXfrm>
    </dsp:sp>
    <dsp:sp modelId="{7EE41B94-35F4-480F-8DB0-51E8791F4ADD}">
      <dsp:nvSpPr>
        <dsp:cNvPr id="0" name=""/>
        <dsp:cNvSpPr/>
      </dsp:nvSpPr>
      <dsp:spPr>
        <a:xfrm>
          <a:off x="0" y="29251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20104" y="2945284"/>
        <a:ext cx="2779191" cy="371632"/>
      </dsp:txXfrm>
    </dsp:sp>
    <dsp:sp modelId="{CBC6442A-B143-4A3A-8D1F-D68693F2B6FF}">
      <dsp:nvSpPr>
        <dsp:cNvPr id="0" name=""/>
        <dsp:cNvSpPr/>
      </dsp:nvSpPr>
      <dsp:spPr>
        <a:xfrm>
          <a:off x="0" y="34003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20104" y="3420484"/>
        <a:ext cx="2779191" cy="37163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EBD33-ABE3-45B6-8915-C0562DB3CEE3}">
      <dsp:nvSpPr>
        <dsp:cNvPr id="0" name=""/>
        <dsp:cNvSpPr/>
      </dsp:nvSpPr>
      <dsp:spPr>
        <a:xfrm>
          <a:off x="0" y="128940"/>
          <a:ext cx="8077200" cy="38376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Requirements Analysis &amp; System Design</a:t>
          </a:r>
          <a:endParaRPr lang="en-US" sz="1600" kern="1200" dirty="0"/>
        </a:p>
      </dsp:txBody>
      <dsp:txXfrm>
        <a:off x="18734" y="147674"/>
        <a:ext cx="8039732" cy="346292"/>
      </dsp:txXfrm>
    </dsp:sp>
    <dsp:sp modelId="{044FCDF4-1DD4-4BD1-BA91-93AB2734907F}">
      <dsp:nvSpPr>
        <dsp:cNvPr id="0" name=""/>
        <dsp:cNvSpPr/>
      </dsp:nvSpPr>
      <dsp:spPr>
        <a:xfrm>
          <a:off x="0" y="512700"/>
          <a:ext cx="8077200" cy="185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and S. </a:t>
          </a:r>
          <a:r>
            <a:rPr lang="en-US" sz="1200" kern="1200" dirty="0" err="1" smtClean="0"/>
            <a:t>Panchanathan</a:t>
          </a:r>
          <a:r>
            <a:rPr lang="en-US" sz="1200" kern="1200" dirty="0" smtClean="0"/>
            <a:t>, “Embodied Social Interaction Assistant”, Technical Report, April 2009.</a:t>
          </a:r>
          <a:endParaRPr lang="en-US" sz="1200" kern="1200" dirty="0"/>
        </a:p>
        <a:p>
          <a:pPr marL="114300" lvl="1" indent="-114300" algn="l" defTabSz="533400">
            <a:lnSpc>
              <a:spcPct val="90000"/>
            </a:lnSpc>
            <a:spcBef>
              <a:spcPct val="0"/>
            </a:spcBef>
            <a:spcAft>
              <a:spcPct val="20000"/>
            </a:spcAft>
            <a:buChar char="••"/>
          </a:pPr>
          <a:r>
            <a:rPr lang="en-US" sz="1200" kern="1200" dirty="0" smtClean="0"/>
            <a:t>S. </a:t>
          </a:r>
          <a:r>
            <a:rPr lang="en-US" sz="1200" kern="1200" dirty="0" err="1" smtClean="0"/>
            <a:t>Panchanthan</a:t>
          </a:r>
          <a:r>
            <a:rPr lang="en-US" sz="1200" kern="1200" dirty="0" smtClean="0"/>
            <a:t>, N.C. Krishnan, S. Krishna, T. McDaniel, and V.N. </a:t>
          </a:r>
          <a:r>
            <a:rPr lang="en-US" sz="1200" kern="1200" dirty="0" err="1" smtClean="0"/>
            <a:t>Balasubramanian</a:t>
          </a:r>
          <a:r>
            <a:rPr lang="en-US" sz="1200" kern="1200" dirty="0" smtClean="0"/>
            <a:t>, “Enriched human-centered multimedia computing through inspirations from disabilities and deficit-centered computing solutions,” </a:t>
          </a:r>
          <a:r>
            <a:rPr lang="en-US" sz="1200" i="1" kern="1200" dirty="0" smtClean="0"/>
            <a:t>Proceeding of the 3rd ACM international workshop on Human-centered computing</a:t>
          </a:r>
          <a:r>
            <a:rPr lang="en-US" sz="1200" kern="1200" dirty="0" smtClean="0"/>
            <a:t>, Vancouver, British Columbia, Canada: ACM, 2008, pp. 35-42.</a:t>
          </a:r>
          <a:endParaRPr lang="en-US" sz="1200" kern="1200" dirty="0"/>
        </a:p>
        <a:p>
          <a:pPr marL="114300" lvl="1" indent="-114300" algn="l" defTabSz="533400">
            <a:lnSpc>
              <a:spcPct val="90000"/>
            </a:lnSpc>
            <a:spcBef>
              <a:spcPct val="0"/>
            </a:spcBef>
            <a:spcAft>
              <a:spcPct val="20000"/>
            </a:spcAft>
            <a:buChar char="••"/>
          </a:pPr>
          <a:r>
            <a:rPr lang="en-US" sz="1200" kern="1200" dirty="0" smtClean="0"/>
            <a:t>S. </a:t>
          </a:r>
          <a:r>
            <a:rPr lang="en-US" sz="1200" kern="1200" dirty="0" err="1" smtClean="0"/>
            <a:t>Panchanathan</a:t>
          </a:r>
          <a:r>
            <a:rPr lang="en-US" sz="1200" kern="1200" dirty="0" smtClean="0"/>
            <a:t>, S. Krishna, J. Black, and V. </a:t>
          </a:r>
          <a:r>
            <a:rPr lang="en-US" sz="1200" kern="1200" dirty="0" err="1" smtClean="0"/>
            <a:t>Balasubramanian</a:t>
          </a:r>
          <a:r>
            <a:rPr lang="en-US" sz="1200" kern="1200" dirty="0" smtClean="0"/>
            <a:t>, “Human Centered Multimedia Computing: A New Paradigm for the Design of Assistive and Rehabilitative Environments,” </a:t>
          </a:r>
          <a:r>
            <a:rPr lang="en-US" sz="1200" i="1" kern="1200" dirty="0" smtClean="0"/>
            <a:t>Signal Processing, Communications and Networking, 2008. ICSCN '08. International Conference on</a:t>
          </a:r>
          <a:r>
            <a:rPr lang="en-US" sz="1200" kern="1200" dirty="0" smtClean="0"/>
            <a:t>, 2008, pp. 1-7.</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D. </a:t>
          </a:r>
          <a:r>
            <a:rPr lang="en-US" sz="1200" kern="1200" dirty="0" err="1" smtClean="0"/>
            <a:t>Colbry</a:t>
          </a:r>
          <a:r>
            <a:rPr lang="en-US" sz="1200" kern="1200" dirty="0" smtClean="0"/>
            <a:t>, J. Black, V. </a:t>
          </a:r>
          <a:r>
            <a:rPr lang="en-US" sz="1200" kern="1200" dirty="0" err="1" smtClean="0"/>
            <a:t>Balasubramanian</a:t>
          </a:r>
          <a:r>
            <a:rPr lang="en-US" sz="1200" kern="1200" dirty="0" smtClean="0"/>
            <a:t>, and S. </a:t>
          </a:r>
          <a:r>
            <a:rPr lang="en-US" sz="1200" kern="1200" dirty="0" err="1" smtClean="0"/>
            <a:t>Panchanathan</a:t>
          </a:r>
          <a:r>
            <a:rPr lang="en-US" sz="1200" kern="1200" dirty="0" smtClean="0"/>
            <a:t>, “A Systematic Requirements Analysis and Development of an Assistive Device to Enhance the Social Interaction of People Who are Blind or Visually Impaired,” Marseille, France: 2008.</a:t>
          </a:r>
          <a:endParaRPr lang="en-US" sz="1200" kern="1200" dirty="0"/>
        </a:p>
      </dsp:txBody>
      <dsp:txXfrm>
        <a:off x="0" y="512700"/>
        <a:ext cx="8077200" cy="1854720"/>
      </dsp:txXfrm>
    </dsp:sp>
    <dsp:sp modelId="{98A7A20E-545E-43A1-B4CA-03C720AB5C8F}">
      <dsp:nvSpPr>
        <dsp:cNvPr id="0" name=""/>
        <dsp:cNvSpPr/>
      </dsp:nvSpPr>
      <dsp:spPr>
        <a:xfrm>
          <a:off x="0" y="2367420"/>
          <a:ext cx="8077200" cy="3837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Rocking</a:t>
          </a:r>
          <a:endParaRPr lang="en-US" sz="1600" kern="1200" dirty="0"/>
        </a:p>
      </dsp:txBody>
      <dsp:txXfrm>
        <a:off x="18734" y="2386154"/>
        <a:ext cx="8039732" cy="346292"/>
      </dsp:txXfrm>
    </dsp:sp>
    <dsp:sp modelId="{58CE6C68-63C9-42F9-96C1-5AB62F1F8AF7}">
      <dsp:nvSpPr>
        <dsp:cNvPr id="0" name=""/>
        <dsp:cNvSpPr/>
      </dsp:nvSpPr>
      <dsp:spPr>
        <a:xfrm>
          <a:off x="0" y="2751180"/>
          <a:ext cx="8077200" cy="76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and S. </a:t>
          </a:r>
          <a:r>
            <a:rPr lang="en-US" sz="1200" kern="1200" dirty="0" err="1" smtClean="0"/>
            <a:t>Panchanathan</a:t>
          </a:r>
          <a:r>
            <a:rPr lang="en-US" sz="1200" kern="1200" dirty="0" smtClean="0"/>
            <a:t>, “On the detection of </a:t>
          </a:r>
          <a:r>
            <a:rPr lang="en-US" sz="1200" kern="1200" dirty="0" err="1" smtClean="0"/>
            <a:t>streotypic</a:t>
          </a:r>
          <a:r>
            <a:rPr lang="en-US" sz="1200" kern="1200" dirty="0" smtClean="0"/>
            <a:t> body mannerisms using embodied motion sensors,” </a:t>
          </a:r>
          <a:r>
            <a:rPr lang="en-US" sz="1200" i="1" kern="1200" dirty="0" smtClean="0"/>
            <a:t>Journal of Multimedia</a:t>
          </a:r>
          <a:r>
            <a:rPr lang="en-US" sz="1200" kern="1200" dirty="0" smtClean="0"/>
            <a:t> Submitted, Nov. 2009. </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N.C. Krishnan, and S. </a:t>
          </a:r>
          <a:r>
            <a:rPr lang="en-US" sz="1200" kern="1200" dirty="0" err="1" smtClean="0"/>
            <a:t>Panchanathan</a:t>
          </a:r>
          <a:r>
            <a:rPr lang="en-US" sz="1200" kern="1200" dirty="0" smtClean="0"/>
            <a:t>, “Detecting Stereotype Body Rocking Behavior through Embodied Motion Sensors,” New Orleans, LA: 2009. </a:t>
          </a:r>
          <a:endParaRPr lang="en-US" sz="1200" kern="1200" dirty="0"/>
        </a:p>
      </dsp:txBody>
      <dsp:txXfrm>
        <a:off x="0" y="2751180"/>
        <a:ext cx="8077200" cy="761760"/>
      </dsp:txXfrm>
    </dsp:sp>
    <dsp:sp modelId="{B0E735D0-7665-490B-A7E1-0318A43900E6}">
      <dsp:nvSpPr>
        <dsp:cNvPr id="0" name=""/>
        <dsp:cNvSpPr/>
      </dsp:nvSpPr>
      <dsp:spPr>
        <a:xfrm>
          <a:off x="0" y="3512940"/>
          <a:ext cx="8077200" cy="38376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18734" y="3531674"/>
        <a:ext cx="8039732" cy="346292"/>
      </dsp:txXfrm>
    </dsp:sp>
    <dsp:sp modelId="{693AB47C-B8D3-472B-A862-4C3FC06611C8}">
      <dsp:nvSpPr>
        <dsp:cNvPr id="0" name=""/>
        <dsp:cNvSpPr/>
      </dsp:nvSpPr>
      <dsp:spPr>
        <a:xfrm>
          <a:off x="0" y="3896700"/>
          <a:ext cx="8077200"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V. </a:t>
          </a:r>
          <a:r>
            <a:rPr lang="en-US" sz="1200" kern="1200" dirty="0" err="1" smtClean="0"/>
            <a:t>Balasubramanian</a:t>
          </a:r>
          <a:r>
            <a:rPr lang="en-US" sz="1200" kern="1200" dirty="0" smtClean="0"/>
            <a:t>, J. Black, and S. </a:t>
          </a:r>
          <a:r>
            <a:rPr lang="en-US" sz="1200" kern="1200" dirty="0" err="1" smtClean="0"/>
            <a:t>Panchanathan</a:t>
          </a:r>
          <a:r>
            <a:rPr lang="en-US" sz="1200" kern="1200" dirty="0" smtClean="0"/>
            <a:t>, “Person-</a:t>
          </a:r>
          <a:r>
            <a:rPr lang="en-US" sz="1200" kern="1200" dirty="0" err="1" smtClean="0"/>
            <a:t>Speciﬁc</a:t>
          </a:r>
          <a:r>
            <a:rPr lang="en-US" sz="1200" kern="1200" dirty="0" smtClean="0"/>
            <a:t> Characteristic Feature Selection for Face</a:t>
          </a:r>
          <a:br>
            <a:rPr lang="en-US" sz="1200" kern="1200" dirty="0" smtClean="0"/>
          </a:br>
          <a:r>
            <a:rPr lang="en-US" sz="1200" kern="1200" dirty="0" smtClean="0"/>
            <a:t>Recognition.,” </a:t>
          </a:r>
          <a:r>
            <a:rPr lang="en-US" sz="1200" i="1" kern="1200" dirty="0" smtClean="0"/>
            <a:t>Biometrics: Theory, Methods, and Applications (IEEE Press Series on Computational Intelligence)</a:t>
          </a:r>
          <a:r>
            <a:rPr lang="en-US" sz="1200" kern="1200" dirty="0" smtClean="0"/>
            <a:t>, N.V. </a:t>
          </a:r>
          <a:r>
            <a:rPr lang="en-US" sz="1200" kern="1200" dirty="0" err="1" smtClean="0"/>
            <a:t>Boulgoris</a:t>
          </a:r>
          <a:r>
            <a:rPr lang="en-US" sz="1200" kern="1200" dirty="0" smtClean="0"/>
            <a:t>, ed., Wiley-IEEE Press, 2009.  </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J. Black, and S. </a:t>
          </a:r>
          <a:r>
            <a:rPr lang="en-US" sz="1200" kern="1200" dirty="0" err="1" smtClean="0"/>
            <a:t>Panchanathan</a:t>
          </a:r>
          <a:r>
            <a:rPr lang="en-US" sz="1200" kern="1200" dirty="0" smtClean="0"/>
            <a:t>, “Using Genetic Algorithms to Find Person-Specific Gabor Feature Detectors for Face Indexing and Recognition,” </a:t>
          </a:r>
          <a:r>
            <a:rPr lang="en-US" sz="1200" i="1" kern="1200" dirty="0" smtClean="0"/>
            <a:t>Advances in Biometrics</a:t>
          </a:r>
          <a:r>
            <a:rPr lang="en-US" sz="1200" kern="1200" dirty="0" smtClean="0"/>
            <a:t>, 2006, pp. 182-191.  </a:t>
          </a:r>
          <a:endParaRPr lang="en-US" sz="1200" kern="1200" dirty="0"/>
        </a:p>
      </dsp:txBody>
      <dsp:txXfrm>
        <a:off x="0" y="3896700"/>
        <a:ext cx="8077200" cy="92736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D06793-F825-4160-B48F-B6F7E24EECD9}">
      <dsp:nvSpPr>
        <dsp:cNvPr id="0" name=""/>
        <dsp:cNvSpPr/>
      </dsp:nvSpPr>
      <dsp:spPr>
        <a:xfrm>
          <a:off x="0" y="64139"/>
          <a:ext cx="8077200" cy="38376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18734" y="82873"/>
        <a:ext cx="8039732" cy="346292"/>
      </dsp:txXfrm>
    </dsp:sp>
    <dsp:sp modelId="{DEB2728B-2931-4685-9A5C-1FD61D225E0F}">
      <dsp:nvSpPr>
        <dsp:cNvPr id="0" name=""/>
        <dsp:cNvSpPr/>
      </dsp:nvSpPr>
      <dsp:spPr>
        <a:xfrm>
          <a:off x="0" y="447900"/>
          <a:ext cx="8077200" cy="351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 L. </a:t>
          </a:r>
          <a:r>
            <a:rPr lang="en-US" sz="1200" kern="1200" dirty="0" err="1" smtClean="0"/>
            <a:t>Gade</a:t>
          </a:r>
          <a:r>
            <a:rPr lang="en-US" sz="1200" kern="1200" dirty="0" smtClean="0"/>
            <a:t>, S. Krishna, and S. </a:t>
          </a:r>
          <a:r>
            <a:rPr lang="en-US" sz="1200" kern="1200" dirty="0" err="1" smtClean="0"/>
            <a:t>Panchanathan</a:t>
          </a:r>
          <a:r>
            <a:rPr lang="en-US" sz="1200" kern="1200" dirty="0" smtClean="0"/>
            <a:t>, “Person Localization In A Wearable Camera Platform Towards Assistive Technology For Social Interactions,” </a:t>
          </a:r>
          <a:r>
            <a:rPr lang="en-US" sz="1200" i="1" kern="1200" dirty="0" smtClean="0"/>
            <a:t>Media Solutions that Improve Accessibility to Disabled Users</a:t>
          </a:r>
          <a:r>
            <a:rPr lang="en-US" sz="1200" kern="1200" dirty="0" smtClean="0"/>
            <a:t>, 2009.</a:t>
          </a:r>
          <a:endParaRPr lang="en-US" sz="1200" kern="1200" dirty="0"/>
        </a:p>
        <a:p>
          <a:pPr marL="114300" lvl="1" indent="-114300" algn="l" defTabSz="533400">
            <a:lnSpc>
              <a:spcPct val="90000"/>
            </a:lnSpc>
            <a:spcBef>
              <a:spcPct val="0"/>
            </a:spcBef>
            <a:spcAft>
              <a:spcPct val="20000"/>
            </a:spcAft>
            <a:buChar char="••"/>
          </a:pPr>
          <a:r>
            <a:rPr lang="en-US" sz="1200" kern="1200" dirty="0" smtClean="0"/>
            <a:t>L. </a:t>
          </a:r>
          <a:r>
            <a:rPr lang="en-US" sz="1200" kern="1200" dirty="0" err="1" smtClean="0"/>
            <a:t>Gade</a:t>
          </a:r>
          <a:r>
            <a:rPr lang="en-US" sz="1200" kern="1200" dirty="0" smtClean="0"/>
            <a:t>, S. Krishna, and S. </a:t>
          </a:r>
          <a:r>
            <a:rPr lang="en-US" sz="1200" kern="1200" dirty="0" err="1" smtClean="0"/>
            <a:t>Panchanathan</a:t>
          </a:r>
          <a:r>
            <a:rPr lang="en-US" sz="1200" kern="1200" dirty="0" smtClean="0"/>
            <a:t>, “Person localization using a wearable camera towards enhancing social interactions for individuals with visual impairment,” </a:t>
          </a:r>
          <a:r>
            <a:rPr lang="en-US" sz="1200" i="1" kern="1200" dirty="0" smtClean="0"/>
            <a:t>Proceedings of the 1st ACM SIGMM international workshop on Media studies and implementations that help improving access to disabled users</a:t>
          </a:r>
          <a:r>
            <a:rPr lang="en-US" sz="1200" kern="1200" dirty="0" smtClean="0"/>
            <a:t>, Beijing, China: ACM, 2009, pp. 53-62.</a:t>
          </a:r>
          <a:endParaRPr lang="en-US" sz="1200" kern="1200" dirty="0"/>
        </a:p>
        <a:p>
          <a:pPr marL="114300" lvl="1" indent="-114300" algn="l" defTabSz="533400">
            <a:lnSpc>
              <a:spcPct val="90000"/>
            </a:lnSpc>
            <a:spcBef>
              <a:spcPct val="0"/>
            </a:spcBef>
            <a:spcAft>
              <a:spcPct val="20000"/>
            </a:spcAft>
            <a:buChar char="••"/>
          </a:pPr>
          <a:r>
            <a:rPr lang="en-US" sz="1200" kern="1200" dirty="0" smtClean="0"/>
            <a:t> S. Krishna, T. McDaniel, and S. </a:t>
          </a:r>
          <a:r>
            <a:rPr lang="en-US" sz="1200" kern="1200" dirty="0" err="1" smtClean="0"/>
            <a:t>Panchanathan</a:t>
          </a:r>
          <a:r>
            <a:rPr lang="en-US" sz="1200" kern="1200" dirty="0" smtClean="0"/>
            <a:t>, “Haptic Belt for Delivering Nonverbal Communication Cues to People who are Blind or Visually Impaired,” </a:t>
          </a:r>
          <a:r>
            <a:rPr lang="en-US" sz="1200" i="1" kern="1200" dirty="0" smtClean="0"/>
            <a:t>25th Annual International Technology &amp; Persons with Disabilities Conference</a:t>
          </a:r>
          <a:r>
            <a:rPr lang="en-US" sz="1200" kern="1200" dirty="0" smtClean="0"/>
            <a:t>, Los Angeles, CA: 25, 2009.</a:t>
          </a:r>
          <a:endParaRPr lang="en-US" sz="1200" kern="1200" dirty="0"/>
        </a:p>
        <a:p>
          <a:pPr marL="114300" lvl="1" indent="-114300" algn="l" defTabSz="533400">
            <a:lnSpc>
              <a:spcPct val="90000"/>
            </a:lnSpc>
            <a:spcBef>
              <a:spcPct val="0"/>
            </a:spcBef>
            <a:spcAft>
              <a:spcPct val="20000"/>
            </a:spcAft>
            <a:buChar char="••"/>
          </a:pPr>
          <a:r>
            <a:rPr lang="en-US" sz="1200" kern="1200" dirty="0" smtClean="0"/>
            <a:t>N. Edwards, J. Rosenthal, D. </a:t>
          </a:r>
          <a:r>
            <a:rPr lang="en-US" sz="1200" kern="1200" dirty="0" err="1" smtClean="0"/>
            <a:t>Molbery</a:t>
          </a:r>
          <a:r>
            <a:rPr lang="en-US" sz="1200" kern="1200" dirty="0" smtClean="0"/>
            <a:t>, J. Lindsey, K. Blair, T. McDaniel, S. Krishna, and S. </a:t>
          </a:r>
          <a:r>
            <a:rPr lang="en-US" sz="1200" kern="1200" dirty="0" err="1" smtClean="0"/>
            <a:t>Panchanathan</a:t>
          </a:r>
          <a:r>
            <a:rPr lang="en-US" sz="1200" kern="1200" dirty="0" smtClean="0"/>
            <a:t>, “A Pragmatic Approach to the Design and Implementation of a </a:t>
          </a:r>
          <a:r>
            <a:rPr lang="en-US" sz="1200" kern="1200" dirty="0" err="1" smtClean="0"/>
            <a:t>Vibrotactile</a:t>
          </a:r>
          <a:r>
            <a:rPr lang="en-US" sz="1200" kern="1200" dirty="0" smtClean="0"/>
            <a:t> Belt and its Applications,” Italy: 2009.</a:t>
          </a:r>
          <a:endParaRPr lang="en-US" sz="1200" kern="1200" dirty="0"/>
        </a:p>
        <a:p>
          <a:pPr marL="114300" lvl="1" indent="-114300" algn="l" defTabSz="533400">
            <a:lnSpc>
              <a:spcPct val="90000"/>
            </a:lnSpc>
            <a:spcBef>
              <a:spcPct val="0"/>
            </a:spcBef>
            <a:spcAft>
              <a:spcPct val="20000"/>
            </a:spcAft>
            <a:buChar char="••"/>
          </a:pPr>
          <a:r>
            <a:rPr lang="en-US" sz="1200" kern="1200" dirty="0" smtClean="0"/>
            <a:t>T.L. McDaniel, S. Krishna, D. </a:t>
          </a:r>
          <a:r>
            <a:rPr lang="en-US" sz="1200" kern="1200" dirty="0" err="1" smtClean="0"/>
            <a:t>Colbry</a:t>
          </a:r>
          <a:r>
            <a:rPr lang="en-US" sz="1200" kern="1200" dirty="0" smtClean="0"/>
            <a:t>, and S. </a:t>
          </a:r>
          <a:r>
            <a:rPr lang="en-US" sz="1200" kern="1200" dirty="0" err="1" smtClean="0"/>
            <a:t>Panchanathan</a:t>
          </a:r>
          <a:r>
            <a:rPr lang="en-US" sz="1200" kern="1200" dirty="0" smtClean="0"/>
            <a:t>, “Using tactile rhythm to convey interpersonal distances to individuals who are blind,” </a:t>
          </a:r>
          <a:r>
            <a:rPr lang="en-US" sz="1200" i="1" kern="1200" dirty="0" smtClean="0"/>
            <a:t>Proceedings of the 27th international conference extended abstracts on Human factors in computing systems</a:t>
          </a:r>
          <a:r>
            <a:rPr lang="en-US" sz="1200" kern="1200" dirty="0" smtClean="0"/>
            <a:t>, Boston, MA, USA: ACM, 2009, pp. 4669-4674.</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and S. </a:t>
          </a:r>
          <a:r>
            <a:rPr lang="en-US" sz="1200" kern="1200" dirty="0" err="1" smtClean="0"/>
            <a:t>Panchanathan</a:t>
          </a:r>
          <a:r>
            <a:rPr lang="en-US" sz="1200" kern="1200" dirty="0" smtClean="0"/>
            <a:t>, “Combining Skin-Color Detector and Evidence Aggregated Random Field Models towards Validating Face Detection Results,” </a:t>
          </a:r>
          <a:r>
            <a:rPr lang="en-US" sz="1200" i="1" kern="1200" dirty="0" smtClean="0"/>
            <a:t>Computer Vision, Graphics &amp; Image Processing, 2008. ICVGIP '08. Sixth Indian Conference on</a:t>
          </a:r>
          <a:r>
            <a:rPr lang="en-US" sz="1200" kern="1200" dirty="0" smtClean="0"/>
            <a:t>, 2008, pp. 466-473.</a:t>
          </a:r>
          <a:endParaRPr lang="en-US" sz="1200" kern="1200" dirty="0"/>
        </a:p>
        <a:p>
          <a:pPr marL="114300" lvl="1" indent="-114300" algn="l" defTabSz="533400">
            <a:lnSpc>
              <a:spcPct val="90000"/>
            </a:lnSpc>
            <a:spcBef>
              <a:spcPct val="0"/>
            </a:spcBef>
            <a:spcAft>
              <a:spcPct val="20000"/>
            </a:spcAft>
            <a:buChar char="••"/>
          </a:pPr>
          <a:r>
            <a:rPr lang="en-US" sz="1200" kern="1200" dirty="0" smtClean="0"/>
            <a:t>T. McDaniel, S. Krishna, V. </a:t>
          </a:r>
          <a:r>
            <a:rPr lang="en-US" sz="1200" kern="1200" dirty="0" err="1" smtClean="0"/>
            <a:t>Balasubramanian</a:t>
          </a:r>
          <a:r>
            <a:rPr lang="en-US" sz="1200" kern="1200" dirty="0" smtClean="0"/>
            <a:t>, D. </a:t>
          </a:r>
          <a:r>
            <a:rPr lang="en-US" sz="1200" kern="1200" dirty="0" err="1" smtClean="0"/>
            <a:t>Colbry</a:t>
          </a:r>
          <a:r>
            <a:rPr lang="en-US" sz="1200" kern="1200" dirty="0" smtClean="0"/>
            <a:t>, and S. </a:t>
          </a:r>
          <a:r>
            <a:rPr lang="en-US" sz="1200" kern="1200" dirty="0" err="1" smtClean="0"/>
            <a:t>Panchanathan</a:t>
          </a:r>
          <a:r>
            <a:rPr lang="en-US" sz="1200" kern="1200" dirty="0" smtClean="0"/>
            <a:t>, “Using a </a:t>
          </a:r>
          <a:r>
            <a:rPr lang="en-US" sz="1200" kern="1200" dirty="0" err="1" smtClean="0"/>
            <a:t>haptic</a:t>
          </a:r>
          <a:r>
            <a:rPr lang="en-US" sz="1200" kern="1200" dirty="0" smtClean="0"/>
            <a:t> belt to convey non-verbal communication cues during social interactions to individuals who are blind,” </a:t>
          </a:r>
          <a:r>
            <a:rPr lang="en-US" sz="1200" i="1" kern="1200" dirty="0" smtClean="0"/>
            <a:t>Haptic Audio visual Environments and Games, 2008. HAVE 2008. IEEE International Workshop on</a:t>
          </a:r>
          <a:r>
            <a:rPr lang="en-US" sz="1200" kern="1200" dirty="0" smtClean="0"/>
            <a:t>, 2008, pp. 13-18.</a:t>
          </a:r>
          <a:endParaRPr lang="en-US" sz="1200" kern="1200" dirty="0"/>
        </a:p>
      </dsp:txBody>
      <dsp:txXfrm>
        <a:off x="0" y="447900"/>
        <a:ext cx="8077200" cy="3510720"/>
      </dsp:txXfrm>
    </dsp:sp>
    <dsp:sp modelId="{8B23BA55-9E4E-40C2-9B76-29345261DBE2}">
      <dsp:nvSpPr>
        <dsp:cNvPr id="0" name=""/>
        <dsp:cNvSpPr/>
      </dsp:nvSpPr>
      <dsp:spPr>
        <a:xfrm>
          <a:off x="0" y="3958620"/>
          <a:ext cx="8077200" cy="3837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Expression</a:t>
          </a:r>
          <a:endParaRPr lang="en-US" sz="1600" kern="1200" dirty="0"/>
        </a:p>
      </dsp:txBody>
      <dsp:txXfrm>
        <a:off x="18734" y="3977354"/>
        <a:ext cx="8039732" cy="346292"/>
      </dsp:txXfrm>
    </dsp:sp>
    <dsp:sp modelId="{9393887B-1A64-47A1-9740-0D95787AF6A0}">
      <dsp:nvSpPr>
        <dsp:cNvPr id="0" name=""/>
        <dsp:cNvSpPr/>
      </dsp:nvSpPr>
      <dsp:spPr>
        <a:xfrm>
          <a:off x="0" y="4342380"/>
          <a:ext cx="80772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S. </a:t>
          </a:r>
          <a:r>
            <a:rPr lang="en-US" sz="1200" kern="1200" dirty="0" err="1" smtClean="0"/>
            <a:t>Bala</a:t>
          </a:r>
          <a:r>
            <a:rPr lang="en-US" sz="1200" kern="1200" dirty="0" smtClean="0"/>
            <a:t>, T. McDaniel, S. McGuire and S. </a:t>
          </a:r>
          <a:r>
            <a:rPr lang="en-US" sz="1200" kern="1200" dirty="0" err="1" smtClean="0"/>
            <a:t>Panchanathan</a:t>
          </a:r>
          <a:r>
            <a:rPr lang="en-US" sz="1200" kern="1200" dirty="0" smtClean="0"/>
            <a:t>, “</a:t>
          </a:r>
          <a:r>
            <a:rPr lang="en-US" sz="1200" kern="1200" dirty="0" err="1" smtClean="0"/>
            <a:t>Vibrotactile</a:t>
          </a:r>
          <a:r>
            <a:rPr lang="en-US" sz="1200" kern="1200" dirty="0" smtClean="0"/>
            <a:t> belt – Enabling access to facial mannerisms for people who are blind”, </a:t>
          </a:r>
          <a:r>
            <a:rPr lang="en-US" sz="1200" i="1" kern="1200" dirty="0" smtClean="0"/>
            <a:t>26</a:t>
          </a:r>
          <a:r>
            <a:rPr lang="en-US" sz="1200" i="1" kern="1200" baseline="30000" dirty="0" smtClean="0"/>
            <a:t>th</a:t>
          </a:r>
          <a:r>
            <a:rPr lang="en-US" sz="1200" i="1" kern="1200" dirty="0" smtClean="0"/>
            <a:t> Annual International Technology &amp; Persons with Disabilities Conference</a:t>
          </a:r>
          <a:r>
            <a:rPr lang="en-US" sz="1200" kern="1200" dirty="0" smtClean="0"/>
            <a:t>, San Diego, CA, 2010.</a:t>
          </a:r>
          <a:endParaRPr lang="en-US" sz="1200" kern="1200" dirty="0"/>
        </a:p>
      </dsp:txBody>
      <dsp:txXfrm>
        <a:off x="0" y="4342380"/>
        <a:ext cx="8077200" cy="5464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89ECA8-4C32-453F-8B38-A2A31A7BFF3E}">
      <dsp:nvSpPr>
        <dsp:cNvPr id="0" name=""/>
        <dsp:cNvSpPr/>
      </dsp:nvSpPr>
      <dsp:spPr>
        <a:xfrm>
          <a:off x="0" y="1757"/>
          <a:ext cx="8077200" cy="514800"/>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latin typeface="Times" pitchFamily="18" charset="0"/>
              <a:cs typeface="Times" pitchFamily="18" charset="0"/>
            </a:rPr>
            <a:t>Capstone Projects</a:t>
          </a:r>
          <a:endParaRPr lang="en-US" sz="2200" kern="1200" dirty="0">
            <a:latin typeface="Times" pitchFamily="18" charset="0"/>
            <a:cs typeface="Times" pitchFamily="18" charset="0"/>
          </a:endParaRPr>
        </a:p>
      </dsp:txBody>
      <dsp:txXfrm>
        <a:off x="25130" y="26887"/>
        <a:ext cx="8026940" cy="464540"/>
      </dsp:txXfrm>
    </dsp:sp>
    <dsp:sp modelId="{8EEA1C7F-60C9-4B1F-99CE-2D84BFEEFF32}">
      <dsp:nvSpPr>
        <dsp:cNvPr id="0" name=""/>
        <dsp:cNvSpPr/>
      </dsp:nvSpPr>
      <dsp:spPr>
        <a:xfrm>
          <a:off x="0" y="516557"/>
          <a:ext cx="8077200" cy="1115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2007 – Social Interaction Assistant</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Wireless Haptic Belt </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Panoramic Camera for Extended Situational Awareness</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Project Steven</a:t>
          </a:r>
          <a:endParaRPr lang="en-US" sz="1700" kern="1200" dirty="0">
            <a:latin typeface="Times" pitchFamily="18" charset="0"/>
            <a:cs typeface="Times" pitchFamily="18" charset="0"/>
          </a:endParaRPr>
        </a:p>
      </dsp:txBody>
      <dsp:txXfrm>
        <a:off x="0" y="516557"/>
        <a:ext cx="8077200" cy="1115729"/>
      </dsp:txXfrm>
    </dsp:sp>
    <dsp:sp modelId="{82981B54-A938-4FAA-B1AE-F7196F136887}">
      <dsp:nvSpPr>
        <dsp:cNvPr id="0" name=""/>
        <dsp:cNvSpPr/>
      </dsp:nvSpPr>
      <dsp:spPr>
        <a:xfrm>
          <a:off x="0" y="1632287"/>
          <a:ext cx="8077200" cy="514800"/>
        </a:xfrm>
        <a:prstGeom prst="roundRect">
          <a:avLst/>
        </a:prstGeom>
        <a:gradFill rotWithShape="0">
          <a:gsLst>
            <a:gs pos="0">
              <a:schemeClr val="accent5">
                <a:hueOff val="-4966938"/>
                <a:satOff val="19906"/>
                <a:lumOff val="4314"/>
                <a:alphaOff val="0"/>
                <a:tint val="50000"/>
                <a:satMod val="300000"/>
              </a:schemeClr>
            </a:gs>
            <a:gs pos="35000">
              <a:schemeClr val="accent5">
                <a:hueOff val="-4966938"/>
                <a:satOff val="19906"/>
                <a:lumOff val="4314"/>
                <a:alphaOff val="0"/>
                <a:tint val="37000"/>
                <a:satMod val="300000"/>
              </a:schemeClr>
            </a:gs>
            <a:gs pos="100000">
              <a:schemeClr val="accent5">
                <a:hueOff val="-4966938"/>
                <a:satOff val="19906"/>
                <a:lumOff val="431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latin typeface="Times" pitchFamily="18" charset="0"/>
              <a:cs typeface="Times" pitchFamily="18" charset="0"/>
            </a:rPr>
            <a:t>Fulton Undergraduate Research Initiative (FURI)</a:t>
          </a:r>
          <a:endParaRPr lang="en-US" sz="2200" kern="1200" dirty="0">
            <a:latin typeface="Times" pitchFamily="18" charset="0"/>
            <a:cs typeface="Times" pitchFamily="18" charset="0"/>
          </a:endParaRPr>
        </a:p>
      </dsp:txBody>
      <dsp:txXfrm>
        <a:off x="25130" y="1657417"/>
        <a:ext cx="8026940" cy="464540"/>
      </dsp:txXfrm>
    </dsp:sp>
    <dsp:sp modelId="{2C4F6785-309C-4197-A3DA-35A67607D8A0}">
      <dsp:nvSpPr>
        <dsp:cNvPr id="0" name=""/>
        <dsp:cNvSpPr/>
      </dsp:nvSpPr>
      <dsp:spPr>
        <a:xfrm>
          <a:off x="0" y="2147087"/>
          <a:ext cx="8077200"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2007/08 – Social Interaction Assistant -Daniel Merrill</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2008 –  Facial Expressions Recognition using AAM - Colin </a:t>
          </a:r>
          <a:r>
            <a:rPr lang="en-US" sz="1700" kern="1200" dirty="0" err="1" smtClean="0">
              <a:latin typeface="Times" pitchFamily="18" charset="0"/>
              <a:cs typeface="Times" pitchFamily="18" charset="0"/>
            </a:rPr>
            <a:t>Juillard</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Social Interaction Assistant Data Collection Unit - Kevin McMillan</a:t>
          </a:r>
          <a:endParaRPr lang="en-US" sz="1700" kern="1200" dirty="0">
            <a:latin typeface="Times" pitchFamily="18" charset="0"/>
            <a:cs typeface="Times" pitchFamily="18" charset="0"/>
          </a:endParaRPr>
        </a:p>
      </dsp:txBody>
      <dsp:txXfrm>
        <a:off x="0" y="2147087"/>
        <a:ext cx="8077200" cy="842490"/>
      </dsp:txXfrm>
    </dsp:sp>
    <dsp:sp modelId="{616D35DF-D1E7-453E-A01E-E3F4A49196E1}">
      <dsp:nvSpPr>
        <dsp:cNvPr id="0" name=""/>
        <dsp:cNvSpPr/>
      </dsp:nvSpPr>
      <dsp:spPr>
        <a:xfrm>
          <a:off x="0" y="2989577"/>
          <a:ext cx="8077200" cy="514800"/>
        </a:xfrm>
        <a:prstGeom prst="roundRect">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latin typeface="Times" pitchFamily="18" charset="0"/>
              <a:cs typeface="Times" pitchFamily="18" charset="0"/>
            </a:rPr>
            <a:t>High School STEM</a:t>
          </a:r>
          <a:endParaRPr lang="en-US" sz="2200" kern="1200" dirty="0">
            <a:latin typeface="Times" pitchFamily="18" charset="0"/>
            <a:cs typeface="Times" pitchFamily="18" charset="0"/>
          </a:endParaRPr>
        </a:p>
      </dsp:txBody>
      <dsp:txXfrm>
        <a:off x="25130" y="3014707"/>
        <a:ext cx="8026940" cy="464540"/>
      </dsp:txXfrm>
    </dsp:sp>
    <dsp:sp modelId="{85F46B6A-AA75-48CA-B76B-2693638CEE5E}">
      <dsp:nvSpPr>
        <dsp:cNvPr id="0" name=""/>
        <dsp:cNvSpPr/>
      </dsp:nvSpPr>
      <dsp:spPr>
        <a:xfrm>
          <a:off x="0" y="3504377"/>
          <a:ext cx="8077200" cy="557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a:t>
          </a:r>
          <a:r>
            <a:rPr lang="en-US" sz="1700" kern="1200" dirty="0" err="1" smtClean="0">
              <a:latin typeface="Times" pitchFamily="18" charset="0"/>
              <a:cs typeface="Times" pitchFamily="18" charset="0"/>
            </a:rPr>
            <a:t>Vibrotactile</a:t>
          </a:r>
          <a:r>
            <a:rPr lang="en-US" sz="1700" kern="1200" dirty="0" smtClean="0">
              <a:latin typeface="Times" pitchFamily="18" charset="0"/>
              <a:cs typeface="Times" pitchFamily="18" charset="0"/>
            </a:rPr>
            <a:t> Glove Project - </a:t>
          </a:r>
          <a:r>
            <a:rPr lang="en-US" sz="1700" kern="1200" dirty="0" err="1" smtClean="0">
              <a:latin typeface="Times" pitchFamily="18" charset="0"/>
              <a:cs typeface="Times" pitchFamily="18" charset="0"/>
            </a:rPr>
            <a:t>Shantanu</a:t>
          </a:r>
          <a:r>
            <a:rPr lang="en-US" sz="1700" kern="1200" dirty="0" smtClean="0">
              <a:latin typeface="Times" pitchFamily="18" charset="0"/>
              <a:cs typeface="Times" pitchFamily="18" charset="0"/>
            </a:rPr>
            <a:t> </a:t>
          </a:r>
          <a:r>
            <a:rPr lang="en-US" sz="1700" kern="1200" dirty="0" err="1" smtClean="0">
              <a:latin typeface="Times" pitchFamily="18" charset="0"/>
              <a:cs typeface="Times" pitchFamily="18" charset="0"/>
            </a:rPr>
            <a:t>Bala</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2006 – </a:t>
          </a:r>
          <a:r>
            <a:rPr lang="en-US" sz="1700" kern="1200" dirty="0" err="1" smtClean="0">
              <a:latin typeface="Times" pitchFamily="18" charset="0"/>
              <a:cs typeface="Times" pitchFamily="18" charset="0"/>
            </a:rPr>
            <a:t>FacePix</a:t>
          </a:r>
          <a:r>
            <a:rPr lang="en-US" sz="1700" kern="1200" dirty="0" smtClean="0">
              <a:latin typeface="Times" pitchFamily="18" charset="0"/>
              <a:cs typeface="Times" pitchFamily="18" charset="0"/>
            </a:rPr>
            <a:t> Data Collection - </a:t>
          </a:r>
          <a:r>
            <a:rPr lang="en-US" sz="1700" kern="1200" dirty="0" err="1" smtClean="0">
              <a:latin typeface="Times" pitchFamily="18" charset="0"/>
              <a:cs typeface="Times" pitchFamily="18" charset="0"/>
            </a:rPr>
            <a:t>Sonjeev</a:t>
          </a:r>
          <a:endParaRPr lang="en-US" sz="1700" kern="1200" dirty="0">
            <a:latin typeface="Times" pitchFamily="18" charset="0"/>
            <a:cs typeface="Times" pitchFamily="18" charset="0"/>
          </a:endParaRPr>
        </a:p>
      </dsp:txBody>
      <dsp:txXfrm>
        <a:off x="0" y="3504377"/>
        <a:ext cx="8077200" cy="55786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1D143-B50D-4A34-8215-81A2E464B3CA}">
      <dsp:nvSpPr>
        <dsp:cNvPr id="0" name=""/>
        <dsp:cNvSpPr/>
      </dsp:nvSpPr>
      <dsp:spPr>
        <a:xfrm>
          <a:off x="0" y="165243"/>
          <a:ext cx="8001000" cy="31180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System Analysis and Design</a:t>
          </a:r>
          <a:endParaRPr lang="en-US" sz="1300" kern="1200" dirty="0"/>
        </a:p>
      </dsp:txBody>
      <dsp:txXfrm>
        <a:off x="15221" y="180464"/>
        <a:ext cx="7970558" cy="281363"/>
      </dsp:txXfrm>
    </dsp:sp>
    <dsp:sp modelId="{A25553FD-54CA-4D08-9468-BDC221E5CE33}">
      <dsp:nvSpPr>
        <dsp:cNvPr id="0" name=""/>
        <dsp:cNvSpPr/>
      </dsp:nvSpPr>
      <dsp:spPr>
        <a:xfrm>
          <a:off x="0" y="477048"/>
          <a:ext cx="8001000" cy="524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Dr. Dirk </a:t>
          </a:r>
          <a:r>
            <a:rPr lang="en-US" sz="1000" kern="1200" dirty="0" err="1" smtClean="0"/>
            <a:t>Colbry</a:t>
          </a:r>
          <a:endParaRPr lang="en-US" sz="1000" kern="1200" dirty="0"/>
        </a:p>
        <a:p>
          <a:pPr marL="57150" lvl="1" indent="-57150" algn="l" defTabSz="444500">
            <a:lnSpc>
              <a:spcPct val="90000"/>
            </a:lnSpc>
            <a:spcBef>
              <a:spcPct val="0"/>
            </a:spcBef>
            <a:spcAft>
              <a:spcPct val="20000"/>
            </a:spcAft>
            <a:buChar char="••"/>
          </a:pPr>
          <a:r>
            <a:rPr lang="en-US" sz="1000" kern="1200" dirty="0" smtClean="0"/>
            <a:t>Dr. Terri Hedgpeth</a:t>
          </a:r>
          <a:endParaRPr lang="en-US" sz="1000" kern="1200" dirty="0"/>
        </a:p>
        <a:p>
          <a:pPr marL="57150" lvl="1" indent="-57150" algn="l" defTabSz="444500">
            <a:lnSpc>
              <a:spcPct val="90000"/>
            </a:lnSpc>
            <a:spcBef>
              <a:spcPct val="0"/>
            </a:spcBef>
            <a:spcAft>
              <a:spcPct val="20000"/>
            </a:spcAft>
            <a:buChar char="••"/>
          </a:pPr>
          <a:r>
            <a:rPr lang="en-US" sz="1000" kern="1200" dirty="0" smtClean="0"/>
            <a:t>Dr. John Black</a:t>
          </a:r>
          <a:endParaRPr lang="en-US" sz="1000" kern="1200" dirty="0"/>
        </a:p>
      </dsp:txBody>
      <dsp:txXfrm>
        <a:off x="0" y="477048"/>
        <a:ext cx="8001000" cy="524745"/>
      </dsp:txXfrm>
    </dsp:sp>
    <dsp:sp modelId="{06731860-CA3E-4CB2-81D7-E64ADDF76724}">
      <dsp:nvSpPr>
        <dsp:cNvPr id="0" name=""/>
        <dsp:cNvSpPr/>
      </dsp:nvSpPr>
      <dsp:spPr>
        <a:xfrm>
          <a:off x="0" y="1001793"/>
          <a:ext cx="8001000" cy="311805"/>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Body Rocking</a:t>
          </a:r>
          <a:endParaRPr lang="en-US" sz="1300" kern="1200" dirty="0"/>
        </a:p>
      </dsp:txBody>
      <dsp:txXfrm>
        <a:off x="15221" y="1017014"/>
        <a:ext cx="7970558" cy="281363"/>
      </dsp:txXfrm>
    </dsp:sp>
    <dsp:sp modelId="{1CB89894-9DA7-465F-838D-EA4C4F213337}">
      <dsp:nvSpPr>
        <dsp:cNvPr id="0" name=""/>
        <dsp:cNvSpPr/>
      </dsp:nvSpPr>
      <dsp:spPr>
        <a:xfrm>
          <a:off x="0" y="1313598"/>
          <a:ext cx="800100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Narayanan CK</a:t>
          </a:r>
          <a:endParaRPr lang="en-US" sz="1000" kern="1200" dirty="0"/>
        </a:p>
      </dsp:txBody>
      <dsp:txXfrm>
        <a:off x="0" y="1313598"/>
        <a:ext cx="8001000" cy="215280"/>
      </dsp:txXfrm>
    </dsp:sp>
    <dsp:sp modelId="{FE1DA98D-4E19-4E87-8A3B-AF5540685EF6}">
      <dsp:nvSpPr>
        <dsp:cNvPr id="0" name=""/>
        <dsp:cNvSpPr/>
      </dsp:nvSpPr>
      <dsp:spPr>
        <a:xfrm>
          <a:off x="0" y="1528878"/>
          <a:ext cx="8001000" cy="311805"/>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Proxemics</a:t>
          </a:r>
          <a:endParaRPr lang="en-US" sz="1300" kern="1200" dirty="0"/>
        </a:p>
      </dsp:txBody>
      <dsp:txXfrm>
        <a:off x="15221" y="1544099"/>
        <a:ext cx="7970558" cy="281363"/>
      </dsp:txXfrm>
    </dsp:sp>
    <dsp:sp modelId="{C9949DF9-1BDB-4880-B990-A3565449BE5A}">
      <dsp:nvSpPr>
        <dsp:cNvPr id="0" name=""/>
        <dsp:cNvSpPr/>
      </dsp:nvSpPr>
      <dsp:spPr>
        <a:xfrm>
          <a:off x="0" y="1840683"/>
          <a:ext cx="80010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Troy McDaniel</a:t>
          </a:r>
          <a:endParaRPr lang="en-US" sz="1000" kern="1200" dirty="0"/>
        </a:p>
        <a:p>
          <a:pPr marL="57150" lvl="1" indent="-57150" algn="l" defTabSz="444500">
            <a:lnSpc>
              <a:spcPct val="90000"/>
            </a:lnSpc>
            <a:spcBef>
              <a:spcPct val="0"/>
            </a:spcBef>
            <a:spcAft>
              <a:spcPct val="20000"/>
            </a:spcAft>
            <a:buChar char="••"/>
          </a:pPr>
          <a:r>
            <a:rPr lang="en-US" sz="1000" kern="1200" dirty="0" smtClean="0"/>
            <a:t>Jacob Rosenthal</a:t>
          </a:r>
          <a:endParaRPr lang="en-US" sz="1000" kern="1200" dirty="0"/>
        </a:p>
        <a:p>
          <a:pPr marL="57150" lvl="1" indent="-57150" algn="l" defTabSz="444500">
            <a:lnSpc>
              <a:spcPct val="90000"/>
            </a:lnSpc>
            <a:spcBef>
              <a:spcPct val="0"/>
            </a:spcBef>
            <a:spcAft>
              <a:spcPct val="20000"/>
            </a:spcAft>
            <a:buChar char="••"/>
          </a:pPr>
          <a:r>
            <a:rPr lang="en-US" sz="1000" kern="1200" dirty="0" smtClean="0"/>
            <a:t>Nathan Edwards</a:t>
          </a:r>
          <a:endParaRPr lang="en-US" sz="1000" kern="1200" dirty="0"/>
        </a:p>
        <a:p>
          <a:pPr marL="57150" lvl="1" indent="-57150" algn="l" defTabSz="444500">
            <a:lnSpc>
              <a:spcPct val="90000"/>
            </a:lnSpc>
            <a:spcBef>
              <a:spcPct val="0"/>
            </a:spcBef>
            <a:spcAft>
              <a:spcPct val="20000"/>
            </a:spcAft>
            <a:buChar char="••"/>
          </a:pPr>
          <a:r>
            <a:rPr lang="en-US" sz="1000" kern="1200" dirty="0" err="1" smtClean="0"/>
            <a:t>Lakshmi</a:t>
          </a:r>
          <a:r>
            <a:rPr lang="en-US" sz="1000" kern="1200" dirty="0" smtClean="0"/>
            <a:t> </a:t>
          </a:r>
          <a:r>
            <a:rPr lang="en-US" sz="1000" kern="1200" dirty="0" err="1" smtClean="0"/>
            <a:t>Gade</a:t>
          </a:r>
          <a:endParaRPr lang="en-US" sz="1000" kern="1200" dirty="0"/>
        </a:p>
      </dsp:txBody>
      <dsp:txXfrm>
        <a:off x="0" y="1840683"/>
        <a:ext cx="8001000" cy="686205"/>
      </dsp:txXfrm>
    </dsp:sp>
    <dsp:sp modelId="{83E33707-5B00-4D4B-B2D9-395F58B8D0FD}">
      <dsp:nvSpPr>
        <dsp:cNvPr id="0" name=""/>
        <dsp:cNvSpPr/>
      </dsp:nvSpPr>
      <dsp:spPr>
        <a:xfrm>
          <a:off x="0" y="2526888"/>
          <a:ext cx="8001000" cy="311805"/>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Facial Expression </a:t>
          </a:r>
          <a:endParaRPr lang="en-US" sz="1300" kern="1200" dirty="0"/>
        </a:p>
      </dsp:txBody>
      <dsp:txXfrm>
        <a:off x="15221" y="2542109"/>
        <a:ext cx="7970558" cy="281363"/>
      </dsp:txXfrm>
    </dsp:sp>
    <dsp:sp modelId="{C58C6167-E985-41C6-A5A6-28EDE24311C6}">
      <dsp:nvSpPr>
        <dsp:cNvPr id="0" name=""/>
        <dsp:cNvSpPr/>
      </dsp:nvSpPr>
      <dsp:spPr>
        <a:xfrm>
          <a:off x="0" y="2838693"/>
          <a:ext cx="8001000" cy="524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Stephen McGuire</a:t>
          </a:r>
          <a:endParaRPr lang="en-US" sz="1000" kern="1200" dirty="0"/>
        </a:p>
        <a:p>
          <a:pPr marL="57150" lvl="1" indent="-57150" algn="l" defTabSz="444500">
            <a:lnSpc>
              <a:spcPct val="90000"/>
            </a:lnSpc>
            <a:spcBef>
              <a:spcPct val="0"/>
            </a:spcBef>
            <a:spcAft>
              <a:spcPct val="20000"/>
            </a:spcAft>
            <a:buChar char="••"/>
          </a:pPr>
          <a:r>
            <a:rPr lang="en-US" sz="1000" kern="1200" dirty="0" err="1" smtClean="0"/>
            <a:t>Shantanu</a:t>
          </a:r>
          <a:r>
            <a:rPr lang="en-US" sz="1000" kern="1200" dirty="0" smtClean="0"/>
            <a:t> </a:t>
          </a:r>
          <a:r>
            <a:rPr lang="en-US" sz="1000" kern="1200" dirty="0" err="1" smtClean="0"/>
            <a:t>Bala</a:t>
          </a:r>
          <a:endParaRPr lang="en-US" sz="1000" kern="1200" dirty="0"/>
        </a:p>
        <a:p>
          <a:pPr marL="57150" lvl="1" indent="-57150" algn="l" defTabSz="444500">
            <a:lnSpc>
              <a:spcPct val="90000"/>
            </a:lnSpc>
            <a:spcBef>
              <a:spcPct val="0"/>
            </a:spcBef>
            <a:spcAft>
              <a:spcPct val="20000"/>
            </a:spcAft>
            <a:buChar char="••"/>
          </a:pPr>
          <a:r>
            <a:rPr lang="en-US" sz="1000" kern="1200" dirty="0" smtClean="0"/>
            <a:t>Dr. Michelle Shiota</a:t>
          </a:r>
          <a:endParaRPr lang="en-US" sz="1000" kern="1200" dirty="0"/>
        </a:p>
      </dsp:txBody>
      <dsp:txXfrm>
        <a:off x="0" y="2838693"/>
        <a:ext cx="8001000" cy="524745"/>
      </dsp:txXfrm>
    </dsp:sp>
    <dsp:sp modelId="{CBEB83EB-20D0-4FC5-983B-8D70FF46D8CA}">
      <dsp:nvSpPr>
        <dsp:cNvPr id="0" name=""/>
        <dsp:cNvSpPr/>
      </dsp:nvSpPr>
      <dsp:spPr>
        <a:xfrm>
          <a:off x="0" y="3363438"/>
          <a:ext cx="8001000" cy="311805"/>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Identity of the person</a:t>
          </a:r>
          <a:endParaRPr lang="en-US" sz="1300" kern="1200" dirty="0"/>
        </a:p>
      </dsp:txBody>
      <dsp:txXfrm>
        <a:off x="15221" y="3378659"/>
        <a:ext cx="7970558" cy="281363"/>
      </dsp:txXfrm>
    </dsp:sp>
    <dsp:sp modelId="{14401F8F-B21E-44DC-80EF-49F7BC76AE5E}">
      <dsp:nvSpPr>
        <dsp:cNvPr id="0" name=""/>
        <dsp:cNvSpPr/>
      </dsp:nvSpPr>
      <dsp:spPr>
        <a:xfrm>
          <a:off x="0" y="3675243"/>
          <a:ext cx="80010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err="1" smtClean="0"/>
            <a:t>Vineeth</a:t>
          </a:r>
          <a:r>
            <a:rPr lang="en-US" sz="1000" kern="1200" dirty="0" smtClean="0"/>
            <a:t> </a:t>
          </a:r>
          <a:r>
            <a:rPr lang="en-US" sz="1000" kern="1200" dirty="0" err="1" smtClean="0"/>
            <a:t>Balasumbramanian</a:t>
          </a:r>
          <a:endParaRPr lang="en-US" sz="1000" kern="1200" dirty="0"/>
        </a:p>
        <a:p>
          <a:pPr marL="57150" lvl="1" indent="-57150" algn="l" defTabSz="444500">
            <a:lnSpc>
              <a:spcPct val="90000"/>
            </a:lnSpc>
            <a:spcBef>
              <a:spcPct val="0"/>
            </a:spcBef>
            <a:spcAft>
              <a:spcPct val="20000"/>
            </a:spcAft>
            <a:buChar char="••"/>
          </a:pPr>
          <a:r>
            <a:rPr lang="en-US" sz="1000" kern="1200" dirty="0" smtClean="0"/>
            <a:t>Greg Little</a:t>
          </a:r>
          <a:endParaRPr lang="en-US" sz="1000" kern="1200" dirty="0"/>
        </a:p>
        <a:p>
          <a:pPr marL="57150" lvl="1" indent="-57150" algn="l" defTabSz="444500">
            <a:lnSpc>
              <a:spcPct val="90000"/>
            </a:lnSpc>
            <a:spcBef>
              <a:spcPct val="0"/>
            </a:spcBef>
            <a:spcAft>
              <a:spcPct val="20000"/>
            </a:spcAft>
            <a:buChar char="••"/>
          </a:pPr>
          <a:r>
            <a:rPr lang="en-US" sz="1000" b="0" i="0" kern="1200" dirty="0" smtClean="0"/>
            <a:t>Michael </a:t>
          </a:r>
          <a:r>
            <a:rPr lang="en-US" sz="1000" b="0" i="0" kern="1200" dirty="0" err="1" smtClean="0"/>
            <a:t>Astrauskas</a:t>
          </a:r>
          <a:endParaRPr lang="en-US" sz="1000" kern="1200" dirty="0"/>
        </a:p>
        <a:p>
          <a:pPr marL="57150" lvl="1" indent="-57150" algn="l" defTabSz="444500">
            <a:lnSpc>
              <a:spcPct val="90000"/>
            </a:lnSpc>
            <a:spcBef>
              <a:spcPct val="0"/>
            </a:spcBef>
            <a:spcAft>
              <a:spcPct val="20000"/>
            </a:spcAft>
            <a:buChar char="••"/>
          </a:pPr>
          <a:r>
            <a:rPr lang="en-US" sz="1000" kern="1200" dirty="0" smtClean="0"/>
            <a:t>Dr. John Black</a:t>
          </a:r>
          <a:endParaRPr lang="en-US" sz="1000" kern="1200" dirty="0"/>
        </a:p>
      </dsp:txBody>
      <dsp:txXfrm>
        <a:off x="0" y="3675243"/>
        <a:ext cx="8001000" cy="686205"/>
      </dsp:txXfrm>
    </dsp:sp>
    <dsp:sp modelId="{5B300E4C-C9C8-46D8-96F2-D855B60FB3CE}">
      <dsp:nvSpPr>
        <dsp:cNvPr id="0" name=""/>
        <dsp:cNvSpPr/>
      </dsp:nvSpPr>
      <dsp:spPr>
        <a:xfrm>
          <a:off x="0" y="4361448"/>
          <a:ext cx="8001000" cy="31180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Social Interaction Assistant</a:t>
          </a:r>
          <a:endParaRPr lang="en-US" sz="1300" kern="1200" dirty="0"/>
        </a:p>
      </dsp:txBody>
      <dsp:txXfrm>
        <a:off x="15221" y="4376669"/>
        <a:ext cx="7970558" cy="281363"/>
      </dsp:txXfrm>
    </dsp:sp>
    <dsp:sp modelId="{435F3D40-A7B1-4F6E-A80B-521DD559B797}">
      <dsp:nvSpPr>
        <dsp:cNvPr id="0" name=""/>
        <dsp:cNvSpPr/>
      </dsp:nvSpPr>
      <dsp:spPr>
        <a:xfrm>
          <a:off x="0" y="4673253"/>
          <a:ext cx="8001000" cy="343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Dr. Panch</a:t>
          </a:r>
          <a:endParaRPr lang="en-US" sz="1000" kern="1200" dirty="0"/>
        </a:p>
        <a:p>
          <a:pPr marL="57150" lvl="1" indent="-57150" algn="l" defTabSz="444500">
            <a:lnSpc>
              <a:spcPct val="90000"/>
            </a:lnSpc>
            <a:spcBef>
              <a:spcPct val="0"/>
            </a:spcBef>
            <a:spcAft>
              <a:spcPct val="20000"/>
            </a:spcAft>
            <a:buChar char="••"/>
          </a:pPr>
          <a:r>
            <a:rPr lang="en-US" sz="1000" kern="1200" dirty="0" smtClean="0"/>
            <a:t>Dr. John Black</a:t>
          </a:r>
          <a:endParaRPr lang="en-US" sz="1000" kern="1200" dirty="0"/>
        </a:p>
      </dsp:txBody>
      <dsp:txXfrm>
        <a:off x="0" y="4673253"/>
        <a:ext cx="8001000" cy="3431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02A00-A7DF-4ED1-B79B-12AAFAB470A1}">
      <dsp:nvSpPr>
        <dsp:cNvPr id="0" name=""/>
        <dsp:cNvSpPr/>
      </dsp:nvSpPr>
      <dsp:spPr>
        <a:xfrm>
          <a:off x="0" y="29000"/>
          <a:ext cx="6096000" cy="7020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Communication Environment</a:t>
          </a:r>
          <a:endParaRPr lang="en-US" sz="3000" kern="1200" dirty="0">
            <a:latin typeface="Times New Roman" pitchFamily="18" charset="0"/>
            <a:cs typeface="Times New Roman" pitchFamily="18" charset="0"/>
          </a:endParaRPr>
        </a:p>
      </dsp:txBody>
      <dsp:txXfrm>
        <a:off x="34269" y="63269"/>
        <a:ext cx="6027462" cy="633462"/>
      </dsp:txXfrm>
    </dsp:sp>
    <dsp:sp modelId="{608F6765-047F-4451-857C-C166311AAF76}">
      <dsp:nvSpPr>
        <dsp:cNvPr id="0" name=""/>
        <dsp:cNvSpPr/>
      </dsp:nvSpPr>
      <dsp:spPr>
        <a:xfrm>
          <a:off x="0" y="817400"/>
          <a:ext cx="6096000" cy="70200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Physical Attributes of the Partner</a:t>
          </a:r>
          <a:endParaRPr lang="en-US" sz="3000" kern="1200" dirty="0">
            <a:latin typeface="Times New Roman" pitchFamily="18" charset="0"/>
            <a:cs typeface="Times New Roman" pitchFamily="18" charset="0"/>
          </a:endParaRPr>
        </a:p>
      </dsp:txBody>
      <dsp:txXfrm>
        <a:off x="34269" y="851669"/>
        <a:ext cx="6027462" cy="633462"/>
      </dsp:txXfrm>
    </dsp:sp>
    <dsp:sp modelId="{FC3BEC07-2BD4-45B5-B771-1ADDE70866E8}">
      <dsp:nvSpPr>
        <dsp:cNvPr id="0" name=""/>
        <dsp:cNvSpPr/>
      </dsp:nvSpPr>
      <dsp:spPr>
        <a:xfrm>
          <a:off x="0" y="1605800"/>
          <a:ext cx="6096000" cy="70200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Behavior of the partner</a:t>
          </a:r>
          <a:endParaRPr lang="en-US" sz="3000" kern="1200" dirty="0">
            <a:latin typeface="Times New Roman" pitchFamily="18" charset="0"/>
            <a:cs typeface="Times New Roman" pitchFamily="18" charset="0"/>
          </a:endParaRPr>
        </a:p>
      </dsp:txBody>
      <dsp:txXfrm>
        <a:off x="34269" y="1640069"/>
        <a:ext cx="6027462" cy="6334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FDE75F-B380-43A5-9324-D977D1EACBAE}">
      <dsp:nvSpPr>
        <dsp:cNvPr id="0" name=""/>
        <dsp:cNvSpPr/>
      </dsp:nvSpPr>
      <dsp:spPr>
        <a:xfrm rot="16200000">
          <a:off x="-1129648" y="1756388"/>
          <a:ext cx="2674620" cy="321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83133" bIns="0" numCol="1" spcCol="1270" anchor="t" anchorCtr="0">
          <a:noAutofit/>
        </a:bodyPr>
        <a:lstStyle/>
        <a:p>
          <a:pPr lvl="0" algn="r" defTabSz="800100">
            <a:lnSpc>
              <a:spcPct val="90000"/>
            </a:lnSpc>
            <a:spcBef>
              <a:spcPct val="0"/>
            </a:spcBef>
            <a:spcAft>
              <a:spcPct val="35000"/>
            </a:spcAft>
          </a:pPr>
          <a:r>
            <a:rPr lang="en-US" sz="1800" b="1" kern="1200" dirty="0" smtClean="0">
              <a:latin typeface="Garamond" pitchFamily="18" charset="0"/>
            </a:rPr>
            <a:t>Sensory Deficit</a:t>
          </a:r>
          <a:endParaRPr lang="en-US" sz="1800" b="1" kern="1200" dirty="0">
            <a:latin typeface="Garamond" pitchFamily="18" charset="0"/>
          </a:endParaRPr>
        </a:p>
      </dsp:txBody>
      <dsp:txXfrm>
        <a:off x="-1129648" y="1756388"/>
        <a:ext cx="2674620" cy="321032"/>
      </dsp:txXfrm>
    </dsp:sp>
    <dsp:sp modelId="{A80210E9-6629-4F52-83A5-4981B1B6A08A}">
      <dsp:nvSpPr>
        <dsp:cNvPr id="0" name=""/>
        <dsp:cNvSpPr/>
      </dsp:nvSpPr>
      <dsp:spPr>
        <a:xfrm>
          <a:off x="368177" y="579594"/>
          <a:ext cx="1599081" cy="267462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576" tIns="283133" rIns="163576" bIns="16357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Visual Impairment</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Low Vision</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Blindness</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dsp:txBody>
      <dsp:txXfrm>
        <a:off x="368177" y="579594"/>
        <a:ext cx="1599081" cy="2674620"/>
      </dsp:txXfrm>
    </dsp:sp>
    <dsp:sp modelId="{F9BB6975-B5A7-4BA6-BE7D-5FB82660E147}">
      <dsp:nvSpPr>
        <dsp:cNvPr id="0" name=""/>
        <dsp:cNvSpPr/>
      </dsp:nvSpPr>
      <dsp:spPr>
        <a:xfrm>
          <a:off x="13941" y="174785"/>
          <a:ext cx="708473" cy="604156"/>
        </a:xfrm>
        <a:prstGeom prst="rect">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9E4FB-78AB-4C3F-891C-98D66B13165A}">
      <dsp:nvSpPr>
        <dsp:cNvPr id="0" name=""/>
        <dsp:cNvSpPr/>
      </dsp:nvSpPr>
      <dsp:spPr>
        <a:xfrm>
          <a:off x="0" y="11025"/>
          <a:ext cx="3124200" cy="43173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Body </a:t>
          </a:r>
          <a:endParaRPr lang="en-US" sz="1800" kern="1200" dirty="0"/>
        </a:p>
      </dsp:txBody>
      <dsp:txXfrm>
        <a:off x="21075" y="32100"/>
        <a:ext cx="3082050" cy="389580"/>
      </dsp:txXfrm>
    </dsp:sp>
    <dsp:sp modelId="{C614C1DF-C6C5-4FB9-9A36-FF962064E422}">
      <dsp:nvSpPr>
        <dsp:cNvPr id="0" name=""/>
        <dsp:cNvSpPr/>
      </dsp:nvSpPr>
      <dsp:spPr>
        <a:xfrm>
          <a:off x="0" y="442755"/>
          <a:ext cx="312420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19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smtClean="0"/>
            <a:t>Posture</a:t>
          </a:r>
          <a:endParaRPr lang="en-US" sz="1400" kern="1200" dirty="0"/>
        </a:p>
        <a:p>
          <a:pPr marL="114300" lvl="1" indent="-114300" algn="l" defTabSz="622300">
            <a:lnSpc>
              <a:spcPct val="90000"/>
            </a:lnSpc>
            <a:spcBef>
              <a:spcPct val="0"/>
            </a:spcBef>
            <a:spcAft>
              <a:spcPct val="20000"/>
            </a:spcAft>
            <a:buChar char="••"/>
          </a:pPr>
          <a:r>
            <a:rPr lang="en-US" sz="1400" kern="1200" dirty="0" smtClean="0"/>
            <a:t>Gesture</a:t>
          </a:r>
          <a:endParaRPr lang="en-US" sz="1400" kern="1200" dirty="0"/>
        </a:p>
      </dsp:txBody>
      <dsp:txXfrm>
        <a:off x="0" y="442755"/>
        <a:ext cx="3124200" cy="484380"/>
      </dsp:txXfrm>
    </dsp:sp>
    <dsp:sp modelId="{C33B09F3-C697-44B1-9589-105643C77377}">
      <dsp:nvSpPr>
        <dsp:cNvPr id="0" name=""/>
        <dsp:cNvSpPr/>
      </dsp:nvSpPr>
      <dsp:spPr>
        <a:xfrm>
          <a:off x="0" y="927135"/>
          <a:ext cx="3124200" cy="431730"/>
        </a:xfrm>
        <a:prstGeom prst="round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Face</a:t>
          </a:r>
          <a:endParaRPr lang="en-US" sz="1800" kern="1200" dirty="0"/>
        </a:p>
      </dsp:txBody>
      <dsp:txXfrm>
        <a:off x="21075" y="948210"/>
        <a:ext cx="3082050" cy="389580"/>
      </dsp:txXfrm>
    </dsp:sp>
    <dsp:sp modelId="{144B38FD-B61A-474A-A3ED-ABC6D64C3C05}">
      <dsp:nvSpPr>
        <dsp:cNvPr id="0" name=""/>
        <dsp:cNvSpPr/>
      </dsp:nvSpPr>
      <dsp:spPr>
        <a:xfrm>
          <a:off x="0" y="1358865"/>
          <a:ext cx="312420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19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smtClean="0"/>
            <a:t>Expressions</a:t>
          </a:r>
          <a:endParaRPr lang="en-US" sz="1400" kern="1200" dirty="0"/>
        </a:p>
        <a:p>
          <a:pPr marL="114300" lvl="1" indent="-114300" algn="l" defTabSz="622300">
            <a:lnSpc>
              <a:spcPct val="90000"/>
            </a:lnSpc>
            <a:spcBef>
              <a:spcPct val="0"/>
            </a:spcBef>
            <a:spcAft>
              <a:spcPct val="20000"/>
            </a:spcAft>
            <a:buChar char="••"/>
          </a:pPr>
          <a:r>
            <a:rPr lang="en-US" sz="1400" kern="1200" dirty="0" smtClean="0"/>
            <a:t>Gestures</a:t>
          </a:r>
          <a:endParaRPr lang="en-US" sz="1400" kern="1200" dirty="0"/>
        </a:p>
      </dsp:txBody>
      <dsp:txXfrm>
        <a:off x="0" y="1358865"/>
        <a:ext cx="3124200" cy="484380"/>
      </dsp:txXfrm>
    </dsp:sp>
    <dsp:sp modelId="{CFB5FD75-2BE9-4674-9BE3-967AEF875C55}">
      <dsp:nvSpPr>
        <dsp:cNvPr id="0" name=""/>
        <dsp:cNvSpPr/>
      </dsp:nvSpPr>
      <dsp:spPr>
        <a:xfrm>
          <a:off x="0" y="1843245"/>
          <a:ext cx="3124200" cy="43173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Eyes</a:t>
          </a:r>
          <a:endParaRPr lang="en-US" sz="1800" kern="1200" dirty="0"/>
        </a:p>
      </dsp:txBody>
      <dsp:txXfrm>
        <a:off x="21075" y="1864320"/>
        <a:ext cx="3082050" cy="3895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20104" y="94083"/>
        <a:ext cx="2779192" cy="371632"/>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20104" y="569283"/>
        <a:ext cx="2779192" cy="371632"/>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20104" y="1044483"/>
        <a:ext cx="2779192" cy="371632"/>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20104" y="1519683"/>
        <a:ext cx="2779192" cy="371632"/>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20104" y="1994884"/>
        <a:ext cx="2779192" cy="371632"/>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20104" y="2470084"/>
        <a:ext cx="2779192" cy="371632"/>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20104" y="2945284"/>
        <a:ext cx="2779192" cy="371632"/>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20104" y="3420484"/>
        <a:ext cx="2779192" cy="3716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C0DC1-0311-461C-BE8C-D5DB7D6F0F2A}">
      <dsp:nvSpPr>
        <dsp:cNvPr id="0" name=""/>
        <dsp:cNvSpPr/>
      </dsp:nvSpPr>
      <dsp:spPr>
        <a:xfrm>
          <a:off x="0" y="135"/>
          <a:ext cx="8382000" cy="77713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Be </a:t>
          </a:r>
          <a:r>
            <a:rPr lang="en-US" sz="2400" u="sng" kern="1200" dirty="0" smtClean="0">
              <a:solidFill>
                <a:schemeClr val="bg1"/>
              </a:solidFill>
              <a:latin typeface="Times" pitchFamily="18" charset="0"/>
              <a:cs typeface="Times" pitchFamily="18" charset="0"/>
            </a:rPr>
            <a:t>portable and wearable</a:t>
          </a:r>
          <a:endParaRPr lang="en-US" sz="2400" kern="1200" dirty="0" smtClean="0">
            <a:solidFill>
              <a:schemeClr val="bg1"/>
            </a:solidFill>
            <a:latin typeface="Times" pitchFamily="18" charset="0"/>
            <a:cs typeface="Times" pitchFamily="18" charset="0"/>
          </a:endParaRPr>
        </a:p>
      </dsp:txBody>
      <dsp:txXfrm>
        <a:off x="37937" y="38072"/>
        <a:ext cx="8306126" cy="701261"/>
      </dsp:txXfrm>
    </dsp:sp>
    <dsp:sp modelId="{2F2602ED-19E0-4F49-9E2B-F34204551CBC}">
      <dsp:nvSpPr>
        <dsp:cNvPr id="0" name=""/>
        <dsp:cNvSpPr/>
      </dsp:nvSpPr>
      <dsp:spPr>
        <a:xfrm>
          <a:off x="0" y="789534"/>
          <a:ext cx="8382000" cy="777135"/>
        </a:xfrm>
        <a:prstGeom prst="roundRect">
          <a:avLst/>
        </a:prstGeom>
        <a:gradFill rotWithShape="0">
          <a:gsLst>
            <a:gs pos="0">
              <a:schemeClr val="accent2">
                <a:hueOff val="936304"/>
                <a:satOff val="-1168"/>
                <a:lumOff val="275"/>
                <a:alphaOff val="0"/>
                <a:shade val="51000"/>
                <a:satMod val="130000"/>
              </a:schemeClr>
            </a:gs>
            <a:gs pos="80000">
              <a:schemeClr val="accent2">
                <a:hueOff val="936304"/>
                <a:satOff val="-1168"/>
                <a:lumOff val="275"/>
                <a:alphaOff val="0"/>
                <a:shade val="93000"/>
                <a:satMod val="130000"/>
              </a:schemeClr>
            </a:gs>
            <a:gs pos="100000">
              <a:schemeClr val="accent2">
                <a:hueOff val="936304"/>
                <a:satOff val="-1168"/>
                <a:lumOff val="27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a:t>
          </a:r>
          <a:r>
            <a:rPr lang="en-US" sz="2400" u="sng" kern="1200" dirty="0" smtClean="0">
              <a:solidFill>
                <a:schemeClr val="bg1"/>
              </a:solidFill>
              <a:latin typeface="Times" pitchFamily="18" charset="0"/>
              <a:cs typeface="Times" pitchFamily="18" charset="0"/>
            </a:rPr>
            <a:t>seamless and discrete </a:t>
          </a:r>
          <a:r>
            <a:rPr lang="en-US" sz="2400" kern="1200" dirty="0" smtClean="0">
              <a:solidFill>
                <a:schemeClr val="bg1"/>
              </a:solidFill>
              <a:latin typeface="Times" pitchFamily="18" charset="0"/>
              <a:cs typeface="Times" pitchFamily="18" charset="0"/>
            </a:rPr>
            <a:t>embodiment of sensors</a:t>
          </a:r>
        </a:p>
      </dsp:txBody>
      <dsp:txXfrm>
        <a:off x="37937" y="827471"/>
        <a:ext cx="8306126" cy="701261"/>
      </dsp:txXfrm>
    </dsp:sp>
    <dsp:sp modelId="{2D741326-E2EC-4E43-BFE5-9EF80D366155}">
      <dsp:nvSpPr>
        <dsp:cNvPr id="0" name=""/>
        <dsp:cNvSpPr/>
      </dsp:nvSpPr>
      <dsp:spPr>
        <a:xfrm>
          <a:off x="0" y="1578932"/>
          <a:ext cx="8382000" cy="777135"/>
        </a:xfrm>
        <a:prstGeom prst="roundRect">
          <a:avLst/>
        </a:prstGeom>
        <a:gradFill rotWithShape="0">
          <a:gsLst>
            <a:gs pos="0">
              <a:schemeClr val="accent2">
                <a:hueOff val="1872608"/>
                <a:satOff val="-2336"/>
                <a:lumOff val="549"/>
                <a:alphaOff val="0"/>
                <a:shade val="51000"/>
                <a:satMod val="130000"/>
              </a:schemeClr>
            </a:gs>
            <a:gs pos="80000">
              <a:schemeClr val="accent2">
                <a:hueOff val="1872608"/>
                <a:satOff val="-2336"/>
                <a:lumOff val="549"/>
                <a:alphaOff val="0"/>
                <a:shade val="93000"/>
                <a:satMod val="130000"/>
              </a:schemeClr>
            </a:gs>
            <a:gs pos="100000">
              <a:schemeClr val="accent2">
                <a:hueOff val="1872608"/>
                <a:satOff val="-2336"/>
                <a:lumOff val="5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Does </a:t>
          </a:r>
          <a:r>
            <a:rPr lang="en-US" sz="2400" u="sng" kern="1200" dirty="0" smtClean="0">
              <a:solidFill>
                <a:schemeClr val="bg1"/>
              </a:solidFill>
              <a:latin typeface="Times" pitchFamily="18" charset="0"/>
              <a:cs typeface="Times" pitchFamily="18" charset="0"/>
            </a:rPr>
            <a:t>not obstruct user’s abilities</a:t>
          </a:r>
        </a:p>
      </dsp:txBody>
      <dsp:txXfrm>
        <a:off x="37937" y="1616869"/>
        <a:ext cx="8306126" cy="701261"/>
      </dsp:txXfrm>
    </dsp:sp>
    <dsp:sp modelId="{5B55CAA9-F410-423C-8B5B-77A49DC01E9D}">
      <dsp:nvSpPr>
        <dsp:cNvPr id="0" name=""/>
        <dsp:cNvSpPr/>
      </dsp:nvSpPr>
      <dsp:spPr>
        <a:xfrm>
          <a:off x="0" y="2368331"/>
          <a:ext cx="8382000" cy="777135"/>
        </a:xfrm>
        <a:prstGeom prst="roundRect">
          <a:avLst/>
        </a:prstGeom>
        <a:gradFill rotWithShape="0">
          <a:gsLst>
            <a:gs pos="0">
              <a:schemeClr val="accent2">
                <a:hueOff val="2808911"/>
                <a:satOff val="-3503"/>
                <a:lumOff val="824"/>
                <a:alphaOff val="0"/>
                <a:shade val="51000"/>
                <a:satMod val="130000"/>
              </a:schemeClr>
            </a:gs>
            <a:gs pos="80000">
              <a:schemeClr val="accent2">
                <a:hueOff val="2808911"/>
                <a:satOff val="-3503"/>
                <a:lumOff val="824"/>
                <a:alphaOff val="0"/>
                <a:shade val="93000"/>
                <a:satMod val="130000"/>
              </a:schemeClr>
            </a:gs>
            <a:gs pos="100000">
              <a:schemeClr val="accent2">
                <a:hueOff val="2808911"/>
                <a:satOff val="-3503"/>
                <a:lumOff val="82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Determine both </a:t>
          </a:r>
          <a:r>
            <a:rPr lang="en-US" sz="2400" u="sng" kern="1200" dirty="0" smtClean="0">
              <a:solidFill>
                <a:schemeClr val="bg1"/>
              </a:solidFill>
              <a:latin typeface="Times" pitchFamily="18" charset="0"/>
              <a:cs typeface="Times" pitchFamily="18" charset="0"/>
            </a:rPr>
            <a:t>self and other’s social </a:t>
          </a:r>
          <a:r>
            <a:rPr lang="en-US" sz="2400" kern="1200" dirty="0" smtClean="0">
              <a:solidFill>
                <a:schemeClr val="bg1"/>
              </a:solidFill>
              <a:latin typeface="Times" pitchFamily="18" charset="0"/>
              <a:cs typeface="Times" pitchFamily="18" charset="0"/>
            </a:rPr>
            <a:t>mannerism</a:t>
          </a:r>
        </a:p>
      </dsp:txBody>
      <dsp:txXfrm>
        <a:off x="37937" y="2406268"/>
        <a:ext cx="8306126" cy="701261"/>
      </dsp:txXfrm>
    </dsp:sp>
    <dsp:sp modelId="{2DBB7390-2C8F-452E-ABEF-C317FB98D583}">
      <dsp:nvSpPr>
        <dsp:cNvPr id="0" name=""/>
        <dsp:cNvSpPr/>
      </dsp:nvSpPr>
      <dsp:spPr>
        <a:xfrm>
          <a:off x="0" y="3157729"/>
          <a:ext cx="8382000" cy="777135"/>
        </a:xfrm>
        <a:prstGeom prst="roundRect">
          <a:avLst/>
        </a:prstGeom>
        <a:gradFill rotWithShape="0">
          <a:gsLst>
            <a:gs pos="0">
              <a:schemeClr val="accent2">
                <a:hueOff val="3745215"/>
                <a:satOff val="-4671"/>
                <a:lumOff val="1098"/>
                <a:alphaOff val="0"/>
                <a:shade val="51000"/>
                <a:satMod val="130000"/>
              </a:schemeClr>
            </a:gs>
            <a:gs pos="80000">
              <a:schemeClr val="accent2">
                <a:hueOff val="3745215"/>
                <a:satOff val="-4671"/>
                <a:lumOff val="1098"/>
                <a:alphaOff val="0"/>
                <a:shade val="93000"/>
                <a:satMod val="130000"/>
              </a:schemeClr>
            </a:gs>
            <a:gs pos="100000">
              <a:schemeClr val="accent2">
                <a:hueOff val="3745215"/>
                <a:satOff val="-4671"/>
                <a:lumOff val="10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for </a:t>
          </a:r>
          <a:r>
            <a:rPr lang="en-US" sz="2400" u="sng" kern="1200" dirty="0" smtClean="0">
              <a:solidFill>
                <a:schemeClr val="bg1"/>
              </a:solidFill>
              <a:latin typeface="Times" pitchFamily="18" charset="0"/>
              <a:cs typeface="Times" pitchFamily="18" charset="0"/>
            </a:rPr>
            <a:t>long term use</a:t>
          </a:r>
        </a:p>
      </dsp:txBody>
      <dsp:txXfrm>
        <a:off x="37937" y="3195666"/>
        <a:ext cx="8306126" cy="701261"/>
      </dsp:txXfrm>
    </dsp:sp>
    <dsp:sp modelId="{86721F51-7133-4076-B308-CBEFCE65CEE0}">
      <dsp:nvSpPr>
        <dsp:cNvPr id="0" name=""/>
        <dsp:cNvSpPr/>
      </dsp:nvSpPr>
      <dsp:spPr>
        <a:xfrm>
          <a:off x="0" y="3947128"/>
          <a:ext cx="8382000" cy="777135"/>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Discriminate social stereotypic mannerisms from </a:t>
          </a:r>
          <a:r>
            <a:rPr lang="en-US" sz="2400" u="sng" kern="1200" dirty="0" smtClean="0">
              <a:solidFill>
                <a:schemeClr val="bg1"/>
              </a:solidFill>
              <a:latin typeface="Times" pitchFamily="18" charset="0"/>
              <a:cs typeface="Times" pitchFamily="18" charset="0"/>
            </a:rPr>
            <a:t>other functional movements</a:t>
          </a:r>
          <a:endParaRPr lang="en-US" sz="2400" kern="1200" dirty="0">
            <a:solidFill>
              <a:schemeClr val="bg1"/>
            </a:solidFill>
            <a:latin typeface="Times" pitchFamily="18" charset="0"/>
            <a:cs typeface="Times" pitchFamily="18" charset="0"/>
          </a:endParaRPr>
        </a:p>
      </dsp:txBody>
      <dsp:txXfrm>
        <a:off x="37937" y="3985065"/>
        <a:ext cx="8306126" cy="7012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C0DC1-0311-461C-BE8C-D5DB7D6F0F2A}">
      <dsp:nvSpPr>
        <dsp:cNvPr id="0" name=""/>
        <dsp:cNvSpPr/>
      </dsp:nvSpPr>
      <dsp:spPr>
        <a:xfrm>
          <a:off x="0" y="36480"/>
          <a:ext cx="1524000" cy="6926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Portable and wearable</a:t>
          </a:r>
        </a:p>
      </dsp:txBody>
      <dsp:txXfrm>
        <a:off x="33812" y="70292"/>
        <a:ext cx="1456376" cy="625016"/>
      </dsp:txXfrm>
    </dsp:sp>
    <dsp:sp modelId="{2F2602ED-19E0-4F49-9E2B-F34204551CBC}">
      <dsp:nvSpPr>
        <dsp:cNvPr id="0" name=""/>
        <dsp:cNvSpPr/>
      </dsp:nvSpPr>
      <dsp:spPr>
        <a:xfrm>
          <a:off x="0" y="835680"/>
          <a:ext cx="1524000" cy="692640"/>
        </a:xfrm>
        <a:prstGeom prst="roundRect">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Seamless and Discrete </a:t>
          </a:r>
        </a:p>
      </dsp:txBody>
      <dsp:txXfrm>
        <a:off x="33812" y="869492"/>
        <a:ext cx="1456376" cy="625016"/>
      </dsp:txXfrm>
    </dsp:sp>
    <dsp:sp modelId="{2D741326-E2EC-4E43-BFE5-9EF80D366155}">
      <dsp:nvSpPr>
        <dsp:cNvPr id="0" name=""/>
        <dsp:cNvSpPr/>
      </dsp:nvSpPr>
      <dsp:spPr>
        <a:xfrm>
          <a:off x="0" y="1634880"/>
          <a:ext cx="1524000" cy="692640"/>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latin typeface="Times" pitchFamily="18" charset="0"/>
              <a:cs typeface="Times" pitchFamily="18" charset="0"/>
            </a:rPr>
            <a:t>No Obstructions</a:t>
          </a:r>
        </a:p>
      </dsp:txBody>
      <dsp:txXfrm>
        <a:off x="33812" y="1668692"/>
        <a:ext cx="1456376" cy="625016"/>
      </dsp:txXfrm>
    </dsp:sp>
    <dsp:sp modelId="{5B55CAA9-F410-423C-8B5B-77A49DC01E9D}">
      <dsp:nvSpPr>
        <dsp:cNvPr id="0" name=""/>
        <dsp:cNvSpPr/>
      </dsp:nvSpPr>
      <dsp:spPr>
        <a:xfrm>
          <a:off x="0" y="2434080"/>
          <a:ext cx="1524000" cy="692640"/>
        </a:xfrm>
        <a:prstGeom prst="roundRect">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Self and Other sensing</a:t>
          </a:r>
        </a:p>
      </dsp:txBody>
      <dsp:txXfrm>
        <a:off x="33812" y="2467892"/>
        <a:ext cx="1456376" cy="625016"/>
      </dsp:txXfrm>
    </dsp:sp>
    <dsp:sp modelId="{2DBB7390-2C8F-452E-ABEF-C317FB98D583}">
      <dsp:nvSpPr>
        <dsp:cNvPr id="0" name=""/>
        <dsp:cNvSpPr/>
      </dsp:nvSpPr>
      <dsp:spPr>
        <a:xfrm>
          <a:off x="0" y="3233280"/>
          <a:ext cx="1524000" cy="69264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Long term us</a:t>
          </a:r>
        </a:p>
      </dsp:txBody>
      <dsp:txXfrm>
        <a:off x="33812" y="3267092"/>
        <a:ext cx="1456376" cy="6250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20104" y="94083"/>
        <a:ext cx="2779192" cy="371632"/>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20104" y="569283"/>
        <a:ext cx="2779192" cy="371632"/>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20104" y="1044483"/>
        <a:ext cx="2779192" cy="371632"/>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20104" y="1519683"/>
        <a:ext cx="2779192" cy="371632"/>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20104" y="1994884"/>
        <a:ext cx="2779192" cy="371632"/>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20104" y="2470084"/>
        <a:ext cx="2779192" cy="371632"/>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20104" y="2945284"/>
        <a:ext cx="2779192" cy="371632"/>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20104" y="3420484"/>
        <a:ext cx="2779192" cy="3716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93A9F-33B1-4723-996C-B4915796595D}">
      <dsp:nvSpPr>
        <dsp:cNvPr id="0" name=""/>
        <dsp:cNvSpPr/>
      </dsp:nvSpPr>
      <dsp:spPr>
        <a:xfrm>
          <a:off x="1981200" y="297"/>
          <a:ext cx="2971800" cy="1160859"/>
        </a:xfrm>
        <a:prstGeom prst="rightArrow">
          <a:avLst>
            <a:gd name="adj1" fmla="val 75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Curtail Behavior immediately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Reward / Punishment</a:t>
          </a:r>
          <a:endParaRPr lang="en-US" sz="1800" kern="1200" dirty="0">
            <a:latin typeface="Times" pitchFamily="18" charset="0"/>
            <a:cs typeface="Times" pitchFamily="18" charset="0"/>
          </a:endParaRPr>
        </a:p>
      </dsp:txBody>
      <dsp:txXfrm>
        <a:off x="1981200" y="145404"/>
        <a:ext cx="2536478" cy="870645"/>
      </dsp:txXfrm>
    </dsp:sp>
    <dsp:sp modelId="{BAA4CFA5-27E6-461B-A61E-C43D78E24E95}">
      <dsp:nvSpPr>
        <dsp:cNvPr id="0" name=""/>
        <dsp:cNvSpPr/>
      </dsp:nvSpPr>
      <dsp:spPr>
        <a:xfrm>
          <a:off x="0" y="0"/>
          <a:ext cx="1981200" cy="1160859"/>
        </a:xfrm>
        <a:prstGeom prst="round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Intervention</a:t>
          </a:r>
          <a:endParaRPr lang="en-US" sz="2500" kern="1200" dirty="0">
            <a:latin typeface="Times" pitchFamily="18" charset="0"/>
            <a:cs typeface="Times" pitchFamily="18" charset="0"/>
          </a:endParaRPr>
        </a:p>
      </dsp:txBody>
      <dsp:txXfrm>
        <a:off x="56668" y="56668"/>
        <a:ext cx="1867864" cy="1047523"/>
      </dsp:txXfrm>
    </dsp:sp>
    <dsp:sp modelId="{09767AD1-2569-4918-BDDB-E96010F8A8E8}">
      <dsp:nvSpPr>
        <dsp:cNvPr id="0" name=""/>
        <dsp:cNvSpPr/>
      </dsp:nvSpPr>
      <dsp:spPr>
        <a:xfrm>
          <a:off x="1981200" y="1277242"/>
          <a:ext cx="2971800" cy="1160859"/>
        </a:xfrm>
        <a:prstGeom prst="rightArrow">
          <a:avLst>
            <a:gd name="adj1" fmla="val 75000"/>
            <a:gd name="adj2" fmla="val 50000"/>
          </a:avLst>
        </a:prstGeom>
        <a:solidFill>
          <a:schemeClr val="accent4">
            <a:tint val="40000"/>
            <a:alpha val="90000"/>
            <a:hueOff val="-3945706"/>
            <a:satOff val="22157"/>
            <a:lumOff val="1408"/>
            <a:alphaOff val="0"/>
          </a:schemeClr>
        </a:solidFill>
        <a:ln w="9525" cap="flat" cmpd="sng" algn="ctr">
          <a:solidFill>
            <a:schemeClr val="accent4">
              <a:tint val="40000"/>
              <a:alpha val="90000"/>
              <a:hueOff val="-3945706"/>
              <a:satOff val="22157"/>
              <a:lumOff val="1408"/>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Do not intervene directly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Develop cognitive replacement</a:t>
          </a:r>
          <a:endParaRPr lang="en-US" sz="1800" kern="1200" dirty="0">
            <a:latin typeface="Times" pitchFamily="18" charset="0"/>
            <a:cs typeface="Times" pitchFamily="18" charset="0"/>
          </a:endParaRPr>
        </a:p>
      </dsp:txBody>
      <dsp:txXfrm>
        <a:off x="1981200" y="1422349"/>
        <a:ext cx="2536478" cy="870645"/>
      </dsp:txXfrm>
    </dsp:sp>
    <dsp:sp modelId="{8A6F8A97-F9AC-465F-9449-89D003F72455}">
      <dsp:nvSpPr>
        <dsp:cNvPr id="0" name=""/>
        <dsp:cNvSpPr/>
      </dsp:nvSpPr>
      <dsp:spPr>
        <a:xfrm>
          <a:off x="0" y="1277242"/>
          <a:ext cx="1981200" cy="1160859"/>
        </a:xfrm>
        <a:prstGeom prst="roundRect">
          <a:avLst/>
        </a:prstGeom>
        <a:solidFill>
          <a:schemeClr val="accent4">
            <a:hueOff val="-4464770"/>
            <a:satOff val="26899"/>
            <a:lumOff val="215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Self Monitoring</a:t>
          </a:r>
          <a:endParaRPr lang="en-US" sz="2500" kern="1200" dirty="0">
            <a:latin typeface="Times" pitchFamily="18" charset="0"/>
            <a:cs typeface="Times" pitchFamily="18" charset="0"/>
          </a:endParaRPr>
        </a:p>
      </dsp:txBody>
      <dsp:txXfrm>
        <a:off x="56668" y="1333910"/>
        <a:ext cx="1867864" cy="10475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2#1">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drawing1.xml><?xml version="1.0" encoding="utf-8"?>
<c:userShapes xmlns:c="http://schemas.openxmlformats.org/drawingml/2006/chart">
  <cdr:relSizeAnchor xmlns:cdr="http://schemas.openxmlformats.org/drawingml/2006/chartDrawing">
    <cdr:from>
      <cdr:x>0.05263</cdr:x>
      <cdr:y>0.43103</cdr:y>
    </cdr:from>
    <cdr:to>
      <cdr:x>0.20144</cdr:x>
      <cdr:y>0.55638</cdr:y>
    </cdr:to>
    <cdr:sp macro="" textlink="">
      <cdr:nvSpPr>
        <cdr:cNvPr id="2" name="TextBox 10"/>
        <cdr:cNvSpPr txBox="1"/>
      </cdr:nvSpPr>
      <cdr:spPr>
        <a:xfrm xmlns:a="http://schemas.openxmlformats.org/drawingml/2006/main">
          <a:off x="228593" y="1269987"/>
          <a:ext cx="646331"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35%</a:t>
          </a:r>
          <a:endParaRPr lang="en-US" b="1" dirty="0"/>
        </a:p>
      </cdr:txBody>
    </cdr:sp>
  </cdr:relSizeAnchor>
  <cdr:relSizeAnchor xmlns:cdr="http://schemas.openxmlformats.org/drawingml/2006/chartDrawing">
    <cdr:from>
      <cdr:x>0.64912</cdr:x>
      <cdr:y>0.4569</cdr:y>
    </cdr:from>
    <cdr:to>
      <cdr:x>0.79793</cdr:x>
      <cdr:y>0.58225</cdr:y>
    </cdr:to>
    <cdr:sp macro="" textlink="">
      <cdr:nvSpPr>
        <cdr:cNvPr id="3" name="TextBox 10"/>
        <cdr:cNvSpPr txBox="1"/>
      </cdr:nvSpPr>
      <cdr:spPr>
        <a:xfrm xmlns:a="http://schemas.openxmlformats.org/drawingml/2006/main">
          <a:off x="2819388" y="1346210"/>
          <a:ext cx="646331"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25%</a:t>
          </a:r>
          <a:endParaRPr lang="en-US" b="1" dirty="0"/>
        </a:p>
      </cdr:txBody>
    </cdr:sp>
  </cdr:relSizeAnchor>
  <cdr:relSizeAnchor xmlns:cdr="http://schemas.openxmlformats.org/drawingml/2006/chartDrawing">
    <cdr:from>
      <cdr:x>0.80702</cdr:x>
      <cdr:y>0.43966</cdr:y>
    </cdr:from>
    <cdr:to>
      <cdr:x>0.96492</cdr:x>
      <cdr:y>0.56501</cdr:y>
    </cdr:to>
    <cdr:sp macro="" textlink="">
      <cdr:nvSpPr>
        <cdr:cNvPr id="4" name="TextBox 10"/>
        <cdr:cNvSpPr txBox="1"/>
      </cdr:nvSpPr>
      <cdr:spPr>
        <a:xfrm xmlns:a="http://schemas.openxmlformats.org/drawingml/2006/main">
          <a:off x="3505200" y="1295400"/>
          <a:ext cx="685816"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75%</a:t>
          </a:r>
          <a:endParaRPr lang="en-US" b="1"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18C533-A556-4A05-A6D6-B314EA790B03}" type="datetimeFigureOut">
              <a:rPr lang="en-US" smtClean="0"/>
              <a:pPr/>
              <a:t>2/28/2011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5E0580-4231-41D4-B001-5C876748E29A}" type="slidenum">
              <a:rPr lang="en-US" smtClean="0"/>
              <a:pPr/>
              <a:t>‹#›</a:t>
            </a:fld>
            <a:endParaRPr lang="en-US"/>
          </a:p>
        </p:txBody>
      </p:sp>
    </p:spTree>
    <p:extLst>
      <p:ext uri="{BB962C8B-B14F-4D97-AF65-F5344CB8AC3E}">
        <p14:creationId xmlns:p14="http://schemas.microsoft.com/office/powerpoint/2010/main" val="766855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AA567E-EA7E-4818-AEC1-B11BFA126FC7}" type="datetimeFigureOut">
              <a:rPr lang="en-US" smtClean="0"/>
              <a:pPr/>
              <a:t>2/28/2011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7206F8-02D4-42A1-89BB-B70FE12C0463}" type="slidenum">
              <a:rPr lang="en-US" smtClean="0"/>
              <a:pPr/>
              <a:t>‹#›</a:t>
            </a:fld>
            <a:endParaRPr lang="en-US"/>
          </a:p>
        </p:txBody>
      </p:sp>
    </p:spTree>
    <p:extLst>
      <p:ext uri="{BB962C8B-B14F-4D97-AF65-F5344CB8AC3E}">
        <p14:creationId xmlns:p14="http://schemas.microsoft.com/office/powerpoint/2010/main" val="93409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32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33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39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angle 11"/>
          <p:cNvSpPr/>
          <p:nvPr userDrawn="1"/>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371600" y="44196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6"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8" name="TextBox 7"/>
          <p:cNvSpPr txBox="1"/>
          <p:nvPr userDrawn="1"/>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9" name="Title 1"/>
          <p:cNvSpPr txBox="1">
            <a:spLocks/>
          </p:cNvSpPr>
          <p:nvPr userDrawn="1"/>
        </p:nvSpPr>
        <p:spPr>
          <a:xfrm>
            <a:off x="685800" y="21336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0" name="Straight Connector 9"/>
          <p:cNvCxnSpPr/>
          <p:nvPr userDrawn="1"/>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TextBox 10"/>
          <p:cNvSpPr txBox="1"/>
          <p:nvPr userDrawn="1"/>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15" name="Rectangle 14"/>
          <p:cNvSpPr/>
          <p:nvPr userDrawn="1"/>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userDrawn="1"/>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
        <p:nvSpPr>
          <p:cNvPr id="4" name="Date Placeholder 3"/>
          <p:cNvSpPr>
            <a:spLocks noGrp="1"/>
          </p:cNvSpPr>
          <p:nvPr>
            <p:ph type="dt" sz="half" idx="10"/>
          </p:nvPr>
        </p:nvSpPr>
        <p:spPr>
          <a:xfrm>
            <a:off x="6991350" y="6416675"/>
            <a:ext cx="2133600" cy="365125"/>
          </a:xfrm>
          <a:prstGeom prst="rect">
            <a:avLst/>
          </a:prstGeom>
        </p:spPr>
        <p:txBody>
          <a:bodyPr/>
          <a:lstStyle>
            <a:lvl1pPr algn="r">
              <a:defRPr>
                <a:solidFill>
                  <a:schemeClr val="bg1">
                    <a:lumMod val="50000"/>
                  </a:schemeClr>
                </a:solidFill>
              </a:defRPr>
            </a:lvl1pPr>
          </a:lstStyle>
          <a:p>
            <a:fld id="{3958D602-0E16-438C-A77A-F3BA264810FD}" type="datetime4">
              <a:rPr lang="en-US" smtClean="0"/>
              <a:pPr/>
              <a:t>February 28, 2011</a:t>
            </a:fld>
            <a:endParaRPr lang="en-US"/>
          </a:p>
        </p:txBody>
      </p:sp>
      <p:sp>
        <p:nvSpPr>
          <p:cNvPr id="2" name="Title 1"/>
          <p:cNvSpPr>
            <a:spLocks noGrp="1"/>
          </p:cNvSpPr>
          <p:nvPr>
            <p:ph type="ctrTitle"/>
          </p:nvPr>
        </p:nvSpPr>
        <p:spPr>
          <a:xfrm>
            <a:off x="685800" y="2133598"/>
            <a:ext cx="7772400" cy="2209801"/>
          </a:xfrm>
          <a:prstGeom prst="roundRect">
            <a:avLst/>
          </a:prstGeom>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gradFill>
            <a:gsLst>
              <a:gs pos="0">
                <a:schemeClr val="bg1">
                  <a:lumMod val="75000"/>
                </a:schemeClr>
              </a:gs>
              <a:gs pos="50000">
                <a:schemeClr val="bg1">
                  <a:lumMod val="8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7675" y="209550"/>
            <a:ext cx="8229600" cy="868362"/>
          </a:xfrm>
          <a:prstGeom prst="round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txBox="1">
            <a:spLocks/>
          </p:cNvSpPr>
          <p:nvPr userDrawn="1"/>
        </p:nvSpPr>
        <p:spPr>
          <a:xfrm>
            <a:off x="447675" y="209550"/>
            <a:ext cx="8229600" cy="868362"/>
          </a:xfrm>
          <a:prstGeom prst="roundRect">
            <a:avLst/>
          </a:prstGeo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8"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0"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1" name="TextBox 10"/>
          <p:cNvSpPr txBox="1"/>
          <p:nvPr userDrawn="1"/>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cxnSp>
        <p:nvCxnSpPr>
          <p:cNvPr id="12" name="Straight Connector 11"/>
          <p:cNvCxnSpPr/>
          <p:nvPr userDrawn="1"/>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6" name="Slide Number Placeholder 5"/>
          <p:cNvSpPr>
            <a:spLocks noGrp="1"/>
          </p:cNvSpPr>
          <p:nvPr>
            <p:ph type="sldNum" sz="quarter" idx="12"/>
          </p:nvPr>
        </p:nvSpPr>
        <p:spPr/>
        <p:txBody>
          <a:bodyPr/>
          <a:lstStyle/>
          <a:p>
            <a:fld id="{BA1274A6-7FC5-4119-B642-B6647BAB808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4324350" y="6172200"/>
            <a:ext cx="533400" cy="365125"/>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defRPr>
            </a:lvl1pPr>
          </a:lstStyle>
          <a:p>
            <a:fld id="{BA1274A6-7FC5-4119-B642-B6647BAB808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4.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image" Target="../media/image26.jpeg"/><Relationship Id="rId7" Type="http://schemas.openxmlformats.org/officeDocument/2006/relationships/image" Target="../media/image30.jpeg"/><Relationship Id="rId12" Type="http://schemas.microsoft.com/office/2007/relationships/diagramDrawing" Target="../diagrams/drawing7.xml"/><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diagramColors" Target="../diagrams/colors7.xml"/><Relationship Id="rId5" Type="http://schemas.openxmlformats.org/officeDocument/2006/relationships/image" Target="../media/image28.jpeg"/><Relationship Id="rId10" Type="http://schemas.openxmlformats.org/officeDocument/2006/relationships/diagramQuickStyle" Target="../diagrams/quickStyle7.xml"/><Relationship Id="rId4" Type="http://schemas.openxmlformats.org/officeDocument/2006/relationships/image" Target="../media/image27.jpeg"/><Relationship Id="rId9"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7.jpeg"/><Relationship Id="rId4" Type="http://schemas.openxmlformats.org/officeDocument/2006/relationships/image" Target="../media/image35.wmf"/></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5.w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5.xml.rels><?xml version="1.0" encoding="UTF-8" standalone="yes"?>
<Relationships xmlns="http://schemas.openxmlformats.org/package/2006/relationships"><Relationship Id="rId3" Type="http://schemas.openxmlformats.org/officeDocument/2006/relationships/image" Target="../media/image55.gif"/><Relationship Id="rId7" Type="http://schemas.openxmlformats.org/officeDocument/2006/relationships/image" Target="../media/image5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jpe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0.wmf"/><Relationship Id="rId11" Type="http://schemas.openxmlformats.org/officeDocument/2006/relationships/image" Target="../media/image77.png"/><Relationship Id="rId5" Type="http://schemas.openxmlformats.org/officeDocument/2006/relationships/oleObject" Target="../embeddings/oleObject4.bin"/><Relationship Id="rId10" Type="http://schemas.openxmlformats.org/officeDocument/2006/relationships/image" Target="../media/image76.png"/><Relationship Id="rId4" Type="http://schemas.openxmlformats.org/officeDocument/2006/relationships/image" Target="../media/image72.pn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82.wmf"/><Relationship Id="rId5" Type="http://schemas.openxmlformats.org/officeDocument/2006/relationships/oleObject" Target="../embeddings/oleObject6.bin"/><Relationship Id="rId4" Type="http://schemas.openxmlformats.org/officeDocument/2006/relationships/image" Target="../media/image81.w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62.jpeg"/><Relationship Id="rId5" Type="http://schemas.openxmlformats.org/officeDocument/2006/relationships/image" Target="../media/image85.png"/><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notesSlide" Target="../notesSlides/notesSlide5.xml"/><Relationship Id="rId7" Type="http://schemas.openxmlformats.org/officeDocument/2006/relationships/oleObject" Target="../embeddings/oleObject8.bin"/><Relationship Id="rId12" Type="http://schemas.openxmlformats.org/officeDocument/2006/relationships/image" Target="../media/image88.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91.png"/><Relationship Id="rId11" Type="http://schemas.openxmlformats.org/officeDocument/2006/relationships/oleObject" Target="../embeddings/oleObject10.bin"/><Relationship Id="rId5" Type="http://schemas.openxmlformats.org/officeDocument/2006/relationships/image" Target="../media/image90.png"/><Relationship Id="rId10" Type="http://schemas.openxmlformats.org/officeDocument/2006/relationships/image" Target="../media/image87.wmf"/><Relationship Id="rId4" Type="http://schemas.openxmlformats.org/officeDocument/2006/relationships/image" Target="../media/image89.png"/><Relationship Id="rId9" Type="http://schemas.openxmlformats.org/officeDocument/2006/relationships/oleObject" Target="../embeddings/oleObject9.bin"/></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slideLayout" Target="../slideLayouts/slideLayout2.xml"/><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video" Target="file:///C:\Documents%20and%20Settings\laks\Desktop\Defense\FinalDefense\Videos\SMSPF_Dataset3_ShayokLM.avi" TargetMode="External"/><Relationship Id="rId1" Type="http://schemas.openxmlformats.org/officeDocument/2006/relationships/video" Target="file:///C:\Documents%20and%20Settings\laks\Desktop\Defense\FinalDefense\Videos\SPF_Dataset3_ShayokLM.avi" TargetMode="Externa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jpeg"/><Relationship Id="rId9" Type="http://schemas.openxmlformats.org/officeDocument/2006/relationships/image" Target="../media/image97.png"/><Relationship Id="rId14" Type="http://schemas.openxmlformats.org/officeDocument/2006/relationships/image" Target="../media/image102.png"/></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104.jpeg"/></Relationships>
</file>

<file path=ppt/slides/_rels/slide3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 Id="rId5" Type="http://schemas.openxmlformats.org/officeDocument/2006/relationships/image" Target="../media/image108.jpeg"/><Relationship Id="rId4" Type="http://schemas.openxmlformats.org/officeDocument/2006/relationships/image" Target="../media/image107.jpe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emf"/></Relationships>
</file>

<file path=ppt/slides/_rels/slide39.xml.rels><?xml version="1.0" encoding="UTF-8" standalone="yes"?>
<Relationships xmlns="http://schemas.openxmlformats.org/package/2006/relationships"><Relationship Id="rId3" Type="http://schemas.openxmlformats.org/officeDocument/2006/relationships/image" Target="../media/image114.jpeg"/><Relationship Id="rId7" Type="http://schemas.openxmlformats.org/officeDocument/2006/relationships/image" Target="../media/image1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2.xml"/><Relationship Id="rId4" Type="http://schemas.openxmlformats.org/officeDocument/2006/relationships/image" Target="../media/image128.gif"/></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10" Type="http://schemas.openxmlformats.org/officeDocument/2006/relationships/image" Target="../media/image16.png"/><Relationship Id="rId4" Type="http://schemas.openxmlformats.org/officeDocument/2006/relationships/image" Target="../media/image12.jpeg"/><Relationship Id="rId9" Type="http://schemas.openxmlformats.org/officeDocument/2006/relationships/image" Target="../media/image2.jpe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hart" Target="../charts/chart1.xml"/><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jpeg"/><Relationship Id="rId11" Type="http://schemas.openxmlformats.org/officeDocument/2006/relationships/image" Target="../media/image22.jpeg"/><Relationship Id="rId5" Type="http://schemas.openxmlformats.org/officeDocument/2006/relationships/image" Target="../media/image3.jpeg"/><Relationship Id="rId10" Type="http://schemas.openxmlformats.org/officeDocument/2006/relationships/image" Target="../media/image21.jpeg"/><Relationship Id="rId4" Type="http://schemas.openxmlformats.org/officeDocument/2006/relationships/image" Target="../media/image17.png"/><Relationship Id="rId9" Type="http://schemas.openxmlformats.org/officeDocument/2006/relationships/image" Target="../media/image20.jpeg"/></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371600" y="4495800"/>
            <a:ext cx="6400800" cy="1752600"/>
          </a:xfrm>
        </p:spPr>
        <p:txBody>
          <a:bodyPr>
            <a:normAutofit/>
          </a:bodyPr>
          <a:lstStyle/>
          <a:p>
            <a:r>
              <a:rPr lang="en-US" dirty="0" smtClean="0">
                <a:solidFill>
                  <a:schemeClr val="tx1"/>
                </a:solidFill>
              </a:rPr>
              <a:t>Sreekar Krishna</a:t>
            </a:r>
          </a:p>
          <a:p>
            <a:r>
              <a:rPr lang="en-US" sz="1600" b="1" dirty="0" smtClean="0">
                <a:solidFill>
                  <a:schemeClr val="tx1"/>
                </a:solidFill>
              </a:rPr>
              <a:t>Committee:</a:t>
            </a:r>
          </a:p>
          <a:p>
            <a:r>
              <a:rPr lang="en-US" sz="1600" dirty="0" smtClean="0">
                <a:solidFill>
                  <a:schemeClr val="tx1"/>
                </a:solidFill>
              </a:rPr>
              <a:t>Dr. </a:t>
            </a:r>
            <a:r>
              <a:rPr lang="en-US" sz="1600" dirty="0" err="1" smtClean="0">
                <a:solidFill>
                  <a:schemeClr val="tx1"/>
                </a:solidFill>
              </a:rPr>
              <a:t>Sethuraman</a:t>
            </a:r>
            <a:r>
              <a:rPr lang="en-US" sz="1600" dirty="0" smtClean="0">
                <a:solidFill>
                  <a:schemeClr val="tx1"/>
                </a:solidFill>
              </a:rPr>
              <a:t> (</a:t>
            </a:r>
            <a:r>
              <a:rPr lang="en-US" sz="1600" dirty="0" err="1" smtClean="0">
                <a:solidFill>
                  <a:schemeClr val="tx1"/>
                </a:solidFill>
              </a:rPr>
              <a:t>Panch</a:t>
            </a:r>
            <a:r>
              <a:rPr lang="en-US" sz="1600" dirty="0" smtClean="0">
                <a:solidFill>
                  <a:schemeClr val="tx1"/>
                </a:solidFill>
              </a:rPr>
              <a:t>) </a:t>
            </a:r>
            <a:r>
              <a:rPr lang="en-US" sz="1600" dirty="0" err="1" smtClean="0">
                <a:solidFill>
                  <a:schemeClr val="tx1"/>
                </a:solidFill>
              </a:rPr>
              <a:t>Panchanathan</a:t>
            </a:r>
            <a:r>
              <a:rPr lang="en-US" sz="1600" dirty="0" smtClean="0">
                <a:solidFill>
                  <a:schemeClr val="tx1"/>
                </a:solidFill>
              </a:rPr>
              <a:t>, Chair</a:t>
            </a:r>
          </a:p>
          <a:p>
            <a:pPr algn="l"/>
            <a:r>
              <a:rPr lang="en-US" sz="1600" dirty="0" smtClean="0">
                <a:solidFill>
                  <a:schemeClr val="tx1"/>
                </a:solidFill>
              </a:rPr>
              <a:t>Dr. </a:t>
            </a:r>
            <a:r>
              <a:rPr lang="en-US" sz="1600" dirty="0" err="1" smtClean="0">
                <a:solidFill>
                  <a:schemeClr val="tx1"/>
                </a:solidFill>
              </a:rPr>
              <a:t>Baoxin</a:t>
            </a:r>
            <a:r>
              <a:rPr lang="en-US" sz="1600" dirty="0" smtClean="0">
                <a:solidFill>
                  <a:schemeClr val="tx1"/>
                </a:solidFill>
              </a:rPr>
              <a:t> Li			        Dr. Michelle (</a:t>
            </a:r>
            <a:r>
              <a:rPr lang="en-US" sz="1600" dirty="0" err="1" smtClean="0">
                <a:solidFill>
                  <a:schemeClr val="tx1"/>
                </a:solidFill>
              </a:rPr>
              <a:t>Lani</a:t>
            </a:r>
            <a:r>
              <a:rPr lang="en-US" sz="1600" dirty="0" smtClean="0">
                <a:solidFill>
                  <a:schemeClr val="tx1"/>
                </a:solidFill>
              </a:rPr>
              <a:t>) </a:t>
            </a:r>
            <a:r>
              <a:rPr lang="en-US" sz="1600" dirty="0" err="1" smtClean="0">
                <a:solidFill>
                  <a:schemeClr val="tx1"/>
                </a:solidFill>
              </a:rPr>
              <a:t>Shiota</a:t>
            </a:r>
            <a:endParaRPr lang="en-US" sz="1600" dirty="0" smtClean="0">
              <a:solidFill>
                <a:schemeClr val="tx1"/>
              </a:solidFill>
            </a:endParaRPr>
          </a:p>
          <a:p>
            <a:pPr algn="l"/>
            <a:r>
              <a:rPr lang="en-US" sz="1600" dirty="0" smtClean="0">
                <a:solidFill>
                  <a:schemeClr val="tx1"/>
                </a:solidFill>
              </a:rPr>
              <a:t>Dr. Gang </a:t>
            </a:r>
            <a:r>
              <a:rPr lang="en-US" sz="1600" dirty="0" err="1" smtClean="0">
                <a:solidFill>
                  <a:schemeClr val="tx1"/>
                </a:solidFill>
              </a:rPr>
              <a:t>Qian</a:t>
            </a:r>
            <a:r>
              <a:rPr lang="en-US" sz="1600" dirty="0" smtClean="0">
                <a:solidFill>
                  <a:schemeClr val="tx1"/>
                </a:solidFill>
              </a:rPr>
              <a:t>			        Dr. John Black </a:t>
            </a:r>
            <a:r>
              <a:rPr lang="en-US" sz="1600" dirty="0" smtClean="0">
                <a:solidFill>
                  <a:schemeClr val="tx1">
                    <a:lumMod val="65000"/>
                    <a:lumOff val="35000"/>
                  </a:schemeClr>
                </a:solidFill>
              </a:rPr>
              <a:t>	</a:t>
            </a:r>
            <a:endParaRPr lang="en-US" sz="1600" dirty="0">
              <a:solidFill>
                <a:schemeClr val="tx1">
                  <a:lumMod val="65000"/>
                  <a:lumOff val="35000"/>
                </a:schemeClr>
              </a:solidFill>
            </a:endParaRPr>
          </a:p>
        </p:txBody>
      </p:sp>
      <p:pic>
        <p:nvPicPr>
          <p:cNvPr id="4" name="Picture 3" descr="I:\CUbiC\Images\CUbiC Logo\CUbiC Logo.JPG"/>
          <p:cNvPicPr>
            <a:picLocks noChangeAspect="1" noChangeArrowheads="1"/>
          </p:cNvPicPr>
          <p:nvPr/>
        </p:nvPicPr>
        <p:blipFill>
          <a:blip r:embed="rId3"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7" name="Rectangle 6"/>
          <p:cNvSpPr/>
          <p:nvPr/>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17" name="Title 1"/>
          <p:cNvSpPr txBox="1">
            <a:spLocks/>
          </p:cNvSpPr>
          <p:nvPr/>
        </p:nvSpPr>
        <p:spPr>
          <a:xfrm>
            <a:off x="685800" y="22098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1" name="Straight Connector 10"/>
          <p:cNvCxnSpPr/>
          <p:nvPr/>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2" name="Title 1"/>
          <p:cNvSpPr>
            <a:spLocks noGrp="1"/>
          </p:cNvSpPr>
          <p:nvPr>
            <p:ph type="ctrTitle"/>
          </p:nvPr>
        </p:nvSpPr>
        <p:spPr>
          <a:xfrm>
            <a:off x="685800" y="2206625"/>
            <a:ext cx="7772400" cy="2136775"/>
          </a:xfrm>
          <a:prstGeom prst="roundRect">
            <a:avLst/>
          </a:prstGeom>
          <a:noFill/>
          <a:effectLst/>
        </p:spPr>
        <p:txBody>
          <a:bodyPr/>
          <a:lstStyle/>
          <a:p>
            <a:r>
              <a:rPr lang="en-US" dirty="0">
                <a:latin typeface="Times New Roman" pitchFamily="18" charset="0"/>
                <a:cs typeface="Times New Roman" pitchFamily="18" charset="0"/>
              </a:rPr>
              <a:t>Mediated Social Interpersonal </a:t>
            </a:r>
            <a:r>
              <a:rPr lang="en-US" dirty="0" smtClean="0">
                <a:latin typeface="Times New Roman" pitchFamily="18" charset="0"/>
                <a:cs typeface="Times New Roman" pitchFamily="18" charset="0"/>
              </a:rPr>
              <a:t>Communication</a:t>
            </a: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000" dirty="0">
                <a:latin typeface="Times New Roman" pitchFamily="18" charset="0"/>
                <a:cs typeface="Times New Roman" pitchFamily="18" charset="0"/>
              </a:rPr>
              <a:t> Evidence-based Understanding of Multimedia Solutions for Enriching Social Situational Awareness</a:t>
            </a:r>
            <a:endParaRPr lang="en-US" dirty="0">
              <a:latin typeface="Times New Roman" pitchFamily="18" charset="0"/>
              <a:cs typeface="Times New Roman" pitchFamily="18" charset="0"/>
            </a:endParaRPr>
          </a:p>
        </p:txBody>
      </p:sp>
      <p:pic>
        <p:nvPicPr>
          <p:cNvPr id="18" name="Picture 2" descr="I:\ASU\Logos\lwm1_mg.jpg"/>
          <p:cNvPicPr>
            <a:picLocks noChangeAspect="1" noChangeArrowheads="1"/>
          </p:cNvPicPr>
          <p:nvPr/>
        </p:nvPicPr>
        <p:blipFill>
          <a:blip r:embed="rId4"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 from this Dissertation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10</a:t>
            </a:fld>
            <a:endParaRPr lang="en-US"/>
          </a:p>
        </p:txBody>
      </p:sp>
      <p:cxnSp>
        <p:nvCxnSpPr>
          <p:cNvPr id="6" name="Straight Arrow Connector 5"/>
          <p:cNvCxnSpPr/>
          <p:nvPr/>
        </p:nvCxnSpPr>
        <p:spPr>
          <a:xfrm>
            <a:off x="4038600"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1981994"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43600" y="5879068"/>
            <a:ext cx="1117422" cy="369332"/>
          </a:xfrm>
          <a:prstGeom prst="rect">
            <a:avLst/>
          </a:prstGeom>
          <a:noFill/>
        </p:spPr>
        <p:txBody>
          <a:bodyPr wrap="none" rtlCol="0">
            <a:spAutoFit/>
          </a:bodyPr>
          <a:lstStyle/>
          <a:p>
            <a:r>
              <a:rPr lang="en-US" dirty="0" smtClean="0"/>
              <a:t>Feasibility</a:t>
            </a:r>
            <a:endParaRPr lang="en-US" dirty="0"/>
          </a:p>
        </p:txBody>
      </p:sp>
      <p:sp>
        <p:nvSpPr>
          <p:cNvPr id="10" name="TextBox 9"/>
          <p:cNvSpPr txBox="1"/>
          <p:nvPr/>
        </p:nvSpPr>
        <p:spPr>
          <a:xfrm rot="16200000">
            <a:off x="2749925" y="3593068"/>
            <a:ext cx="1270284" cy="369332"/>
          </a:xfrm>
          <a:prstGeom prst="rect">
            <a:avLst/>
          </a:prstGeom>
          <a:noFill/>
        </p:spPr>
        <p:txBody>
          <a:bodyPr wrap="none" rtlCol="0">
            <a:spAutoFit/>
          </a:bodyPr>
          <a:lstStyle/>
          <a:p>
            <a:r>
              <a:rPr lang="en-US" dirty="0" smtClean="0"/>
              <a:t>Importance</a:t>
            </a:r>
            <a:endParaRPr lang="en-US" dirty="0"/>
          </a:p>
        </p:txBody>
      </p:sp>
      <p:cxnSp>
        <p:nvCxnSpPr>
          <p:cNvPr id="12" name="Straight Connector 11"/>
          <p:cNvCxnSpPr/>
          <p:nvPr/>
        </p:nvCxnSpPr>
        <p:spPr>
          <a:xfrm>
            <a:off x="3886200"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886200"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86200"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86200"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886200"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886200"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86200"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86200"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60714"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3672114"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3657600"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3672114"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3671598"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3682998"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3668484"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3682998"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191000"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91000"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191000"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191000"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191000"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191000"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191000"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91000"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7596777"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7737157"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7596777"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5654040"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7596777"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6568440"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044440"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7596777"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4259946"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3048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Right Brace 52"/>
          <p:cNvSpPr/>
          <p:nvPr/>
        </p:nvSpPr>
        <p:spPr>
          <a:xfrm>
            <a:off x="8305800" y="1840468"/>
            <a:ext cx="228600" cy="27432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TextBox 53"/>
          <p:cNvSpPr txBox="1"/>
          <p:nvPr/>
        </p:nvSpPr>
        <p:spPr>
          <a:xfrm rot="16200000">
            <a:off x="8312629" y="3020181"/>
            <a:ext cx="718530" cy="369332"/>
          </a:xfrm>
          <a:prstGeom prst="rect">
            <a:avLst/>
          </a:prstGeom>
          <a:noFill/>
        </p:spPr>
        <p:txBody>
          <a:bodyPr wrap="none" rtlCol="0">
            <a:spAutoFit/>
          </a:bodyPr>
          <a:lstStyle/>
          <a:p>
            <a:r>
              <a:rPr lang="en-US" dirty="0" smtClean="0"/>
              <a:t>Focus</a:t>
            </a:r>
            <a:endParaRPr lang="en-US" dirty="0"/>
          </a:p>
        </p:txBody>
      </p:sp>
      <p:sp>
        <p:nvSpPr>
          <p:cNvPr id="55" name="Oval 54"/>
          <p:cNvSpPr/>
          <p:nvPr/>
        </p:nvSpPr>
        <p:spPr>
          <a:xfrm>
            <a:off x="7329714" y="1825954"/>
            <a:ext cx="914400" cy="2895600"/>
          </a:xfrm>
          <a:prstGeom prst="ellipse">
            <a:avLst/>
          </a:prstGeom>
          <a:solidFill>
            <a:schemeClr val="accent3">
              <a:lumMod val="60000"/>
              <a:lumOff val="40000"/>
              <a:alpha val="35000"/>
            </a:schemeClr>
          </a:solidFill>
          <a:ln>
            <a:solidFill>
              <a:schemeClr val="tx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a:off x="6553200" y="1840468"/>
            <a:ext cx="381000" cy="381000"/>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7" name="TextBox 56"/>
          <p:cNvSpPr txBox="1"/>
          <p:nvPr/>
        </p:nvSpPr>
        <p:spPr>
          <a:xfrm>
            <a:off x="6306456" y="1157514"/>
            <a:ext cx="1371600" cy="646331"/>
          </a:xfrm>
          <a:prstGeom prst="rect">
            <a:avLst/>
          </a:prstGeom>
          <a:noFill/>
        </p:spPr>
        <p:txBody>
          <a:bodyPr wrap="square" rtlCol="0">
            <a:spAutoFit/>
          </a:bodyPr>
          <a:lstStyle/>
          <a:p>
            <a:r>
              <a:rPr lang="en-US" dirty="0" smtClean="0"/>
              <a:t>Now to Dissertation</a:t>
            </a:r>
            <a:endParaRPr lang="en-US" dirty="0"/>
          </a:p>
        </p:txBody>
      </p:sp>
      <p:sp>
        <p:nvSpPr>
          <p:cNvPr id="58" name="Down Arrow 57"/>
          <p:cNvSpPr/>
          <p:nvPr/>
        </p:nvSpPr>
        <p:spPr>
          <a:xfrm>
            <a:off x="5685972" y="1828800"/>
            <a:ext cx="333828" cy="899886"/>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9" name="TextBox 58"/>
          <p:cNvSpPr txBox="1"/>
          <p:nvPr/>
        </p:nvSpPr>
        <p:spPr>
          <a:xfrm>
            <a:off x="4953000" y="1172028"/>
            <a:ext cx="1371600" cy="646331"/>
          </a:xfrm>
          <a:prstGeom prst="rect">
            <a:avLst/>
          </a:prstGeom>
          <a:noFill/>
        </p:spPr>
        <p:txBody>
          <a:bodyPr wrap="square" rtlCol="0">
            <a:spAutoFit/>
          </a:bodyPr>
          <a:lstStyle/>
          <a:p>
            <a:pPr algn="r"/>
            <a:r>
              <a:rPr lang="en-US" dirty="0" smtClean="0"/>
              <a:t>Immediate Future Work</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
                                            <p:graphicEl>
                                              <a:dgm id="{76B28E95-D619-473D-B14D-D2F114AA0DA7}"/>
                                            </p:graphicEl>
                                          </p:spTgt>
                                        </p:tgtEl>
                                        <p:attrNameLst>
                                          <p:attrName>style.visibility</p:attrName>
                                        </p:attrNameLst>
                                      </p:cBhvr>
                                      <p:to>
                                        <p:strVal val="visible"/>
                                      </p:to>
                                    </p:set>
                                    <p:anim calcmode="lin" valueType="num">
                                      <p:cBhvr additive="base">
                                        <p:cTn id="7" dur="500" fill="hold"/>
                                        <p:tgtEl>
                                          <p:spTgt spid="51">
                                            <p:graphicEl>
                                              <a:dgm id="{76B28E95-D619-473D-B14D-D2F114AA0DA7}"/>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
                                            <p:graphicEl>
                                              <a:dgm id="{76B28E95-D619-473D-B14D-D2F114AA0DA7}"/>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1">
                                            <p:graphicEl>
                                              <a:dgm id="{97D63AB8-7C7D-405C-9C71-E8F43BB4CA67}"/>
                                            </p:graphicEl>
                                          </p:spTgt>
                                        </p:tgtEl>
                                        <p:attrNameLst>
                                          <p:attrName>style.visibility</p:attrName>
                                        </p:attrNameLst>
                                      </p:cBhvr>
                                      <p:to>
                                        <p:strVal val="visible"/>
                                      </p:to>
                                    </p:set>
                                    <p:anim calcmode="lin" valueType="num">
                                      <p:cBhvr additive="base">
                                        <p:cTn id="17" dur="500" fill="hold"/>
                                        <p:tgtEl>
                                          <p:spTgt spid="51">
                                            <p:graphicEl>
                                              <a:dgm id="{97D63AB8-7C7D-405C-9C71-E8F43BB4CA67}"/>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1">
                                            <p:graphicEl>
                                              <a:dgm id="{97D63AB8-7C7D-405C-9C71-E8F43BB4CA67}"/>
                                            </p:graphic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1">
                                            <p:graphicEl>
                                              <a:dgm id="{AB8BDBB6-E382-4007-A73B-6D07AA6202C4}"/>
                                            </p:graphicEl>
                                          </p:spTgt>
                                        </p:tgtEl>
                                        <p:attrNameLst>
                                          <p:attrName>style.visibility</p:attrName>
                                        </p:attrNameLst>
                                      </p:cBhvr>
                                      <p:to>
                                        <p:strVal val="visible"/>
                                      </p:to>
                                    </p:set>
                                    <p:anim calcmode="lin" valueType="num">
                                      <p:cBhvr additive="base">
                                        <p:cTn id="27" dur="500" fill="hold"/>
                                        <p:tgtEl>
                                          <p:spTgt spid="51">
                                            <p:graphicEl>
                                              <a:dgm id="{AB8BDBB6-E382-4007-A73B-6D07AA6202C4}"/>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1">
                                            <p:graphicEl>
                                              <a:dgm id="{AB8BDBB6-E382-4007-A73B-6D07AA6202C4}"/>
                                            </p:graphic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1+#ppt_w/2"/>
                                          </p:val>
                                        </p:tav>
                                        <p:tav tm="100000">
                                          <p:val>
                                            <p:strVal val="#ppt_x"/>
                                          </p:val>
                                        </p:tav>
                                      </p:tavLst>
                                    </p:anim>
                                    <p:anim calcmode="lin" valueType="num">
                                      <p:cBhvr additive="base">
                                        <p:cTn id="32"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1">
                                            <p:graphicEl>
                                              <a:dgm id="{89ED1F14-88E8-44C7-9E9C-590FFAF3DE35}"/>
                                            </p:graphicEl>
                                          </p:spTgt>
                                        </p:tgtEl>
                                        <p:attrNameLst>
                                          <p:attrName>style.visibility</p:attrName>
                                        </p:attrNameLst>
                                      </p:cBhvr>
                                      <p:to>
                                        <p:strVal val="visible"/>
                                      </p:to>
                                    </p:set>
                                    <p:anim calcmode="lin" valueType="num">
                                      <p:cBhvr additive="base">
                                        <p:cTn id="37" dur="500" fill="hold"/>
                                        <p:tgtEl>
                                          <p:spTgt spid="51">
                                            <p:graphicEl>
                                              <a:dgm id="{89ED1F14-88E8-44C7-9E9C-590FFAF3DE35}"/>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1">
                                            <p:graphicEl>
                                              <a:dgm id="{89ED1F14-88E8-44C7-9E9C-590FFAF3DE35}"/>
                                            </p:graphic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fill="hold"/>
                                        <p:tgtEl>
                                          <p:spTgt spid="44"/>
                                        </p:tgtEl>
                                        <p:attrNameLst>
                                          <p:attrName>ppt_x</p:attrName>
                                        </p:attrNameLst>
                                      </p:cBhvr>
                                      <p:tavLst>
                                        <p:tav tm="0">
                                          <p:val>
                                            <p:strVal val="1+#ppt_w/2"/>
                                          </p:val>
                                        </p:tav>
                                        <p:tav tm="100000">
                                          <p:val>
                                            <p:strVal val="#ppt_x"/>
                                          </p:val>
                                        </p:tav>
                                      </p:tavLst>
                                    </p:anim>
                                    <p:anim calcmode="lin" valueType="num">
                                      <p:cBhvr additive="base">
                                        <p:cTn id="4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51">
                                            <p:graphicEl>
                                              <a:dgm id="{1ADF64C4-87E9-41B0-A8B6-ACA438EB17CF}"/>
                                            </p:graphicEl>
                                          </p:spTgt>
                                        </p:tgtEl>
                                        <p:attrNameLst>
                                          <p:attrName>style.visibility</p:attrName>
                                        </p:attrNameLst>
                                      </p:cBhvr>
                                      <p:to>
                                        <p:strVal val="visible"/>
                                      </p:to>
                                    </p:set>
                                    <p:anim calcmode="lin" valueType="num">
                                      <p:cBhvr additive="base">
                                        <p:cTn id="47" dur="500" fill="hold"/>
                                        <p:tgtEl>
                                          <p:spTgt spid="51">
                                            <p:graphicEl>
                                              <a:dgm id="{1ADF64C4-87E9-41B0-A8B6-ACA438EB17CF}"/>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1">
                                            <p:graphicEl>
                                              <a:dgm id="{1ADF64C4-87E9-41B0-A8B6-ACA438EB17CF}"/>
                                            </p:graphic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fill="hold"/>
                                        <p:tgtEl>
                                          <p:spTgt spid="47"/>
                                        </p:tgtEl>
                                        <p:attrNameLst>
                                          <p:attrName>ppt_x</p:attrName>
                                        </p:attrNameLst>
                                      </p:cBhvr>
                                      <p:tavLst>
                                        <p:tav tm="0">
                                          <p:val>
                                            <p:strVal val="1+#ppt_w/2"/>
                                          </p:val>
                                        </p:tav>
                                        <p:tav tm="100000">
                                          <p:val>
                                            <p:strVal val="#ppt_x"/>
                                          </p:val>
                                        </p:tav>
                                      </p:tavLst>
                                    </p:anim>
                                    <p:anim calcmode="lin" valueType="num">
                                      <p:cBhvr additive="base">
                                        <p:cTn id="52"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51">
                                            <p:graphicEl>
                                              <a:dgm id="{D46A38F0-0A7F-4526-B188-892B17686C82}"/>
                                            </p:graphicEl>
                                          </p:spTgt>
                                        </p:tgtEl>
                                        <p:attrNameLst>
                                          <p:attrName>style.visibility</p:attrName>
                                        </p:attrNameLst>
                                      </p:cBhvr>
                                      <p:to>
                                        <p:strVal val="visible"/>
                                      </p:to>
                                    </p:set>
                                    <p:anim calcmode="lin" valueType="num">
                                      <p:cBhvr additive="base">
                                        <p:cTn id="57" dur="500" fill="hold"/>
                                        <p:tgtEl>
                                          <p:spTgt spid="51">
                                            <p:graphicEl>
                                              <a:dgm id="{D46A38F0-0A7F-4526-B188-892B17686C82}"/>
                                            </p:graphic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51">
                                            <p:graphicEl>
                                              <a:dgm id="{D46A38F0-0A7F-4526-B188-892B17686C82}"/>
                                            </p:graphic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additive="base">
                                        <p:cTn id="61" dur="500" fill="hold"/>
                                        <p:tgtEl>
                                          <p:spTgt spid="42"/>
                                        </p:tgtEl>
                                        <p:attrNameLst>
                                          <p:attrName>ppt_x</p:attrName>
                                        </p:attrNameLst>
                                      </p:cBhvr>
                                      <p:tavLst>
                                        <p:tav tm="0">
                                          <p:val>
                                            <p:strVal val="1+#ppt_w/2"/>
                                          </p:val>
                                        </p:tav>
                                        <p:tav tm="100000">
                                          <p:val>
                                            <p:strVal val="#ppt_x"/>
                                          </p:val>
                                        </p:tav>
                                      </p:tavLst>
                                    </p:anim>
                                    <p:anim calcmode="lin" valueType="num">
                                      <p:cBhvr additive="base">
                                        <p:cTn id="62"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51">
                                            <p:graphicEl>
                                              <a:dgm id="{7EE41B94-35F4-480F-8DB0-51E8791F4ADD}"/>
                                            </p:graphicEl>
                                          </p:spTgt>
                                        </p:tgtEl>
                                        <p:attrNameLst>
                                          <p:attrName>style.visibility</p:attrName>
                                        </p:attrNameLst>
                                      </p:cBhvr>
                                      <p:to>
                                        <p:strVal val="visible"/>
                                      </p:to>
                                    </p:set>
                                    <p:anim calcmode="lin" valueType="num">
                                      <p:cBhvr additive="base">
                                        <p:cTn id="67" dur="500" fill="hold"/>
                                        <p:tgtEl>
                                          <p:spTgt spid="51">
                                            <p:graphicEl>
                                              <a:dgm id="{7EE41B94-35F4-480F-8DB0-51E8791F4ADD}"/>
                                            </p:graphic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51">
                                            <p:graphicEl>
                                              <a:dgm id="{7EE41B94-35F4-480F-8DB0-51E8791F4ADD}"/>
                                            </p:graphicEl>
                                          </p:spTgt>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1+#ppt_w/2"/>
                                          </p:val>
                                        </p:tav>
                                        <p:tav tm="100000">
                                          <p:val>
                                            <p:strVal val="#ppt_x"/>
                                          </p:val>
                                        </p:tav>
                                      </p:tavLst>
                                    </p:anim>
                                    <p:anim calcmode="lin" valueType="num">
                                      <p:cBhvr additive="base">
                                        <p:cTn id="72"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51">
                                            <p:graphicEl>
                                              <a:dgm id="{CBC6442A-B143-4A3A-8D1F-D68693F2B6FF}"/>
                                            </p:graphicEl>
                                          </p:spTgt>
                                        </p:tgtEl>
                                        <p:attrNameLst>
                                          <p:attrName>style.visibility</p:attrName>
                                        </p:attrNameLst>
                                      </p:cBhvr>
                                      <p:to>
                                        <p:strVal val="visible"/>
                                      </p:to>
                                    </p:set>
                                    <p:anim calcmode="lin" valueType="num">
                                      <p:cBhvr additive="base">
                                        <p:cTn id="77" dur="500" fill="hold"/>
                                        <p:tgtEl>
                                          <p:spTgt spid="51">
                                            <p:graphicEl>
                                              <a:dgm id="{CBC6442A-B143-4A3A-8D1F-D68693F2B6FF}"/>
                                            </p:graphic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51">
                                            <p:graphicEl>
                                              <a:dgm id="{CBC6442A-B143-4A3A-8D1F-D68693F2B6FF}"/>
                                            </p:graphicEl>
                                          </p:spTgt>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fill="hold"/>
                                        <p:tgtEl>
                                          <p:spTgt spid="46"/>
                                        </p:tgtEl>
                                        <p:attrNameLst>
                                          <p:attrName>ppt_x</p:attrName>
                                        </p:attrNameLst>
                                      </p:cBhvr>
                                      <p:tavLst>
                                        <p:tav tm="0">
                                          <p:val>
                                            <p:strVal val="1+#ppt_w/2"/>
                                          </p:val>
                                        </p:tav>
                                        <p:tav tm="100000">
                                          <p:val>
                                            <p:strVal val="#ppt_x"/>
                                          </p:val>
                                        </p:tav>
                                      </p:tavLst>
                                    </p:anim>
                                    <p:anim calcmode="lin" valueType="num">
                                      <p:cBhvr additive="base">
                                        <p:cTn id="82"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dissolve">
                                      <p:cBhvr>
                                        <p:cTn id="93" dur="500"/>
                                        <p:tgtEl>
                                          <p:spTgt spid="55"/>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56"/>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58"/>
                                        </p:tgtEl>
                                        <p:attrNameLst>
                                          <p:attrName>style.visibility</p:attrName>
                                        </p:attrNameLst>
                                      </p:cBhvr>
                                      <p:to>
                                        <p:strVal val="visible"/>
                                      </p:to>
                                    </p:set>
                                  </p:childTnLst>
                                </p:cTn>
                              </p:par>
                              <p:par>
                                <p:cTn id="104" presetID="1" presetClass="entr" presetSubtype="0" fill="hold" grpId="1" nodeType="withEffect">
                                  <p:stCondLst>
                                    <p:cond delay="0"/>
                                  </p:stCondLst>
                                  <p:childTnLst>
                                    <p:set>
                                      <p:cBhvr>
                                        <p:cTn id="105"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2" grpId="0" animBg="1"/>
      <p:bldP spid="43" grpId="0" animBg="1"/>
      <p:bldP spid="44" grpId="0" animBg="1"/>
      <p:bldP spid="45" grpId="0" animBg="1"/>
      <p:bldP spid="46" grpId="0" animBg="1"/>
      <p:bldP spid="47" grpId="0" animBg="1"/>
      <p:bldP spid="48" grpId="0" animBg="1"/>
      <p:bldGraphic spid="51" grpId="0">
        <p:bldSub>
          <a:bldDgm bld="one"/>
        </p:bldSub>
      </p:bldGraphic>
      <p:bldP spid="53" grpId="0" animBg="1"/>
      <p:bldP spid="54" grpId="0"/>
      <p:bldP spid="55" grpId="0" animBg="1"/>
      <p:bldP spid="56" grpId="0" animBg="1"/>
      <p:bldP spid="57" grpId="0"/>
      <p:bldP spid="58" grpId="0" animBg="1"/>
      <p:bldP spid="5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Design Considerations for Social Interaction Aid</a:t>
            </a:r>
            <a:endParaRPr lang="en-US" sz="32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11</a:t>
            </a:fld>
            <a:endParaRPr lang="en-US"/>
          </a:p>
        </p:txBody>
      </p:sp>
      <p:graphicFrame>
        <p:nvGraphicFramePr>
          <p:cNvPr id="5" name="Diagram 4"/>
          <p:cNvGraphicFramePr/>
          <p:nvPr/>
        </p:nvGraphicFramePr>
        <p:xfrm>
          <a:off x="533400" y="1219200"/>
          <a:ext cx="83820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The figure shows the architecture of the proposed system. The Embodied Social Interaction Assistant consits of three sensory stream corresponding to visual, motion and user preference clicker. The actuators for the system are in the form of haptic belt and ear phones."/>
          <p:cNvPicPr/>
          <p:nvPr/>
        </p:nvPicPr>
        <p:blipFill>
          <a:blip r:embed="rId7" cstate="print"/>
          <a:srcRect/>
          <a:stretch>
            <a:fillRect/>
          </a:stretch>
        </p:blipFill>
        <p:spPr bwMode="auto">
          <a:xfrm>
            <a:off x="1676400" y="1219200"/>
            <a:ext cx="6019800" cy="472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graphicEl>
                                              <a:dgm id="{995C0DC1-0311-461C-BE8C-D5DB7D6F0F2A}"/>
                                            </p:graphicEl>
                                          </p:spTgt>
                                        </p:tgtEl>
                                        <p:attrNameLst>
                                          <p:attrName>style.visibility</p:attrName>
                                        </p:attrNameLst>
                                      </p:cBhvr>
                                      <p:to>
                                        <p:strVal val="visible"/>
                                      </p:to>
                                    </p:set>
                                    <p:animEffect transition="in" filter="fade">
                                      <p:cBhvr>
                                        <p:cTn id="7" dur="500"/>
                                        <p:tgtEl>
                                          <p:spTgt spid="5">
                                            <p:graphicEl>
                                              <a:dgm id="{995C0DC1-0311-461C-BE8C-D5DB7D6F0F2A}"/>
                                            </p:graphicEl>
                                          </p:spTgt>
                                        </p:tgtEl>
                                      </p:cBhvr>
                                    </p:animEffect>
                                    <p:anim calcmode="lin" valueType="num">
                                      <p:cBhvr>
                                        <p:cTn id="8" dur="500" fill="hold"/>
                                        <p:tgtEl>
                                          <p:spTgt spid="5">
                                            <p:graphicEl>
                                              <a:dgm id="{995C0DC1-0311-461C-BE8C-D5DB7D6F0F2A}"/>
                                            </p:graphicEl>
                                          </p:spTgt>
                                        </p:tgtEl>
                                        <p:attrNameLst>
                                          <p:attrName>ppt_x</p:attrName>
                                        </p:attrNameLst>
                                      </p:cBhvr>
                                      <p:tavLst>
                                        <p:tav tm="0">
                                          <p:val>
                                            <p:strVal val="#ppt_x"/>
                                          </p:val>
                                        </p:tav>
                                        <p:tav tm="100000">
                                          <p:val>
                                            <p:strVal val="#ppt_x"/>
                                          </p:val>
                                        </p:tav>
                                      </p:tavLst>
                                    </p:anim>
                                    <p:anim calcmode="lin" valueType="num">
                                      <p:cBhvr>
                                        <p:cTn id="9" dur="500" fill="hold"/>
                                        <p:tgtEl>
                                          <p:spTgt spid="5">
                                            <p:graphicEl>
                                              <a:dgm id="{995C0DC1-0311-461C-BE8C-D5DB7D6F0F2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graphicEl>
                                              <a:dgm id="{2F2602ED-19E0-4F49-9E2B-F34204551CBC}"/>
                                            </p:graphicEl>
                                          </p:spTgt>
                                        </p:tgtEl>
                                        <p:attrNameLst>
                                          <p:attrName>style.visibility</p:attrName>
                                        </p:attrNameLst>
                                      </p:cBhvr>
                                      <p:to>
                                        <p:strVal val="visible"/>
                                      </p:to>
                                    </p:set>
                                    <p:animEffect transition="in" filter="fade">
                                      <p:cBhvr>
                                        <p:cTn id="14" dur="500"/>
                                        <p:tgtEl>
                                          <p:spTgt spid="5">
                                            <p:graphicEl>
                                              <a:dgm id="{2F2602ED-19E0-4F49-9E2B-F34204551CBC}"/>
                                            </p:graphicEl>
                                          </p:spTgt>
                                        </p:tgtEl>
                                      </p:cBhvr>
                                    </p:animEffect>
                                    <p:anim calcmode="lin" valueType="num">
                                      <p:cBhvr>
                                        <p:cTn id="15" dur="500" fill="hold"/>
                                        <p:tgtEl>
                                          <p:spTgt spid="5">
                                            <p:graphicEl>
                                              <a:dgm id="{2F2602ED-19E0-4F49-9E2B-F34204551CBC}"/>
                                            </p:graphicEl>
                                          </p:spTgt>
                                        </p:tgtEl>
                                        <p:attrNameLst>
                                          <p:attrName>ppt_x</p:attrName>
                                        </p:attrNameLst>
                                      </p:cBhvr>
                                      <p:tavLst>
                                        <p:tav tm="0">
                                          <p:val>
                                            <p:strVal val="#ppt_x"/>
                                          </p:val>
                                        </p:tav>
                                        <p:tav tm="100000">
                                          <p:val>
                                            <p:strVal val="#ppt_x"/>
                                          </p:val>
                                        </p:tav>
                                      </p:tavLst>
                                    </p:anim>
                                    <p:anim calcmode="lin" valueType="num">
                                      <p:cBhvr>
                                        <p:cTn id="16" dur="500" fill="hold"/>
                                        <p:tgtEl>
                                          <p:spTgt spid="5">
                                            <p:graphicEl>
                                              <a:dgm id="{2F2602ED-19E0-4F49-9E2B-F34204551CBC}"/>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5">
                                            <p:graphicEl>
                                              <a:dgm id="{2D741326-E2EC-4E43-BFE5-9EF80D366155}"/>
                                            </p:graphicEl>
                                          </p:spTgt>
                                        </p:tgtEl>
                                        <p:attrNameLst>
                                          <p:attrName>style.visibility</p:attrName>
                                        </p:attrNameLst>
                                      </p:cBhvr>
                                      <p:to>
                                        <p:strVal val="visible"/>
                                      </p:to>
                                    </p:set>
                                    <p:animEffect transition="in" filter="fade">
                                      <p:cBhvr>
                                        <p:cTn id="21" dur="500"/>
                                        <p:tgtEl>
                                          <p:spTgt spid="5">
                                            <p:graphicEl>
                                              <a:dgm id="{2D741326-E2EC-4E43-BFE5-9EF80D366155}"/>
                                            </p:graphicEl>
                                          </p:spTgt>
                                        </p:tgtEl>
                                      </p:cBhvr>
                                    </p:animEffect>
                                    <p:anim calcmode="lin" valueType="num">
                                      <p:cBhvr>
                                        <p:cTn id="22" dur="500" fill="hold"/>
                                        <p:tgtEl>
                                          <p:spTgt spid="5">
                                            <p:graphicEl>
                                              <a:dgm id="{2D741326-E2EC-4E43-BFE5-9EF80D366155}"/>
                                            </p:graphicEl>
                                          </p:spTgt>
                                        </p:tgtEl>
                                        <p:attrNameLst>
                                          <p:attrName>ppt_x</p:attrName>
                                        </p:attrNameLst>
                                      </p:cBhvr>
                                      <p:tavLst>
                                        <p:tav tm="0">
                                          <p:val>
                                            <p:strVal val="#ppt_x"/>
                                          </p:val>
                                        </p:tav>
                                        <p:tav tm="100000">
                                          <p:val>
                                            <p:strVal val="#ppt_x"/>
                                          </p:val>
                                        </p:tav>
                                      </p:tavLst>
                                    </p:anim>
                                    <p:anim calcmode="lin" valueType="num">
                                      <p:cBhvr>
                                        <p:cTn id="23" dur="500" fill="hold"/>
                                        <p:tgtEl>
                                          <p:spTgt spid="5">
                                            <p:graphicEl>
                                              <a:dgm id="{2D741326-E2EC-4E43-BFE5-9EF80D366155}"/>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5">
                                            <p:graphicEl>
                                              <a:dgm id="{5B55CAA9-F410-423C-8B5B-77A49DC01E9D}"/>
                                            </p:graphicEl>
                                          </p:spTgt>
                                        </p:tgtEl>
                                        <p:attrNameLst>
                                          <p:attrName>style.visibility</p:attrName>
                                        </p:attrNameLst>
                                      </p:cBhvr>
                                      <p:to>
                                        <p:strVal val="visible"/>
                                      </p:to>
                                    </p:set>
                                    <p:animEffect transition="in" filter="fade">
                                      <p:cBhvr>
                                        <p:cTn id="28" dur="500"/>
                                        <p:tgtEl>
                                          <p:spTgt spid="5">
                                            <p:graphicEl>
                                              <a:dgm id="{5B55CAA9-F410-423C-8B5B-77A49DC01E9D}"/>
                                            </p:graphicEl>
                                          </p:spTgt>
                                        </p:tgtEl>
                                      </p:cBhvr>
                                    </p:animEffect>
                                    <p:anim calcmode="lin" valueType="num">
                                      <p:cBhvr>
                                        <p:cTn id="29" dur="500" fill="hold"/>
                                        <p:tgtEl>
                                          <p:spTgt spid="5">
                                            <p:graphicEl>
                                              <a:dgm id="{5B55CAA9-F410-423C-8B5B-77A49DC01E9D}"/>
                                            </p:graphicEl>
                                          </p:spTgt>
                                        </p:tgtEl>
                                        <p:attrNameLst>
                                          <p:attrName>ppt_x</p:attrName>
                                        </p:attrNameLst>
                                      </p:cBhvr>
                                      <p:tavLst>
                                        <p:tav tm="0">
                                          <p:val>
                                            <p:strVal val="#ppt_x"/>
                                          </p:val>
                                        </p:tav>
                                        <p:tav tm="100000">
                                          <p:val>
                                            <p:strVal val="#ppt_x"/>
                                          </p:val>
                                        </p:tav>
                                      </p:tavLst>
                                    </p:anim>
                                    <p:anim calcmode="lin" valueType="num">
                                      <p:cBhvr>
                                        <p:cTn id="30" dur="500" fill="hold"/>
                                        <p:tgtEl>
                                          <p:spTgt spid="5">
                                            <p:graphicEl>
                                              <a:dgm id="{5B55CAA9-F410-423C-8B5B-77A49DC01E9D}"/>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5">
                                            <p:graphicEl>
                                              <a:dgm id="{2DBB7390-2C8F-452E-ABEF-C317FB98D583}"/>
                                            </p:graphicEl>
                                          </p:spTgt>
                                        </p:tgtEl>
                                        <p:attrNameLst>
                                          <p:attrName>style.visibility</p:attrName>
                                        </p:attrNameLst>
                                      </p:cBhvr>
                                      <p:to>
                                        <p:strVal val="visible"/>
                                      </p:to>
                                    </p:set>
                                    <p:animEffect transition="in" filter="fade">
                                      <p:cBhvr>
                                        <p:cTn id="35" dur="500"/>
                                        <p:tgtEl>
                                          <p:spTgt spid="5">
                                            <p:graphicEl>
                                              <a:dgm id="{2DBB7390-2C8F-452E-ABEF-C317FB98D583}"/>
                                            </p:graphicEl>
                                          </p:spTgt>
                                        </p:tgtEl>
                                      </p:cBhvr>
                                    </p:animEffect>
                                    <p:anim calcmode="lin" valueType="num">
                                      <p:cBhvr>
                                        <p:cTn id="36" dur="500" fill="hold"/>
                                        <p:tgtEl>
                                          <p:spTgt spid="5">
                                            <p:graphicEl>
                                              <a:dgm id="{2DBB7390-2C8F-452E-ABEF-C317FB98D583}"/>
                                            </p:graphicEl>
                                          </p:spTgt>
                                        </p:tgtEl>
                                        <p:attrNameLst>
                                          <p:attrName>ppt_x</p:attrName>
                                        </p:attrNameLst>
                                      </p:cBhvr>
                                      <p:tavLst>
                                        <p:tav tm="0">
                                          <p:val>
                                            <p:strVal val="#ppt_x"/>
                                          </p:val>
                                        </p:tav>
                                        <p:tav tm="100000">
                                          <p:val>
                                            <p:strVal val="#ppt_x"/>
                                          </p:val>
                                        </p:tav>
                                      </p:tavLst>
                                    </p:anim>
                                    <p:anim calcmode="lin" valueType="num">
                                      <p:cBhvr>
                                        <p:cTn id="37" dur="500" fill="hold"/>
                                        <p:tgtEl>
                                          <p:spTgt spid="5">
                                            <p:graphicEl>
                                              <a:dgm id="{2DBB7390-2C8F-452E-ABEF-C317FB98D583}"/>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5">
                                            <p:graphicEl>
                                              <a:dgm id="{86721F51-7133-4076-B308-CBEFCE65CEE0}"/>
                                            </p:graphicEl>
                                          </p:spTgt>
                                        </p:tgtEl>
                                        <p:attrNameLst>
                                          <p:attrName>style.visibility</p:attrName>
                                        </p:attrNameLst>
                                      </p:cBhvr>
                                      <p:to>
                                        <p:strVal val="visible"/>
                                      </p:to>
                                    </p:set>
                                    <p:animEffect transition="in" filter="fade">
                                      <p:cBhvr>
                                        <p:cTn id="42" dur="500"/>
                                        <p:tgtEl>
                                          <p:spTgt spid="5">
                                            <p:graphicEl>
                                              <a:dgm id="{86721F51-7133-4076-B308-CBEFCE65CEE0}"/>
                                            </p:graphicEl>
                                          </p:spTgt>
                                        </p:tgtEl>
                                      </p:cBhvr>
                                    </p:animEffect>
                                    <p:anim calcmode="lin" valueType="num">
                                      <p:cBhvr>
                                        <p:cTn id="43" dur="500" fill="hold"/>
                                        <p:tgtEl>
                                          <p:spTgt spid="5">
                                            <p:graphicEl>
                                              <a:dgm id="{86721F51-7133-4076-B308-CBEFCE65CEE0}"/>
                                            </p:graphicEl>
                                          </p:spTgt>
                                        </p:tgtEl>
                                        <p:attrNameLst>
                                          <p:attrName>ppt_x</p:attrName>
                                        </p:attrNameLst>
                                      </p:cBhvr>
                                      <p:tavLst>
                                        <p:tav tm="0">
                                          <p:val>
                                            <p:strVal val="#ppt_x"/>
                                          </p:val>
                                        </p:tav>
                                        <p:tav tm="100000">
                                          <p:val>
                                            <p:strVal val="#ppt_x"/>
                                          </p:val>
                                        </p:tav>
                                      </p:tavLst>
                                    </p:anim>
                                    <p:anim calcmode="lin" valueType="num">
                                      <p:cBhvr>
                                        <p:cTn id="44" dur="500" fill="hold"/>
                                        <p:tgtEl>
                                          <p:spTgt spid="5">
                                            <p:graphicEl>
                                              <a:dgm id="{86721F51-7133-4076-B308-CBEFCE65CEE0}"/>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5">
                                            <p:graphicEl>
                                              <a:dgm id="{995C0DC1-0311-461C-BE8C-D5DB7D6F0F2A}"/>
                                            </p:graphicEl>
                                          </p:spTgt>
                                        </p:tgtEl>
                                      </p:cBhvr>
                                    </p:animEffect>
                                    <p:set>
                                      <p:cBhvr>
                                        <p:cTn id="49" dur="1" fill="hold">
                                          <p:stCondLst>
                                            <p:cond delay="499"/>
                                          </p:stCondLst>
                                        </p:cTn>
                                        <p:tgtEl>
                                          <p:spTgt spid="5">
                                            <p:graphicEl>
                                              <a:dgm id="{995C0DC1-0311-461C-BE8C-D5DB7D6F0F2A}"/>
                                            </p:graphicEl>
                                          </p:spTgt>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5">
                                            <p:graphicEl>
                                              <a:dgm id="{2F2602ED-19E0-4F49-9E2B-F34204551CBC}"/>
                                            </p:graphicEl>
                                          </p:spTgt>
                                        </p:tgtEl>
                                      </p:cBhvr>
                                    </p:animEffect>
                                    <p:set>
                                      <p:cBhvr>
                                        <p:cTn id="52" dur="1" fill="hold">
                                          <p:stCondLst>
                                            <p:cond delay="499"/>
                                          </p:stCondLst>
                                        </p:cTn>
                                        <p:tgtEl>
                                          <p:spTgt spid="5">
                                            <p:graphicEl>
                                              <a:dgm id="{2F2602ED-19E0-4F49-9E2B-F34204551CBC}"/>
                                            </p:graphicEl>
                                          </p:spTgt>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5">
                                            <p:graphicEl>
                                              <a:dgm id="{2D741326-E2EC-4E43-BFE5-9EF80D366155}"/>
                                            </p:graphicEl>
                                          </p:spTgt>
                                        </p:tgtEl>
                                      </p:cBhvr>
                                    </p:animEffect>
                                    <p:set>
                                      <p:cBhvr>
                                        <p:cTn id="55" dur="1" fill="hold">
                                          <p:stCondLst>
                                            <p:cond delay="499"/>
                                          </p:stCondLst>
                                        </p:cTn>
                                        <p:tgtEl>
                                          <p:spTgt spid="5">
                                            <p:graphicEl>
                                              <a:dgm id="{2D741326-E2EC-4E43-BFE5-9EF80D366155}"/>
                                            </p:graphicEl>
                                          </p:spTgt>
                                        </p:tgtEl>
                                        <p:attrNameLst>
                                          <p:attrName>style.visibility</p:attrName>
                                        </p:attrNameLst>
                                      </p:cBhvr>
                                      <p:to>
                                        <p:strVal val="hidden"/>
                                      </p:to>
                                    </p:set>
                                  </p:childTnLst>
                                </p:cTn>
                              </p:par>
                              <p:par>
                                <p:cTn id="56" presetID="3" presetClass="exit" presetSubtype="10" fill="hold" grpId="1" nodeType="withEffect">
                                  <p:stCondLst>
                                    <p:cond delay="0"/>
                                  </p:stCondLst>
                                  <p:childTnLst>
                                    <p:animEffect transition="out" filter="blinds(horizontal)">
                                      <p:cBhvr>
                                        <p:cTn id="57" dur="500"/>
                                        <p:tgtEl>
                                          <p:spTgt spid="5">
                                            <p:graphicEl>
                                              <a:dgm id="{5B55CAA9-F410-423C-8B5B-77A49DC01E9D}"/>
                                            </p:graphicEl>
                                          </p:spTgt>
                                        </p:tgtEl>
                                      </p:cBhvr>
                                    </p:animEffect>
                                    <p:set>
                                      <p:cBhvr>
                                        <p:cTn id="58" dur="1" fill="hold">
                                          <p:stCondLst>
                                            <p:cond delay="499"/>
                                          </p:stCondLst>
                                        </p:cTn>
                                        <p:tgtEl>
                                          <p:spTgt spid="5">
                                            <p:graphicEl>
                                              <a:dgm id="{5B55CAA9-F410-423C-8B5B-77A49DC01E9D}"/>
                                            </p:graphicEl>
                                          </p:spTgt>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5">
                                            <p:graphicEl>
                                              <a:dgm id="{2DBB7390-2C8F-452E-ABEF-C317FB98D583}"/>
                                            </p:graphicEl>
                                          </p:spTgt>
                                        </p:tgtEl>
                                      </p:cBhvr>
                                    </p:animEffect>
                                    <p:set>
                                      <p:cBhvr>
                                        <p:cTn id="61" dur="1" fill="hold">
                                          <p:stCondLst>
                                            <p:cond delay="499"/>
                                          </p:stCondLst>
                                        </p:cTn>
                                        <p:tgtEl>
                                          <p:spTgt spid="5">
                                            <p:graphicEl>
                                              <a:dgm id="{2DBB7390-2C8F-452E-ABEF-C317FB98D583}"/>
                                            </p:graphicEl>
                                          </p:spTgt>
                                        </p:tgtEl>
                                        <p:attrNameLst>
                                          <p:attrName>style.visibility</p:attrName>
                                        </p:attrNameLst>
                                      </p:cBhvr>
                                      <p:to>
                                        <p:strVal val="hidden"/>
                                      </p:to>
                                    </p:set>
                                  </p:childTnLst>
                                </p:cTn>
                              </p:par>
                              <p:par>
                                <p:cTn id="62" presetID="3" presetClass="exit" presetSubtype="10" fill="hold" grpId="1" nodeType="withEffect">
                                  <p:stCondLst>
                                    <p:cond delay="0"/>
                                  </p:stCondLst>
                                  <p:childTnLst>
                                    <p:animEffect transition="out" filter="blinds(horizontal)">
                                      <p:cBhvr>
                                        <p:cTn id="63" dur="500"/>
                                        <p:tgtEl>
                                          <p:spTgt spid="5">
                                            <p:graphicEl>
                                              <a:dgm id="{86721F51-7133-4076-B308-CBEFCE65CEE0}"/>
                                            </p:graphicEl>
                                          </p:spTgt>
                                        </p:tgtEl>
                                      </p:cBhvr>
                                    </p:animEffect>
                                    <p:set>
                                      <p:cBhvr>
                                        <p:cTn id="64" dur="1" fill="hold">
                                          <p:stCondLst>
                                            <p:cond delay="499"/>
                                          </p:stCondLst>
                                        </p:cTn>
                                        <p:tgtEl>
                                          <p:spTgt spid="5">
                                            <p:graphicEl>
                                              <a:dgm id="{86721F51-7133-4076-B308-CBEFCE65CEE0}"/>
                                            </p:graphicEl>
                                          </p:spTgt>
                                        </p:tgtEl>
                                        <p:attrNameLst>
                                          <p:attrName>style.visibility</p:attrName>
                                        </p:attrNameLst>
                                      </p:cBhvr>
                                      <p:to>
                                        <p:strVal val="hidden"/>
                                      </p:to>
                                    </p:set>
                                  </p:childTnLst>
                                </p:cTn>
                              </p:par>
                            </p:childTnLst>
                          </p:cTn>
                        </p:par>
                        <p:par>
                          <p:cTn id="65" fill="hold">
                            <p:stCondLst>
                              <p:cond delay="500"/>
                            </p:stCondLst>
                            <p:childTnLst>
                              <p:par>
                                <p:cTn id="66" presetID="3" presetClass="entr" presetSubtype="10"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blinds(horizontal)">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5" grpId="1"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1752600" y="1143000"/>
            <a:ext cx="5791200" cy="4876800"/>
          </a:xfrm>
          <a:prstGeom prst="roundRect">
            <a:avLst>
              <a:gd name="adj" fmla="val 7252"/>
            </a:avLst>
          </a:prstGeom>
          <a:solidFill>
            <a:srgbClr val="FFFF00">
              <a:alpha val="4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9" name="Picture 8" descr="Embodied SIA.jpg"/>
          <p:cNvPicPr>
            <a:picLocks noChangeAspect="1"/>
          </p:cNvPicPr>
          <p:nvPr/>
        </p:nvPicPr>
        <p:blipFill>
          <a:blip r:embed="rId2" cstate="print"/>
          <a:stretch>
            <a:fillRect/>
          </a:stretch>
        </p:blipFill>
        <p:spPr>
          <a:xfrm>
            <a:off x="2895600" y="1600200"/>
            <a:ext cx="3304505" cy="3846227"/>
          </a:xfrm>
          <a:prstGeom prst="ellipse">
            <a:avLst/>
          </a:prstGeom>
          <a:ln>
            <a:noFill/>
          </a:ln>
          <a:effectLst>
            <a:softEdge rad="112500"/>
          </a:effectLst>
        </p:spPr>
      </p:pic>
      <p:cxnSp>
        <p:nvCxnSpPr>
          <p:cNvPr id="33" name="Straight Arrow Connector 32"/>
          <p:cNvCxnSpPr/>
          <p:nvPr/>
        </p:nvCxnSpPr>
        <p:spPr>
          <a:xfrm>
            <a:off x="3276600" y="1828800"/>
            <a:ext cx="1143000" cy="45720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34"/>
          <p:cNvGrpSpPr/>
          <p:nvPr/>
        </p:nvGrpSpPr>
        <p:grpSpPr>
          <a:xfrm>
            <a:off x="2209800" y="1905000"/>
            <a:ext cx="4572000" cy="3200400"/>
            <a:chOff x="2209800" y="1828800"/>
            <a:chExt cx="4572000" cy="3200400"/>
          </a:xfrm>
        </p:grpSpPr>
        <p:pic>
          <p:nvPicPr>
            <p:cNvPr id="25" name="Picture 24" descr="evr130_360x360__15147.jpg"/>
            <p:cNvPicPr>
              <a:picLocks noChangeAspect="1"/>
            </p:cNvPicPr>
            <p:nvPr/>
          </p:nvPicPr>
          <p:blipFill>
            <a:blip r:embed="rId3" cstate="print"/>
            <a:srcRect/>
            <a:stretch>
              <a:fillRect/>
            </a:stretch>
          </p:blipFill>
          <p:spPr>
            <a:xfrm>
              <a:off x="2209800" y="1828800"/>
              <a:ext cx="45720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TextBox 25"/>
            <p:cNvSpPr txBox="1"/>
            <p:nvPr/>
          </p:nvSpPr>
          <p:spPr>
            <a:xfrm>
              <a:off x="3581400" y="4419600"/>
              <a:ext cx="2259336" cy="461665"/>
            </a:xfrm>
            <a:prstGeom prst="rect">
              <a:avLst/>
            </a:prstGeom>
            <a:noFill/>
          </p:spPr>
          <p:txBody>
            <a:bodyPr wrap="none" rtlCol="0">
              <a:spAutoFit/>
            </a:bodyPr>
            <a:lstStyle/>
            <a:p>
              <a:r>
                <a:rPr lang="en-US" sz="2400" dirty="0" smtClean="0">
                  <a:latin typeface="Garamond" pitchFamily="18" charset="0"/>
                </a:rPr>
                <a:t>Wearable Camera</a:t>
              </a:r>
              <a:endParaRPr lang="en-US" sz="2400" dirty="0">
                <a:latin typeface="Garamond" pitchFamily="18" charset="0"/>
              </a:endParaRPr>
            </a:p>
          </p:txBody>
        </p:sp>
        <p:cxnSp>
          <p:nvCxnSpPr>
            <p:cNvPr id="32" name="Straight Arrow Connector 31"/>
            <p:cNvCxnSpPr/>
            <p:nvPr/>
          </p:nvCxnSpPr>
          <p:spPr>
            <a:xfrm rot="5400000" flipH="1" flipV="1">
              <a:off x="4762500" y="3771900"/>
              <a:ext cx="8382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itle 1"/>
          <p:cNvSpPr txBox="1">
            <a:spLocks/>
          </p:cNvSpPr>
          <p:nvPr/>
        </p:nvSpPr>
        <p:spPr>
          <a:xfrm>
            <a:off x="442686" y="214086"/>
            <a:ext cx="8229600" cy="868362"/>
          </a:xfrm>
          <a:prstGeom prst="round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Social Interaction Assistant</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15" name="Straight Arrow Connector 14"/>
          <p:cNvCxnSpPr/>
          <p:nvPr/>
        </p:nvCxnSpPr>
        <p:spPr>
          <a:xfrm rot="10800000" flipV="1">
            <a:off x="5105400" y="1828800"/>
            <a:ext cx="1295400" cy="4572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2"/>
          <p:cNvGrpSpPr/>
          <p:nvPr/>
        </p:nvGrpSpPr>
        <p:grpSpPr>
          <a:xfrm>
            <a:off x="3279611" y="2579328"/>
            <a:ext cx="2746214" cy="2068872"/>
            <a:chOff x="3279611" y="2579328"/>
            <a:chExt cx="2746214" cy="2068872"/>
          </a:xfrm>
        </p:grpSpPr>
        <p:pic>
          <p:nvPicPr>
            <p:cNvPr id="11" name="Picture 10" descr="Accelerometer.jpg"/>
            <p:cNvPicPr>
              <a:picLocks noChangeAspect="1"/>
            </p:cNvPicPr>
            <p:nvPr/>
          </p:nvPicPr>
          <p:blipFill>
            <a:blip r:embed="rId4" cstate="print"/>
            <a:srcRect/>
            <a:stretch>
              <a:fillRect/>
            </a:stretch>
          </p:blipFill>
          <p:spPr>
            <a:xfrm>
              <a:off x="3279611" y="2579328"/>
              <a:ext cx="2746214" cy="1611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3352800" y="4278868"/>
              <a:ext cx="2628155" cy="369332"/>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dirty="0" smtClean="0"/>
                <a:t>Miniature Motion Sensors</a:t>
              </a:r>
              <a:endParaRPr lang="en-US" dirty="0"/>
            </a:p>
          </p:txBody>
        </p:sp>
      </p:grpSp>
      <p:cxnSp>
        <p:nvCxnSpPr>
          <p:cNvPr id="27" name="Straight Arrow Connector 26"/>
          <p:cNvCxnSpPr/>
          <p:nvPr/>
        </p:nvCxnSpPr>
        <p:spPr>
          <a:xfrm rot="10800000" flipV="1">
            <a:off x="5181600" y="3429000"/>
            <a:ext cx="15240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24"/>
          <p:cNvGrpSpPr/>
          <p:nvPr/>
        </p:nvGrpSpPr>
        <p:grpSpPr>
          <a:xfrm>
            <a:off x="3276600" y="2057400"/>
            <a:ext cx="2285999" cy="2819400"/>
            <a:chOff x="3352800" y="2286000"/>
            <a:chExt cx="2285999" cy="2819400"/>
          </a:xfrm>
        </p:grpSpPr>
        <p:pic>
          <p:nvPicPr>
            <p:cNvPr id="23" name="Picture 22" descr="airclick_1.jpg"/>
            <p:cNvPicPr>
              <a:picLocks noChangeAspect="1"/>
            </p:cNvPicPr>
            <p:nvPr/>
          </p:nvPicPr>
          <p:blipFill>
            <a:blip r:embed="rId5" cstate="print"/>
            <a:srcRect/>
            <a:stretch>
              <a:fillRect/>
            </a:stretch>
          </p:blipFill>
          <p:spPr>
            <a:xfrm>
              <a:off x="3352800" y="2286000"/>
              <a:ext cx="2285999" cy="2325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TextBox 23"/>
            <p:cNvSpPr txBox="1"/>
            <p:nvPr/>
          </p:nvSpPr>
          <p:spPr>
            <a:xfrm>
              <a:off x="3598884" y="4705290"/>
              <a:ext cx="1658916"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User Interface</a:t>
              </a:r>
              <a:endParaRPr lang="en-US" sz="2000" dirty="0">
                <a:latin typeface="Garamond" pitchFamily="18" charset="0"/>
              </a:endParaRPr>
            </a:p>
          </p:txBody>
        </p:sp>
      </p:grpSp>
      <p:cxnSp>
        <p:nvCxnSpPr>
          <p:cNvPr id="21" name="Straight Arrow Connector 20"/>
          <p:cNvCxnSpPr/>
          <p:nvPr/>
        </p:nvCxnSpPr>
        <p:spPr>
          <a:xfrm rot="10800000">
            <a:off x="4876800" y="4953000"/>
            <a:ext cx="14478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18"/>
          <p:cNvGrpSpPr/>
          <p:nvPr/>
        </p:nvGrpSpPr>
        <p:grpSpPr>
          <a:xfrm>
            <a:off x="2438400" y="1686580"/>
            <a:ext cx="4191000" cy="3571220"/>
            <a:chOff x="2362200" y="1828800"/>
            <a:chExt cx="4191000" cy="3571220"/>
          </a:xfrm>
        </p:grpSpPr>
        <p:pic>
          <p:nvPicPr>
            <p:cNvPr id="17" name="Picture 21" descr="C:\DOCUME~1\SREEKA~1\LOCALS~1\Temp\_TS24D.tmp\_TS531.tmp\Belt.bmp"/>
            <p:cNvPicPr>
              <a:picLocks noChangeAspect="1" noChangeArrowheads="1"/>
            </p:cNvPicPr>
            <p:nvPr/>
          </p:nvPicPr>
          <p:blipFill>
            <a:blip r:embed="rId6" cstate="print"/>
            <a:srcRect l="2783" r="1217" b="2162"/>
            <a:stretch>
              <a:fillRect/>
            </a:stretch>
          </p:blipFill>
          <p:spPr bwMode="auto">
            <a:xfrm>
              <a:off x="2362200" y="1828800"/>
              <a:ext cx="4191000" cy="2976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p:cNvSpPr txBox="1"/>
            <p:nvPr/>
          </p:nvSpPr>
          <p:spPr>
            <a:xfrm>
              <a:off x="3581400" y="4876800"/>
              <a:ext cx="1766830" cy="52322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800" dirty="0" err="1" smtClean="0">
                  <a:latin typeface="Garamond" pitchFamily="18" charset="0"/>
                </a:rPr>
                <a:t>Haptic</a:t>
              </a:r>
              <a:r>
                <a:rPr lang="en-US" sz="2800" dirty="0" smtClean="0">
                  <a:latin typeface="Garamond" pitchFamily="18" charset="0"/>
                </a:rPr>
                <a:t> Belt</a:t>
              </a:r>
              <a:endParaRPr lang="en-US" sz="2800" dirty="0">
                <a:latin typeface="Garamond" pitchFamily="18" charset="0"/>
              </a:endParaRPr>
            </a:p>
          </p:txBody>
        </p:sp>
      </p:grpSp>
      <p:grpSp>
        <p:nvGrpSpPr>
          <p:cNvPr id="6" name="Group 29"/>
          <p:cNvGrpSpPr/>
          <p:nvPr/>
        </p:nvGrpSpPr>
        <p:grpSpPr>
          <a:xfrm>
            <a:off x="3657600" y="2133600"/>
            <a:ext cx="1600200" cy="2838510"/>
            <a:chOff x="3657600" y="2133600"/>
            <a:chExt cx="1600200" cy="2838510"/>
          </a:xfrm>
        </p:grpSpPr>
        <p:pic>
          <p:nvPicPr>
            <p:cNvPr id="28" name="Picture 27" descr="Dell Axim X51v.jpg"/>
            <p:cNvPicPr>
              <a:picLocks noChangeAspect="1"/>
            </p:cNvPicPr>
            <p:nvPr/>
          </p:nvPicPr>
          <p:blipFill>
            <a:blip r:embed="rId7" cstate="print"/>
            <a:srcRect/>
            <a:stretch>
              <a:fillRect/>
            </a:stretch>
          </p:blipFill>
          <p:spPr>
            <a:xfrm>
              <a:off x="3657600" y="2133600"/>
              <a:ext cx="1600200" cy="2379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9" name="TextBox 28"/>
            <p:cNvSpPr txBox="1"/>
            <p:nvPr/>
          </p:nvSpPr>
          <p:spPr>
            <a:xfrm>
              <a:off x="4038600" y="4572000"/>
              <a:ext cx="686470"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PDA</a:t>
              </a:r>
              <a:endParaRPr lang="en-US" sz="2000" dirty="0">
                <a:latin typeface="Garamond" pitchFamily="18" charset="0"/>
              </a:endParaRPr>
            </a:p>
          </p:txBody>
        </p:sp>
      </p:grpSp>
      <p:graphicFrame>
        <p:nvGraphicFramePr>
          <p:cNvPr id="53" name="Diagram 52"/>
          <p:cNvGraphicFramePr/>
          <p:nvPr/>
        </p:nvGraphicFramePr>
        <p:xfrm>
          <a:off x="76200" y="1600200"/>
          <a:ext cx="1524000" cy="3962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2000" fill="hold"/>
                                        <p:tgtEl>
                                          <p:spTgt spid="10"/>
                                        </p:tgtEl>
                                      </p:cBhvr>
                                      <p:by x="40000" y="40000"/>
                                    </p:animScale>
                                  </p:childTnLst>
                                </p:cTn>
                              </p:par>
                              <p:par>
                                <p:cTn id="20" presetID="56" presetClass="path" presetSubtype="0" accel="50000" decel="50000" fill="hold" nodeType="withEffect">
                                  <p:stCondLst>
                                    <p:cond delay="0"/>
                                  </p:stCondLst>
                                  <p:childTnLst>
                                    <p:animMotion origin="layout" path="M 3.33333E-6 0 L -0.175 -0.2 " pathEditMode="relative" rAng="0" ptsTypes="AA">
                                      <p:cBhvr>
                                        <p:cTn id="21" dur="2000" fill="hold"/>
                                        <p:tgtEl>
                                          <p:spTgt spid="10"/>
                                        </p:tgtEl>
                                        <p:attrNameLst>
                                          <p:attrName>ppt_x</p:attrName>
                                          <p:attrName>ppt_y</p:attrName>
                                        </p:attrNameLst>
                                      </p:cBhvr>
                                      <p:rCtr x="-8700" y="-10000"/>
                                    </p:animMotion>
                                  </p:childTnLst>
                                </p:cTn>
                              </p:par>
                            </p:childTnLst>
                          </p:cTn>
                        </p:par>
                        <p:par>
                          <p:cTn id="22" fill="hold">
                            <p:stCondLst>
                              <p:cond delay="2000"/>
                            </p:stCondLst>
                            <p:childTnLst>
                              <p:par>
                                <p:cTn id="23" presetID="3" presetClass="entr" presetSubtype="1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mph" presetSubtype="0" accel="50000" decel="50000" fill="hold" nodeType="clickEffect">
                                  <p:stCondLst>
                                    <p:cond delay="0"/>
                                  </p:stCondLst>
                                  <p:childTnLst>
                                    <p:animScale>
                                      <p:cBhvr>
                                        <p:cTn id="34" dur="2000" fill="hold"/>
                                        <p:tgtEl>
                                          <p:spTgt spid="2"/>
                                        </p:tgtEl>
                                      </p:cBhvr>
                                      <p:by x="50000" y="50000"/>
                                    </p:animScale>
                                  </p:childTnLst>
                                </p:cTn>
                              </p:par>
                              <p:par>
                                <p:cTn id="35" presetID="56" presetClass="path" presetSubtype="0" accel="50000" decel="50000" fill="hold" nodeType="withEffect">
                                  <p:stCondLst>
                                    <p:cond delay="0"/>
                                  </p:stCondLst>
                                  <p:childTnLst>
                                    <p:animMotion origin="layout" path="M -4.16667E-6 -2.77457E-6 L 0.19115 -0.25988 " pathEditMode="relative" rAng="0" ptsTypes="AA">
                                      <p:cBhvr>
                                        <p:cTn id="36" dur="2000" fill="hold"/>
                                        <p:tgtEl>
                                          <p:spTgt spid="2"/>
                                        </p:tgtEl>
                                        <p:attrNameLst>
                                          <p:attrName>ppt_x</p:attrName>
                                          <p:attrName>ppt_y</p:attrName>
                                        </p:attrNameLst>
                                      </p:cBhvr>
                                      <p:rCtr x="9500" y="-13000"/>
                                    </p:animMotion>
                                  </p:childTnLst>
                                </p:cTn>
                              </p:par>
                            </p:childTnLst>
                          </p:cTn>
                        </p:par>
                        <p:par>
                          <p:cTn id="37" fill="hold">
                            <p:stCondLst>
                              <p:cond delay="2000"/>
                            </p:stCondLst>
                            <p:childTnLst>
                              <p:par>
                                <p:cTn id="38" presetID="3" presetClass="entr" presetSubtype="1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dissolv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mph" presetSubtype="0" fill="hold" nodeType="clickEffect">
                                  <p:stCondLst>
                                    <p:cond delay="0"/>
                                  </p:stCondLst>
                                  <p:childTnLst>
                                    <p:animScale>
                                      <p:cBhvr>
                                        <p:cTn id="49" dur="2000" fill="hold"/>
                                        <p:tgtEl>
                                          <p:spTgt spid="5"/>
                                        </p:tgtEl>
                                      </p:cBhvr>
                                      <p:by x="50000" y="50000"/>
                                    </p:animScale>
                                  </p:childTnLst>
                                </p:cTn>
                              </p:par>
                              <p:par>
                                <p:cTn id="50" presetID="63" presetClass="path" presetSubtype="0" accel="50000" decel="50000" fill="hold" nodeType="withEffect">
                                  <p:stCondLst>
                                    <p:cond delay="0"/>
                                  </p:stCondLst>
                                  <p:childTnLst>
                                    <p:animMotion origin="layout" path="M 3.33333E-6 4.10405E-6 L 0.25 -0.00555 " pathEditMode="relative" rAng="0" ptsTypes="AA">
                                      <p:cBhvr>
                                        <p:cTn id="51" dur="2000" fill="hold"/>
                                        <p:tgtEl>
                                          <p:spTgt spid="5"/>
                                        </p:tgtEl>
                                        <p:attrNameLst>
                                          <p:attrName>ppt_x</p:attrName>
                                          <p:attrName>ppt_y</p:attrName>
                                        </p:attrNameLst>
                                      </p:cBhvr>
                                      <p:rCtr x="12500" y="-300"/>
                                    </p:animMotion>
                                  </p:childTnLst>
                                </p:cTn>
                              </p:par>
                            </p:childTnLst>
                          </p:cTn>
                        </p:par>
                        <p:par>
                          <p:cTn id="52" fill="hold">
                            <p:stCondLst>
                              <p:cond delay="2000"/>
                            </p:stCondLst>
                            <p:childTnLst>
                              <p:par>
                                <p:cTn id="53" presetID="3" presetClass="entr" presetSubtype="10"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9" presetClass="path" presetSubtype="0" accel="50000" decel="50000" fill="hold" nodeType="clickEffect">
                                  <p:stCondLst>
                                    <p:cond delay="0"/>
                                  </p:stCondLst>
                                  <p:childTnLst>
                                    <p:animMotion origin="layout" path="M 0 -3.98844E-6 L 0.19583 0.23931 " pathEditMode="relative" rAng="0" ptsTypes="AA">
                                      <p:cBhvr>
                                        <p:cTn id="63" dur="2000" fill="hold"/>
                                        <p:tgtEl>
                                          <p:spTgt spid="3"/>
                                        </p:tgtEl>
                                        <p:attrNameLst>
                                          <p:attrName>ppt_x</p:attrName>
                                          <p:attrName>ppt_y</p:attrName>
                                        </p:attrNameLst>
                                      </p:cBhvr>
                                      <p:rCtr x="9800" y="12000"/>
                                    </p:animMotion>
                                  </p:childTnLst>
                                </p:cTn>
                              </p:par>
                              <p:par>
                                <p:cTn id="64" presetID="6" presetClass="emph" presetSubtype="0" accel="50000" decel="50000" fill="hold" nodeType="withEffect">
                                  <p:stCondLst>
                                    <p:cond delay="0"/>
                                  </p:stCondLst>
                                  <p:childTnLst>
                                    <p:animScale>
                                      <p:cBhvr>
                                        <p:cTn id="65" dur="2000" fill="hold"/>
                                        <p:tgtEl>
                                          <p:spTgt spid="3"/>
                                        </p:tgtEl>
                                      </p:cBhvr>
                                      <p:by x="50000" y="50000"/>
                                    </p:animScale>
                                  </p:childTnLst>
                                </p:cTn>
                              </p:par>
                            </p:childTnLst>
                          </p:cTn>
                        </p:par>
                        <p:par>
                          <p:cTn id="66" fill="hold">
                            <p:stCondLst>
                              <p:cond delay="2000"/>
                            </p:stCondLst>
                            <p:childTnLst>
                              <p:par>
                                <p:cTn id="67" presetID="3" presetClass="entr" presetSubtype="10" fill="hold"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blinds(horizontal)">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blinds(horizontal)">
                                      <p:cBhvr>
                                        <p:cTn id="74" dur="500"/>
                                        <p:tgtEl>
                                          <p:spTgt spid="6"/>
                                        </p:tgtEl>
                                      </p:cBhvr>
                                    </p:animEffect>
                                  </p:childTnLst>
                                </p:cTn>
                              </p:par>
                            </p:childTnLst>
                          </p:cTn>
                        </p:par>
                      </p:childTnLst>
                    </p:cTn>
                  </p:par>
                  <p:par>
                    <p:cTn id="75" fill="hold">
                      <p:stCondLst>
                        <p:cond delay="indefinite"/>
                      </p:stCondLst>
                      <p:childTnLst>
                        <p:par>
                          <p:cTn id="76" fill="hold">
                            <p:stCondLst>
                              <p:cond delay="0"/>
                            </p:stCondLst>
                            <p:childTnLst>
                              <p:par>
                                <p:cTn id="77" presetID="49" presetClass="path" presetSubtype="0" accel="50000" decel="50000" fill="hold" nodeType="clickEffect">
                                  <p:stCondLst>
                                    <p:cond delay="0"/>
                                  </p:stCondLst>
                                  <p:childTnLst>
                                    <p:animMotion origin="layout" path="M 3.33333E-6 -2.31214E-7 L -0.18334 0.22197 " pathEditMode="relative" rAng="0" ptsTypes="AA">
                                      <p:cBhvr>
                                        <p:cTn id="78" dur="2000" fill="hold"/>
                                        <p:tgtEl>
                                          <p:spTgt spid="6"/>
                                        </p:tgtEl>
                                        <p:attrNameLst>
                                          <p:attrName>ppt_x</p:attrName>
                                          <p:attrName>ppt_y</p:attrName>
                                        </p:attrNameLst>
                                      </p:cBhvr>
                                      <p:rCtr x="-9200" y="11100"/>
                                    </p:animMotion>
                                  </p:childTnLst>
                                </p:cTn>
                              </p:par>
                              <p:par>
                                <p:cTn id="79" presetID="6" presetClass="emph" presetSubtype="0" accel="50000" decel="50000" fill="hold" nodeType="withEffect">
                                  <p:stCondLst>
                                    <p:cond delay="0"/>
                                  </p:stCondLst>
                                  <p:childTnLst>
                                    <p:animScale>
                                      <p:cBhvr>
                                        <p:cTn id="80" dur="2000" fill="hold"/>
                                        <p:tgtEl>
                                          <p:spTgt spid="6"/>
                                        </p:tgtEl>
                                      </p:cBhvr>
                                      <p:by x="50000" y="50000"/>
                                    </p:animScale>
                                  </p:childTnLst>
                                </p:cTn>
                              </p:par>
                            </p:childTnLst>
                          </p:cTn>
                        </p:par>
                      </p:childTnLst>
                    </p:cTn>
                  </p:par>
                  <p:par>
                    <p:cTn id="81" fill="hold">
                      <p:stCondLst>
                        <p:cond delay="indefinite"/>
                      </p:stCondLst>
                      <p:childTnLst>
                        <p:par>
                          <p:cTn id="82" fill="hold">
                            <p:stCondLst>
                              <p:cond delay="0"/>
                            </p:stCondLst>
                            <p:childTnLst>
                              <p:par>
                                <p:cTn id="83" presetID="47" presetClass="entr" presetSubtype="0" fill="hold" grpId="0" nodeType="click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500"/>
                                        <p:tgtEl>
                                          <p:spTgt spid="53"/>
                                        </p:tgtEl>
                                      </p:cBhvr>
                                    </p:animEffect>
                                    <p:anim calcmode="lin" valueType="num">
                                      <p:cBhvr>
                                        <p:cTn id="86" dur="500" fill="hold"/>
                                        <p:tgtEl>
                                          <p:spTgt spid="53"/>
                                        </p:tgtEl>
                                        <p:attrNameLst>
                                          <p:attrName>ppt_x</p:attrName>
                                        </p:attrNameLst>
                                      </p:cBhvr>
                                      <p:tavLst>
                                        <p:tav tm="0">
                                          <p:val>
                                            <p:strVal val="#ppt_x"/>
                                          </p:val>
                                        </p:tav>
                                        <p:tav tm="100000">
                                          <p:val>
                                            <p:strVal val="#ppt_x"/>
                                          </p:val>
                                        </p:tav>
                                      </p:tavLst>
                                    </p:anim>
                                    <p:anim calcmode="lin" valueType="num">
                                      <p:cBhvr>
                                        <p:cTn id="87"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53"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Stereotypic Body Mannerism</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13</a:t>
            </a:fld>
            <a:endParaRPr lang="en-US" dirty="0"/>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1828800"/>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a:xfrm>
            <a:off x="457200" y="152400"/>
            <a:ext cx="8229600" cy="914400"/>
          </a:xfrm>
        </p:spPr>
        <p:txBody>
          <a:bodyPr/>
          <a:lstStyle/>
          <a:p>
            <a:r>
              <a:rPr dirty="0" smtClean="0"/>
              <a:t>Stereotypy</a:t>
            </a:r>
            <a:endParaRPr lang="en-US" dirty="0"/>
          </a:p>
        </p:txBody>
      </p:sp>
      <p:sp>
        <p:nvSpPr>
          <p:cNvPr id="13" name="Content Placeholder 1"/>
          <p:cNvSpPr txBox="1">
            <a:spLocks/>
          </p:cNvSpPr>
          <p:nvPr/>
        </p:nvSpPr>
        <p:spPr>
          <a:xfrm>
            <a:off x="381000" y="1143000"/>
            <a:ext cx="8305800" cy="2514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Any non-functional repetitive behavior</a:t>
            </a: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Two main causes for stereotypy</a:t>
            </a:r>
          </a:p>
          <a:p>
            <a:pPr marL="731520" lvl="1"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Lack of sensory feedback</a:t>
            </a:r>
          </a:p>
          <a:p>
            <a:pPr marL="731520" lvl="1" indent="-274320">
              <a:spcBef>
                <a:spcPts val="600"/>
              </a:spcBef>
              <a:buClr>
                <a:schemeClr val="accent2"/>
              </a:buClr>
              <a:buSzPct val="85000"/>
              <a:buFont typeface="Wingdings 2"/>
              <a:buChar char=""/>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Lack</a:t>
            </a:r>
            <a:r>
              <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rPr>
              <a:t> of cognitive feedback</a:t>
            </a:r>
          </a:p>
          <a:p>
            <a:pPr marL="274320"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Methods of control Stereotypy</a:t>
            </a:r>
          </a:p>
          <a:p>
            <a:pPr marL="274320" indent="-274320">
              <a:spcBef>
                <a:spcPts val="600"/>
              </a:spcBef>
              <a:buClr>
                <a:schemeClr val="accent2"/>
              </a:buClr>
              <a:buSzPct val="85000"/>
              <a:buFont typeface="Wingdings 2"/>
              <a:buChar char=""/>
              <a:defRPr/>
            </a:pPr>
            <a:endPar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endParaRPr>
          </a:p>
          <a:p>
            <a:pPr marL="731520" lvl="1" indent="-274320">
              <a:spcBef>
                <a:spcPts val="600"/>
              </a:spcBef>
              <a:buClr>
                <a:schemeClr val="accent2"/>
              </a:buClr>
              <a:buSzPct val="85000"/>
              <a:buFont typeface="Wingdings 2"/>
              <a:buChar char=""/>
              <a:defRPr/>
            </a:pPr>
            <a:endPar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endParaRPr>
          </a:p>
          <a:p>
            <a:pPr marL="640080" marR="0" lvl="1" indent="-274320" algn="l" defTabSz="914400" rtl="0" eaLnBrk="1" fontAlgn="auto" latinLnBrk="0" hangingPunct="1">
              <a:lnSpc>
                <a:spcPct val="100000"/>
              </a:lnSpc>
              <a:spcBef>
                <a:spcPts val="300"/>
              </a:spcBef>
              <a:spcAft>
                <a:spcPts val="0"/>
              </a:spcAft>
              <a:buClr>
                <a:schemeClr val="accent2">
                  <a:shade val="75000"/>
                </a:schemeClr>
              </a:buClr>
              <a:buSzPct val="85000"/>
              <a:buFont typeface="Wingdings 2"/>
              <a:buNone/>
              <a:tabLst/>
              <a:defRPr/>
            </a:pPr>
            <a:endParaRPr kumimoji="0" lang="en-US" sz="2400" b="0" i="0" u="none" strike="noStrike" kern="1200" cap="none" spc="0" normalizeH="0" baseline="0" noProof="0" dirty="0" smtClean="0">
              <a:ln>
                <a:noFill/>
              </a:ln>
              <a:solidFill>
                <a:schemeClr val="tx2"/>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8" name="Diagram 7"/>
          <p:cNvGraphicFramePr/>
          <p:nvPr/>
        </p:nvGraphicFramePr>
        <p:xfrm>
          <a:off x="1752600" y="3733800"/>
          <a:ext cx="49530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Straight Connector 8"/>
          <p:cNvCxnSpPr/>
          <p:nvPr/>
        </p:nvCxnSpPr>
        <p:spPr>
          <a:xfrm rot="5400000">
            <a:off x="-114300" y="4610100"/>
            <a:ext cx="2209800" cy="0"/>
          </a:xfrm>
          <a:prstGeom prst="line">
            <a:avLst/>
          </a:prstGeom>
          <a:ln w="41275">
            <a:solidFill>
              <a:schemeClr val="tx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91394" y="4266406"/>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1394" y="5712618"/>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14</a:t>
            </a:fld>
            <a:endParaRPr lang="en-US" dirty="0"/>
          </a:p>
        </p:txBody>
      </p:sp>
      <p:sp>
        <p:nvSpPr>
          <p:cNvPr id="21" name="Rounded Rectangle 20"/>
          <p:cNvSpPr/>
          <p:nvPr/>
        </p:nvSpPr>
        <p:spPr>
          <a:xfrm>
            <a:off x="6858000" y="3810000"/>
            <a:ext cx="1981200" cy="2286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Body Rocking is the most prevalent stereotypy for people who are blind and visually impaired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 calcmode="lin" valueType="num">
                                      <p:cBhvr additive="base">
                                        <p:cTn id="17"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 calcmode="lin" valueType="num">
                                      <p:cBhvr additive="base">
                                        <p:cTn id="21"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 calcmode="lin" valueType="num">
                                      <p:cBhvr additive="base">
                                        <p:cTn id="27" dur="500" fill="hold"/>
                                        <p:tgtEl>
                                          <p:spTgt spid="1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linds(horizontal)">
                                      <p:cBhvr>
                                        <p:cTn id="33" dur="500"/>
                                        <p:tgtEl>
                                          <p:spTgt spid="9"/>
                                        </p:tgtEl>
                                      </p:cBhvr>
                                    </p:animEffect>
                                  </p:childTnLst>
                                </p:cTn>
                              </p:par>
                              <p:par>
                                <p:cTn id="34" presetID="3" presetClass="entr" presetSubtype="1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500"/>
                                        <p:tgtEl>
                                          <p:spTgt spid="10"/>
                                        </p:tgtEl>
                                      </p:cBhvr>
                                    </p:animEffect>
                                  </p:childTnLst>
                                </p:cTn>
                              </p:par>
                              <p:par>
                                <p:cTn id="37" presetID="3" presetClass="entr" presetSubtype="1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linds(horizontal)">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Graphic spid="8" grpId="0">
        <p:bldAsOne/>
      </p:bldGraphic>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914400"/>
          </a:xfrm>
        </p:spPr>
        <p:txBody>
          <a:bodyPr/>
          <a:lstStyle/>
          <a:p>
            <a:r>
              <a:rPr smtClean="0"/>
              <a:t>Proposed solution</a:t>
            </a:r>
            <a:endParaRPr lang="en-US" dirty="0"/>
          </a:p>
        </p:txBody>
      </p:sp>
      <p:grpSp>
        <p:nvGrpSpPr>
          <p:cNvPr id="2" name="Group 17"/>
          <p:cNvGrpSpPr/>
          <p:nvPr/>
        </p:nvGrpSpPr>
        <p:grpSpPr>
          <a:xfrm>
            <a:off x="457200" y="1828800"/>
            <a:ext cx="4335792" cy="3257264"/>
            <a:chOff x="457200" y="1828800"/>
            <a:chExt cx="4335792" cy="3257264"/>
          </a:xfrm>
        </p:grpSpPr>
        <p:pic>
          <p:nvPicPr>
            <p:cNvPr id="4" name="Picture 3" descr="Accelerometer.bmp"/>
            <p:cNvPicPr>
              <a:picLocks noChangeAspect="1"/>
            </p:cNvPicPr>
            <p:nvPr/>
          </p:nvPicPr>
          <p:blipFill>
            <a:blip r:embed="rId2" cstate="print"/>
            <a:stretch>
              <a:fillRect/>
            </a:stretch>
          </p:blipFill>
          <p:spPr>
            <a:xfrm>
              <a:off x="457200" y="1828800"/>
              <a:ext cx="4335792" cy="32572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6" name="Straight Arrow Connector 5"/>
            <p:cNvCxnSpPr/>
            <p:nvPr/>
          </p:nvCxnSpPr>
          <p:spPr>
            <a:xfrm rot="10800000">
              <a:off x="2438400" y="3505200"/>
              <a:ext cx="1066800" cy="457200"/>
            </a:xfrm>
            <a:prstGeom prst="straightConnector1">
              <a:avLst/>
            </a:prstGeom>
            <a:ln w="3492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3009900" y="4381500"/>
              <a:ext cx="914400" cy="762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2209800" y="3962400"/>
              <a:ext cx="1295400" cy="381000"/>
            </a:xfrm>
            <a:prstGeom prst="straightConnector1">
              <a:avLst/>
            </a:prstGeom>
            <a:ln w="34925">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9000" y="4202668"/>
              <a:ext cx="336952" cy="369332"/>
            </a:xfrm>
            <a:prstGeom prst="rect">
              <a:avLst/>
            </a:prstGeom>
            <a:noFill/>
          </p:spPr>
          <p:txBody>
            <a:bodyPr wrap="none" rtlCol="0">
              <a:spAutoFit/>
            </a:bodyPr>
            <a:lstStyle/>
            <a:p>
              <a:r>
                <a:rPr lang="en-US" dirty="0" smtClean="0">
                  <a:solidFill>
                    <a:schemeClr val="bg1"/>
                  </a:solidFill>
                </a:rPr>
                <a:t>X</a:t>
              </a:r>
              <a:endParaRPr lang="en-US" dirty="0">
                <a:solidFill>
                  <a:schemeClr val="bg1"/>
                </a:solidFill>
              </a:endParaRPr>
            </a:p>
          </p:txBody>
        </p:sp>
        <p:sp>
          <p:nvSpPr>
            <p:cNvPr id="12" name="TextBox 11"/>
            <p:cNvSpPr txBox="1"/>
            <p:nvPr/>
          </p:nvSpPr>
          <p:spPr>
            <a:xfrm>
              <a:off x="2590800" y="3875049"/>
              <a:ext cx="320922" cy="369332"/>
            </a:xfrm>
            <a:prstGeom prst="rect">
              <a:avLst/>
            </a:prstGeom>
            <a:noFill/>
          </p:spPr>
          <p:txBody>
            <a:bodyPr wrap="none" rtlCol="0">
              <a:spAutoFit/>
            </a:bodyPr>
            <a:lstStyle/>
            <a:p>
              <a:r>
                <a:rPr lang="en-US" dirty="0" smtClean="0">
                  <a:solidFill>
                    <a:schemeClr val="bg1"/>
                  </a:solidFill>
                </a:rPr>
                <a:t>Y</a:t>
              </a:r>
              <a:endParaRPr lang="en-US" dirty="0">
                <a:solidFill>
                  <a:schemeClr val="bg1"/>
                </a:solidFill>
              </a:endParaRPr>
            </a:p>
          </p:txBody>
        </p:sp>
        <p:sp>
          <p:nvSpPr>
            <p:cNvPr id="13" name="TextBox 12"/>
            <p:cNvSpPr txBox="1"/>
            <p:nvPr/>
          </p:nvSpPr>
          <p:spPr>
            <a:xfrm>
              <a:off x="2879478" y="3429000"/>
              <a:ext cx="320922" cy="369332"/>
            </a:xfrm>
            <a:prstGeom prst="rect">
              <a:avLst/>
            </a:prstGeom>
            <a:noFill/>
          </p:spPr>
          <p:txBody>
            <a:bodyPr wrap="none" rtlCol="0">
              <a:spAutoFit/>
            </a:bodyPr>
            <a:lstStyle/>
            <a:p>
              <a:r>
                <a:rPr lang="en-US" dirty="0" smtClean="0">
                  <a:solidFill>
                    <a:schemeClr val="bg1"/>
                  </a:solidFill>
                </a:rPr>
                <a:t>Z</a:t>
              </a:r>
              <a:endParaRPr lang="en-US" dirty="0">
                <a:solidFill>
                  <a:schemeClr val="bg1"/>
                </a:solidFill>
              </a:endParaRPr>
            </a:p>
          </p:txBody>
        </p:sp>
      </p:grpSp>
      <p:pic>
        <p:nvPicPr>
          <p:cNvPr id="14" name="Picture 13" descr="Rock1.jpg"/>
          <p:cNvPicPr>
            <a:picLocks noChangeAspect="1"/>
          </p:cNvPicPr>
          <p:nvPr/>
        </p:nvPicPr>
        <p:blipFill>
          <a:blip r:embed="rId3" cstate="print"/>
          <a:srcRect l="8742" t="5650" r="7736" b="5650"/>
          <a:stretch>
            <a:fillRect/>
          </a:stretch>
        </p:blipFill>
        <p:spPr>
          <a:xfrm>
            <a:off x="5181600" y="1447800"/>
            <a:ext cx="3405554"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6400800" y="1066800"/>
            <a:ext cx="998800" cy="369332"/>
          </a:xfrm>
          <a:prstGeom prst="rect">
            <a:avLst/>
          </a:prstGeom>
          <a:noFill/>
        </p:spPr>
        <p:txBody>
          <a:bodyPr wrap="none" rtlCol="0">
            <a:spAutoFit/>
          </a:bodyPr>
          <a:lstStyle/>
          <a:p>
            <a:r>
              <a:rPr lang="en-US" dirty="0" smtClean="0"/>
              <a:t>Rocking</a:t>
            </a:r>
            <a:endParaRPr lang="en-US" dirty="0"/>
          </a:p>
        </p:txBody>
      </p:sp>
      <p:pic>
        <p:nvPicPr>
          <p:cNvPr id="16" name="Picture 15" descr="NonRock.jpg"/>
          <p:cNvPicPr>
            <a:picLocks noChangeAspect="1"/>
          </p:cNvPicPr>
          <p:nvPr/>
        </p:nvPicPr>
        <p:blipFill>
          <a:blip r:embed="rId4" cstate="print"/>
          <a:srcRect l="7736" t="4237" r="7736" b="5932"/>
          <a:stretch>
            <a:fillRect/>
          </a:stretch>
        </p:blipFill>
        <p:spPr>
          <a:xfrm>
            <a:off x="5181600" y="3962400"/>
            <a:ext cx="3381555"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p:cNvSpPr txBox="1"/>
          <p:nvPr/>
        </p:nvSpPr>
        <p:spPr>
          <a:xfrm>
            <a:off x="6096000" y="3581400"/>
            <a:ext cx="1623586" cy="369332"/>
          </a:xfrm>
          <a:prstGeom prst="rect">
            <a:avLst/>
          </a:prstGeom>
          <a:noFill/>
        </p:spPr>
        <p:txBody>
          <a:bodyPr wrap="none" rtlCol="0">
            <a:spAutoFit/>
          </a:bodyPr>
          <a:lstStyle/>
          <a:p>
            <a:r>
              <a:rPr lang="en-US" dirty="0" smtClean="0"/>
              <a:t>Non - Rocking</a:t>
            </a:r>
            <a:endParaRPr lang="en-US" dirty="0"/>
          </a:p>
        </p:txBody>
      </p:sp>
      <p:pic>
        <p:nvPicPr>
          <p:cNvPr id="19" name="Picture 18" descr="Test.jpg"/>
          <p:cNvPicPr>
            <a:picLocks noChangeAspect="1"/>
          </p:cNvPicPr>
          <p:nvPr/>
        </p:nvPicPr>
        <p:blipFill>
          <a:blip r:embed="rId5" cstate="print"/>
          <a:srcRect l="7736" t="4622" r="7736" b="6303"/>
          <a:stretch>
            <a:fillRect/>
          </a:stretch>
        </p:blipFill>
        <p:spPr>
          <a:xfrm>
            <a:off x="1524000" y="1600200"/>
            <a:ext cx="6057180" cy="3821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p:cNvSpPr txBox="1"/>
          <p:nvPr/>
        </p:nvSpPr>
        <p:spPr>
          <a:xfrm>
            <a:off x="3962400" y="5486400"/>
            <a:ext cx="1071640" cy="369332"/>
          </a:xfrm>
          <a:prstGeom prst="rect">
            <a:avLst/>
          </a:prstGeom>
          <a:noFill/>
        </p:spPr>
        <p:txBody>
          <a:bodyPr wrap="none" rtlCol="0">
            <a:spAutoFit/>
          </a:bodyPr>
          <a:lstStyle/>
          <a:p>
            <a:r>
              <a:rPr lang="en-US" dirty="0" smtClean="0"/>
              <a:t>Test data</a:t>
            </a:r>
            <a:endParaRPr lang="en-US" dirty="0"/>
          </a:p>
        </p:txBody>
      </p:sp>
      <p:sp>
        <p:nvSpPr>
          <p:cNvPr id="18"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3" presetClass="exit" presetSubtype="10" fill="hold" grpId="1" nodeType="withEffect">
                                  <p:stCondLst>
                                    <p:cond delay="0"/>
                                  </p:stCondLst>
                                  <p:childTnLst>
                                    <p:animEffect transition="out" filter="blinds(horizontal)">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childTnLst>
                          </p:cTn>
                        </p:par>
                        <p:par>
                          <p:cTn id="41" fill="hold">
                            <p:stCondLst>
                              <p:cond delay="500"/>
                            </p:stCondLst>
                            <p:childTnLst>
                              <p:par>
                                <p:cTn id="42" presetID="3" presetClass="entr" presetSubtype="1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pPr lvl="1"/>
            <a:r>
              <a:rPr lang="en-US" dirty="0" smtClean="0">
                <a:latin typeface="Times" pitchFamily="18" charset="0"/>
                <a:cs typeface="Times" pitchFamily="18" charset="0"/>
              </a:rPr>
              <a:t>Mean X</a:t>
            </a:r>
          </a:p>
          <a:p>
            <a:pPr lvl="1"/>
            <a:r>
              <a:rPr lang="en-US" dirty="0" smtClean="0">
                <a:latin typeface="Times" pitchFamily="18" charset="0"/>
                <a:cs typeface="Times" pitchFamily="18" charset="0"/>
              </a:rPr>
              <a:t>Mean Y</a:t>
            </a:r>
          </a:p>
          <a:p>
            <a:pPr lvl="1"/>
            <a:r>
              <a:rPr lang="en-US" dirty="0" smtClean="0">
                <a:latin typeface="Times" pitchFamily="18" charset="0"/>
                <a:cs typeface="Times" pitchFamily="18" charset="0"/>
              </a:rPr>
              <a:t>Mean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pic>
        <p:nvPicPr>
          <p:cNvPr id="5" name="Picture 4" descr="Rock1.jpg"/>
          <p:cNvPicPr>
            <a:picLocks noChangeAspect="1"/>
          </p:cNvPicPr>
          <p:nvPr/>
        </p:nvPicPr>
        <p:blipFill>
          <a:blip r:embed="rId2" cstate="print"/>
          <a:srcRect l="7736" t="9062" r="27862" b="12473"/>
          <a:stretch>
            <a:fillRect/>
          </a:stretch>
        </p:blipFill>
        <p:spPr>
          <a:xfrm>
            <a:off x="4572000" y="1524000"/>
            <a:ext cx="4346713" cy="3124200"/>
          </a:xfrm>
          <a:prstGeom prst="rect">
            <a:avLst/>
          </a:prstGeom>
        </p:spPr>
      </p:pic>
      <p:sp>
        <p:nvSpPr>
          <p:cNvPr id="7" name="Rectangle 6"/>
          <p:cNvSpPr/>
          <p:nvPr/>
        </p:nvSpPr>
        <p:spPr>
          <a:xfrm>
            <a:off x="4572000" y="1524000"/>
            <a:ext cx="4343400" cy="3124200"/>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4114800" y="19050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 name="Right Arrow 7"/>
          <p:cNvSpPr/>
          <p:nvPr/>
        </p:nvSpPr>
        <p:spPr>
          <a:xfrm>
            <a:off x="4114800" y="32766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Right Arrow 8"/>
          <p:cNvSpPr/>
          <p:nvPr/>
        </p:nvSpPr>
        <p:spPr>
          <a:xfrm>
            <a:off x="4114800" y="36576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TextBox 9"/>
          <p:cNvSpPr txBox="1"/>
          <p:nvPr/>
        </p:nvSpPr>
        <p:spPr>
          <a:xfrm>
            <a:off x="3124200" y="1828800"/>
            <a:ext cx="946541" cy="369332"/>
          </a:xfrm>
          <a:prstGeom prst="rect">
            <a:avLst/>
          </a:prstGeom>
          <a:noFill/>
        </p:spPr>
        <p:txBody>
          <a:bodyPr wrap="none" rtlCol="0">
            <a:spAutoFit/>
          </a:bodyPr>
          <a:lstStyle/>
          <a:p>
            <a:r>
              <a:rPr lang="en-US" dirty="0" smtClean="0"/>
              <a:t>Mean X</a:t>
            </a:r>
            <a:endParaRPr lang="en-US" dirty="0"/>
          </a:p>
        </p:txBody>
      </p:sp>
      <p:sp>
        <p:nvSpPr>
          <p:cNvPr id="11" name="TextBox 10"/>
          <p:cNvSpPr txBox="1"/>
          <p:nvPr/>
        </p:nvSpPr>
        <p:spPr>
          <a:xfrm>
            <a:off x="3124200" y="3212068"/>
            <a:ext cx="929357" cy="369332"/>
          </a:xfrm>
          <a:prstGeom prst="rect">
            <a:avLst/>
          </a:prstGeom>
          <a:noFill/>
        </p:spPr>
        <p:txBody>
          <a:bodyPr wrap="none" rtlCol="0">
            <a:spAutoFit/>
          </a:bodyPr>
          <a:lstStyle/>
          <a:p>
            <a:r>
              <a:rPr lang="en-US" dirty="0" smtClean="0"/>
              <a:t>Mean Y</a:t>
            </a:r>
            <a:endParaRPr lang="en-US" dirty="0"/>
          </a:p>
        </p:txBody>
      </p:sp>
      <p:sp>
        <p:nvSpPr>
          <p:cNvPr id="12" name="TextBox 11"/>
          <p:cNvSpPr txBox="1"/>
          <p:nvPr/>
        </p:nvSpPr>
        <p:spPr>
          <a:xfrm>
            <a:off x="3124200" y="3581400"/>
            <a:ext cx="930639" cy="369332"/>
          </a:xfrm>
          <a:prstGeom prst="rect">
            <a:avLst/>
          </a:prstGeom>
          <a:noFill/>
        </p:spPr>
        <p:txBody>
          <a:bodyPr wrap="none" rtlCol="0">
            <a:spAutoFit/>
          </a:bodyPr>
          <a:lstStyle/>
          <a:p>
            <a:r>
              <a:rPr lang="en-US" dirty="0" smtClean="0"/>
              <a:t>Mean Z</a:t>
            </a:r>
            <a:endParaRPr lang="en-US" dirty="0"/>
          </a:p>
        </p:txBody>
      </p:sp>
      <p:sp>
        <p:nvSpPr>
          <p:cNvPr id="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linds(horizontal)">
                                      <p:cBhvr>
                                        <p:cTn id="41" dur="500"/>
                                        <p:tgtEl>
                                          <p:spTgt spid="12"/>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blinds(horizontal)">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P spid="9" grpId="0" animBg="1"/>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pPr lvl="1"/>
            <a:r>
              <a:rPr lang="en-US" dirty="0" smtClean="0">
                <a:latin typeface="Times" pitchFamily="18" charset="0"/>
                <a:cs typeface="Times" pitchFamily="18" charset="0"/>
              </a:rPr>
              <a:t>Variance of X</a:t>
            </a:r>
          </a:p>
          <a:p>
            <a:pPr lvl="1"/>
            <a:r>
              <a:rPr lang="en-US" dirty="0" smtClean="0">
                <a:latin typeface="Times" pitchFamily="18" charset="0"/>
                <a:cs typeface="Times" pitchFamily="18" charset="0"/>
              </a:rPr>
              <a:t>Variance of Y</a:t>
            </a:r>
          </a:p>
          <a:p>
            <a:pPr lvl="1"/>
            <a:r>
              <a:rPr lang="en-US" dirty="0" smtClean="0">
                <a:latin typeface="Times" pitchFamily="18" charset="0"/>
                <a:cs typeface="Times" pitchFamily="18" charset="0"/>
              </a:rPr>
              <a:t>Variance of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pic>
        <p:nvPicPr>
          <p:cNvPr id="5" name="Picture 4" descr="Rock1.jpg"/>
          <p:cNvPicPr>
            <a:picLocks noChangeAspect="1"/>
          </p:cNvPicPr>
          <p:nvPr/>
        </p:nvPicPr>
        <p:blipFill>
          <a:blip r:embed="rId2" cstate="print"/>
          <a:srcRect l="7736" t="9062" r="27862" b="12473"/>
          <a:stretch>
            <a:fillRect/>
          </a:stretch>
        </p:blipFill>
        <p:spPr>
          <a:xfrm>
            <a:off x="4572000" y="1524000"/>
            <a:ext cx="4346713" cy="3124200"/>
          </a:xfrm>
          <a:prstGeom prst="rect">
            <a:avLst/>
          </a:prstGeom>
        </p:spPr>
      </p:pic>
      <p:sp>
        <p:nvSpPr>
          <p:cNvPr id="7" name="Rectangle 6"/>
          <p:cNvSpPr/>
          <p:nvPr/>
        </p:nvSpPr>
        <p:spPr>
          <a:xfrm>
            <a:off x="4572000" y="1524000"/>
            <a:ext cx="4343400" cy="3124200"/>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Brace 12"/>
          <p:cNvSpPr/>
          <p:nvPr/>
        </p:nvSpPr>
        <p:spPr>
          <a:xfrm>
            <a:off x="7162800" y="1752600"/>
            <a:ext cx="152400" cy="4572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6553200" y="1447800"/>
            <a:ext cx="1303627" cy="369332"/>
          </a:xfrm>
          <a:prstGeom prst="rect">
            <a:avLst/>
          </a:prstGeom>
          <a:noFill/>
        </p:spPr>
        <p:txBody>
          <a:bodyPr wrap="none" rtlCol="0">
            <a:spAutoFit/>
          </a:bodyPr>
          <a:lstStyle/>
          <a:p>
            <a:r>
              <a:rPr lang="en-US" dirty="0" smtClean="0">
                <a:solidFill>
                  <a:schemeClr val="bg1"/>
                </a:solidFill>
              </a:rPr>
              <a:t>Variance  X</a:t>
            </a:r>
            <a:endParaRPr lang="en-US" dirty="0">
              <a:solidFill>
                <a:schemeClr val="bg1"/>
              </a:solidFill>
            </a:endParaRPr>
          </a:p>
        </p:txBody>
      </p:sp>
      <p:sp>
        <p:nvSpPr>
          <p:cNvPr id="15" name="Right Brace 14"/>
          <p:cNvSpPr/>
          <p:nvPr/>
        </p:nvSpPr>
        <p:spPr>
          <a:xfrm>
            <a:off x="6324600" y="2971800"/>
            <a:ext cx="152400" cy="7620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5638800" y="2362200"/>
            <a:ext cx="1303627" cy="369332"/>
          </a:xfrm>
          <a:prstGeom prst="rect">
            <a:avLst/>
          </a:prstGeom>
          <a:noFill/>
        </p:spPr>
        <p:txBody>
          <a:bodyPr wrap="none" rtlCol="0">
            <a:spAutoFit/>
          </a:bodyPr>
          <a:lstStyle/>
          <a:p>
            <a:r>
              <a:rPr lang="en-US" dirty="0" smtClean="0">
                <a:solidFill>
                  <a:schemeClr val="bg1"/>
                </a:solidFill>
              </a:rPr>
              <a:t>Variance  Y</a:t>
            </a:r>
            <a:endParaRPr lang="en-US" dirty="0">
              <a:solidFill>
                <a:schemeClr val="bg1"/>
              </a:solidFill>
            </a:endParaRPr>
          </a:p>
        </p:txBody>
      </p:sp>
      <p:sp>
        <p:nvSpPr>
          <p:cNvPr id="17" name="Right Brace 16"/>
          <p:cNvSpPr/>
          <p:nvPr/>
        </p:nvSpPr>
        <p:spPr>
          <a:xfrm>
            <a:off x="8001000" y="2667000"/>
            <a:ext cx="228600" cy="15240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7315200" y="2362200"/>
            <a:ext cx="1303627" cy="369332"/>
          </a:xfrm>
          <a:prstGeom prst="rect">
            <a:avLst/>
          </a:prstGeom>
          <a:noFill/>
        </p:spPr>
        <p:txBody>
          <a:bodyPr wrap="none" rtlCol="0">
            <a:spAutoFit/>
          </a:bodyPr>
          <a:lstStyle/>
          <a:p>
            <a:r>
              <a:rPr lang="en-US" dirty="0" smtClean="0">
                <a:solidFill>
                  <a:schemeClr val="bg1"/>
                </a:solidFill>
              </a:rPr>
              <a:t>Variance  Z</a:t>
            </a:r>
            <a:endParaRPr lang="en-US" dirty="0">
              <a:solidFill>
                <a:schemeClr val="bg1"/>
              </a:solidFill>
            </a:endParaRPr>
          </a:p>
        </p:txBody>
      </p:sp>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blinds(horizontal)">
                                      <p:cBhvr>
                                        <p:cTn id="10" dur="500"/>
                                        <p:tgtEl>
                                          <p:spTgt spid="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blinds(horizontal)">
                                      <p:cBhvr>
                                        <p:cTn id="13" dur="500"/>
                                        <p:tgtEl>
                                          <p:spTgt spid="2">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blinds(horizontal)">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linds(horizontal)">
                                      <p:cBhvr>
                                        <p:cTn id="35" dur="500"/>
                                        <p:tgtEl>
                                          <p:spTgt spid="18"/>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linds(horizontal)">
                                      <p:cBhvr>
                                        <p:cTn id="41" dur="500"/>
                                        <p:tgtEl>
                                          <p:spTgt spid="14"/>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linds(horizontal)">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p:bldP spid="15" grpId="0" animBg="1"/>
      <p:bldP spid="16" grpId="0"/>
      <p:bldP spid="17" grpId="0" animBg="1"/>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47244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r>
              <a:rPr lang="en-US" sz="2800" dirty="0" smtClean="0">
                <a:latin typeface="Times" pitchFamily="18" charset="0"/>
                <a:cs typeface="Times" pitchFamily="18" charset="0"/>
              </a:rPr>
              <a:t>Correlation between axis</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(X, Y)</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(Y, Z)</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(X,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graphicFrame>
        <p:nvGraphicFramePr>
          <p:cNvPr id="19" name="Object 18"/>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9468" name="Equation" r:id="rId3" imgW="114120" imgH="215640" progId="Equation.3">
                  <p:embed/>
                </p:oleObj>
              </mc:Choice>
              <mc:Fallback>
                <p:oleObj name="Equation" r:id="rId3" imgW="114120" imgH="215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 name="Picture 19" descr="Corr.jpg"/>
          <p:cNvPicPr>
            <a:picLocks noChangeAspect="1"/>
          </p:cNvPicPr>
          <p:nvPr/>
        </p:nvPicPr>
        <p:blipFill>
          <a:blip r:embed="rId5" cstate="print"/>
          <a:srcRect l="7736" t="3333" r="5723" b="5000"/>
          <a:stretch>
            <a:fillRect/>
          </a:stretch>
        </p:blipFill>
        <p:spPr>
          <a:xfrm>
            <a:off x="4800600" y="1371600"/>
            <a:ext cx="4051069" cy="2590800"/>
          </a:xfrm>
          <a:prstGeom prst="rect">
            <a:avLst/>
          </a:prstGeom>
        </p:spPr>
      </p:pic>
      <p:graphicFrame>
        <p:nvGraphicFramePr>
          <p:cNvPr id="19461" name="Object 5"/>
          <p:cNvGraphicFramePr>
            <a:graphicFrameLocks noChangeAspect="1"/>
          </p:cNvGraphicFramePr>
          <p:nvPr/>
        </p:nvGraphicFramePr>
        <p:xfrm>
          <a:off x="4876799" y="4343400"/>
          <a:ext cx="3762103" cy="685800"/>
        </p:xfrm>
        <a:graphic>
          <a:graphicData uri="http://schemas.openxmlformats.org/presentationml/2006/ole">
            <mc:AlternateContent xmlns:mc="http://schemas.openxmlformats.org/markup-compatibility/2006">
              <mc:Choice xmlns:v="urn:schemas-microsoft-com:vml" Requires="v">
                <p:oleObj spid="_x0000_s19469" name="Equation" r:id="rId6" imgW="2438280" imgH="444240" progId="Equation.3">
                  <p:embed/>
                </p:oleObj>
              </mc:Choice>
              <mc:Fallback>
                <p:oleObj name="Equation" r:id="rId6" imgW="2438280" imgH="44424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799" y="4343400"/>
                        <a:ext cx="3762103"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blinds(horizontal)">
                                      <p:cBhvr>
                                        <p:cTn id="10" dur="500"/>
                                        <p:tgtEl>
                                          <p:spTgt spid="2">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blinds(horizontal)">
                                      <p:cBhvr>
                                        <p:cTn id="13" dur="500"/>
                                        <p:tgtEl>
                                          <p:spTgt spid="2">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blinds(horizontal)">
                                      <p:cBhvr>
                                        <p:cTn id="16" dur="500"/>
                                        <p:tgtEl>
                                          <p:spTgt spid="2">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par>
                                <p:cTn id="22" presetID="3" presetClass="entr" presetSubtype="10" fill="hold" nodeType="withEffect">
                                  <p:stCondLst>
                                    <p:cond delay="0"/>
                                  </p:stCondLst>
                                  <p:childTnLst>
                                    <p:set>
                                      <p:cBhvr>
                                        <p:cTn id="23" dur="1" fill="hold">
                                          <p:stCondLst>
                                            <p:cond delay="0"/>
                                          </p:stCondLst>
                                        </p:cTn>
                                        <p:tgtEl>
                                          <p:spTgt spid="19461"/>
                                        </p:tgtEl>
                                        <p:attrNameLst>
                                          <p:attrName>style.visibility</p:attrName>
                                        </p:attrNameLst>
                                      </p:cBhvr>
                                      <p:to>
                                        <p:strVal val="visible"/>
                                      </p:to>
                                    </p:set>
                                    <p:animEffect transition="in" filter="blinds(horizontal)">
                                      <p:cBhvr>
                                        <p:cTn id="24" dur="5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FT.jpg"/>
          <p:cNvPicPr>
            <a:picLocks noChangeAspect="1"/>
          </p:cNvPicPr>
          <p:nvPr/>
        </p:nvPicPr>
        <p:blipFill>
          <a:blip r:embed="rId3" cstate="print"/>
          <a:srcRect l="7143" t="5714" r="7143" b="4762"/>
          <a:stretch>
            <a:fillRect/>
          </a:stretch>
        </p:blipFill>
        <p:spPr>
          <a:xfrm>
            <a:off x="4800600" y="1219200"/>
            <a:ext cx="3501957"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r>
              <a:rPr lang="en-US" sz="2800" dirty="0" smtClean="0">
                <a:latin typeface="Times" pitchFamily="18" charset="0"/>
                <a:cs typeface="Times" pitchFamily="18" charset="0"/>
              </a:rPr>
              <a:t>Correlation between axis</a:t>
            </a:r>
          </a:p>
          <a:p>
            <a:r>
              <a:rPr lang="en-US" sz="2800" dirty="0" smtClean="0">
                <a:latin typeface="Times" pitchFamily="18" charset="0"/>
                <a:cs typeface="Times" pitchFamily="18" charset="0"/>
              </a:rPr>
              <a:t>Variance on FFT on Z axis</a:t>
            </a:r>
          </a:p>
          <a:p>
            <a:r>
              <a:rPr lang="en-US" sz="2800" dirty="0" smtClean="0">
                <a:latin typeface="Times" pitchFamily="18" charset="0"/>
                <a:cs typeface="Times" pitchFamily="18" charset="0"/>
              </a:rPr>
              <a:t>Kurtosis of FFT on Z axis</a:t>
            </a:r>
          </a:p>
        </p:txBody>
      </p:sp>
      <p:sp>
        <p:nvSpPr>
          <p:cNvPr id="3" name="Title 2"/>
          <p:cNvSpPr>
            <a:spLocks noGrp="1"/>
          </p:cNvSpPr>
          <p:nvPr>
            <p:ph type="title"/>
          </p:nvPr>
        </p:nvSpPr>
        <p:spPr>
          <a:xfrm>
            <a:off x="457200" y="152400"/>
            <a:ext cx="8229600" cy="914400"/>
          </a:xfrm>
        </p:spPr>
        <p:txBody>
          <a:bodyPr/>
          <a:lstStyle/>
          <a:p>
            <a:r>
              <a:rPr dirty="0" smtClean="0"/>
              <a:t>Features and </a:t>
            </a:r>
            <a:r>
              <a:rPr dirty="0" err="1" smtClean="0"/>
              <a:t>trianing</a:t>
            </a:r>
            <a:endParaRPr lang="en-US" dirty="0"/>
          </a:p>
        </p:txBody>
      </p:sp>
      <p:graphicFrame>
        <p:nvGraphicFramePr>
          <p:cNvPr id="19" name="Object 18"/>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0486" name="Equation" r:id="rId4" imgW="114120" imgH="215640" progId="Equation.3">
                  <p:embed/>
                </p:oleObj>
              </mc:Choice>
              <mc:Fallback>
                <p:oleObj name="Equation" r:id="rId4" imgW="114120" imgH="2156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ight Brace 8"/>
          <p:cNvSpPr/>
          <p:nvPr/>
        </p:nvSpPr>
        <p:spPr>
          <a:xfrm rot="5400000">
            <a:off x="6515100" y="3924300"/>
            <a:ext cx="304800" cy="5334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6172200" y="4343400"/>
            <a:ext cx="1046056" cy="369332"/>
          </a:xfrm>
          <a:prstGeom prst="rect">
            <a:avLst/>
          </a:prstGeom>
          <a:noFill/>
        </p:spPr>
        <p:txBody>
          <a:bodyPr wrap="none" rtlCol="0">
            <a:spAutoFit/>
          </a:bodyPr>
          <a:lstStyle/>
          <a:p>
            <a:r>
              <a:rPr lang="en-US" dirty="0" smtClean="0"/>
              <a:t>Variance</a:t>
            </a:r>
            <a:endParaRPr lang="en-US" dirty="0"/>
          </a:p>
        </p:txBody>
      </p:sp>
      <p:sp>
        <p:nvSpPr>
          <p:cNvPr id="11" name="Right Brace 10"/>
          <p:cNvSpPr/>
          <p:nvPr/>
        </p:nvSpPr>
        <p:spPr>
          <a:xfrm rot="10800000">
            <a:off x="6096000" y="1524000"/>
            <a:ext cx="266700" cy="20955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5105400" y="2362200"/>
            <a:ext cx="932243" cy="369332"/>
          </a:xfrm>
          <a:prstGeom prst="rect">
            <a:avLst/>
          </a:prstGeom>
          <a:noFill/>
        </p:spPr>
        <p:txBody>
          <a:bodyPr wrap="none" rtlCol="0">
            <a:spAutoFit/>
          </a:bodyPr>
          <a:lstStyle/>
          <a:p>
            <a:r>
              <a:rPr lang="en-US" dirty="0" smtClean="0"/>
              <a:t>Kurtosis</a:t>
            </a:r>
            <a:endParaRPr lang="en-US" dirty="0"/>
          </a:p>
        </p:txBody>
      </p:sp>
      <p:sp>
        <p:nvSpPr>
          <p:cNvPr id="14" name="TextBox 13"/>
          <p:cNvSpPr txBox="1"/>
          <p:nvPr/>
        </p:nvSpPr>
        <p:spPr>
          <a:xfrm>
            <a:off x="457200" y="4724400"/>
            <a:ext cx="4220130" cy="369332"/>
          </a:xfrm>
          <a:prstGeom prst="rect">
            <a:avLst/>
          </a:prstGeom>
          <a:noFill/>
        </p:spPr>
        <p:txBody>
          <a:bodyPr wrap="none" rtlCol="0">
            <a:spAutoFit/>
          </a:bodyPr>
          <a:lstStyle/>
          <a:p>
            <a:r>
              <a:rPr lang="en-US" dirty="0" smtClean="0">
                <a:latin typeface="Times" pitchFamily="18" charset="0"/>
                <a:cs typeface="Times" pitchFamily="18" charset="0"/>
              </a:rPr>
              <a:t>Feature Vector on a time slice of input data:</a:t>
            </a:r>
            <a:endParaRPr lang="en-US" dirty="0">
              <a:latin typeface="Times" pitchFamily="18" charset="0"/>
              <a:cs typeface="Times" pitchFamily="18" charset="0"/>
            </a:endParaRPr>
          </a:p>
        </p:txBody>
      </p:sp>
      <p:grpSp>
        <p:nvGrpSpPr>
          <p:cNvPr id="4" name="Group 40"/>
          <p:cNvGrpSpPr/>
          <p:nvPr/>
        </p:nvGrpSpPr>
        <p:grpSpPr>
          <a:xfrm>
            <a:off x="533400" y="5180806"/>
            <a:ext cx="8001000" cy="610394"/>
            <a:chOff x="228600" y="5180806"/>
            <a:chExt cx="8001000" cy="610394"/>
          </a:xfrm>
        </p:grpSpPr>
        <p:sp>
          <p:nvSpPr>
            <p:cNvPr id="13" name="Rectangle 12"/>
            <p:cNvSpPr/>
            <p:nvPr/>
          </p:nvSpPr>
          <p:spPr>
            <a:xfrm>
              <a:off x="228600" y="5180806"/>
              <a:ext cx="8001000" cy="6096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rot="5400000">
              <a:off x="6103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12961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19819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2515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31249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37345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4420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5182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59443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28600" y="5361801"/>
              <a:ext cx="692562" cy="276999"/>
            </a:xfrm>
            <a:prstGeom prst="rect">
              <a:avLst/>
            </a:prstGeom>
            <a:noFill/>
          </p:spPr>
          <p:txBody>
            <a:bodyPr wrap="none" rtlCol="0">
              <a:spAutoFit/>
            </a:bodyPr>
            <a:lstStyle/>
            <a:p>
              <a:r>
                <a:rPr lang="en-US" sz="1200" dirty="0" smtClean="0"/>
                <a:t>Mean X</a:t>
              </a:r>
              <a:endParaRPr lang="en-US" sz="1200" dirty="0"/>
            </a:p>
          </p:txBody>
        </p:sp>
        <p:sp>
          <p:nvSpPr>
            <p:cNvPr id="30" name="TextBox 29"/>
            <p:cNvSpPr txBox="1"/>
            <p:nvPr/>
          </p:nvSpPr>
          <p:spPr>
            <a:xfrm>
              <a:off x="914400" y="5361801"/>
              <a:ext cx="692562" cy="276999"/>
            </a:xfrm>
            <a:prstGeom prst="rect">
              <a:avLst/>
            </a:prstGeom>
            <a:noFill/>
          </p:spPr>
          <p:txBody>
            <a:bodyPr wrap="none" rtlCol="0">
              <a:spAutoFit/>
            </a:bodyPr>
            <a:lstStyle/>
            <a:p>
              <a:r>
                <a:rPr lang="en-US" sz="1200" dirty="0" smtClean="0"/>
                <a:t>Mean Y</a:t>
              </a:r>
              <a:endParaRPr lang="en-US" sz="1200" dirty="0"/>
            </a:p>
          </p:txBody>
        </p:sp>
        <p:sp>
          <p:nvSpPr>
            <p:cNvPr id="31" name="TextBox 30"/>
            <p:cNvSpPr txBox="1"/>
            <p:nvPr/>
          </p:nvSpPr>
          <p:spPr>
            <a:xfrm>
              <a:off x="1600200" y="5361801"/>
              <a:ext cx="692562" cy="276999"/>
            </a:xfrm>
            <a:prstGeom prst="rect">
              <a:avLst/>
            </a:prstGeom>
            <a:noFill/>
          </p:spPr>
          <p:txBody>
            <a:bodyPr wrap="none" rtlCol="0">
              <a:spAutoFit/>
            </a:bodyPr>
            <a:lstStyle/>
            <a:p>
              <a:r>
                <a:rPr lang="en-US" sz="1200" dirty="0" smtClean="0"/>
                <a:t>Mean Z</a:t>
              </a:r>
              <a:endParaRPr lang="en-US" sz="1200" dirty="0"/>
            </a:p>
          </p:txBody>
        </p:sp>
        <p:sp>
          <p:nvSpPr>
            <p:cNvPr id="32" name="TextBox 31"/>
            <p:cNvSpPr txBox="1"/>
            <p:nvPr/>
          </p:nvSpPr>
          <p:spPr>
            <a:xfrm>
              <a:off x="2286000" y="5361801"/>
              <a:ext cx="540982" cy="276999"/>
            </a:xfrm>
            <a:prstGeom prst="rect">
              <a:avLst/>
            </a:prstGeom>
            <a:noFill/>
          </p:spPr>
          <p:txBody>
            <a:bodyPr wrap="none" rtlCol="0">
              <a:spAutoFit/>
            </a:bodyPr>
            <a:lstStyle/>
            <a:p>
              <a:r>
                <a:rPr lang="en-US" sz="1200" dirty="0" err="1" smtClean="0"/>
                <a:t>Var</a:t>
              </a:r>
              <a:r>
                <a:rPr lang="en-US" sz="1200" dirty="0" smtClean="0"/>
                <a:t> X</a:t>
              </a:r>
              <a:endParaRPr lang="en-US" sz="1200" dirty="0"/>
            </a:p>
          </p:txBody>
        </p:sp>
        <p:sp>
          <p:nvSpPr>
            <p:cNvPr id="33" name="TextBox 32"/>
            <p:cNvSpPr txBox="1"/>
            <p:nvPr/>
          </p:nvSpPr>
          <p:spPr>
            <a:xfrm>
              <a:off x="2852853" y="5361801"/>
              <a:ext cx="530594" cy="276999"/>
            </a:xfrm>
            <a:prstGeom prst="rect">
              <a:avLst/>
            </a:prstGeom>
            <a:noFill/>
          </p:spPr>
          <p:txBody>
            <a:bodyPr wrap="none" rtlCol="0">
              <a:spAutoFit/>
            </a:bodyPr>
            <a:lstStyle/>
            <a:p>
              <a:r>
                <a:rPr lang="en-US" sz="1200" dirty="0" err="1" smtClean="0"/>
                <a:t>Var</a:t>
              </a:r>
              <a:r>
                <a:rPr lang="en-US" sz="1200" dirty="0" smtClean="0"/>
                <a:t> Y</a:t>
              </a:r>
              <a:endParaRPr lang="en-US" sz="1200" dirty="0"/>
            </a:p>
          </p:txBody>
        </p:sp>
        <p:sp>
          <p:nvSpPr>
            <p:cNvPr id="34" name="TextBox 33"/>
            <p:cNvSpPr txBox="1"/>
            <p:nvPr/>
          </p:nvSpPr>
          <p:spPr>
            <a:xfrm>
              <a:off x="3471747" y="5378604"/>
              <a:ext cx="533400" cy="276999"/>
            </a:xfrm>
            <a:prstGeom prst="rect">
              <a:avLst/>
            </a:prstGeom>
            <a:noFill/>
          </p:spPr>
          <p:txBody>
            <a:bodyPr wrap="square" rtlCol="0">
              <a:spAutoFit/>
            </a:bodyPr>
            <a:lstStyle/>
            <a:p>
              <a:r>
                <a:rPr lang="en-US" sz="1200" dirty="0" err="1" smtClean="0"/>
                <a:t>Var</a:t>
              </a:r>
              <a:r>
                <a:rPr lang="en-US" sz="1200" dirty="0" smtClean="0"/>
                <a:t> Z</a:t>
              </a:r>
              <a:endParaRPr lang="en-US" sz="1200" dirty="0"/>
            </a:p>
          </p:txBody>
        </p:sp>
        <p:sp>
          <p:nvSpPr>
            <p:cNvPr id="35" name="TextBox 34"/>
            <p:cNvSpPr txBox="1"/>
            <p:nvPr/>
          </p:nvSpPr>
          <p:spPr>
            <a:xfrm>
              <a:off x="4027449" y="5361801"/>
              <a:ext cx="708335" cy="276999"/>
            </a:xfrm>
            <a:prstGeom prst="rect">
              <a:avLst/>
            </a:prstGeom>
            <a:noFill/>
          </p:spPr>
          <p:txBody>
            <a:bodyPr wrap="none" rtlCol="0">
              <a:spAutoFit/>
            </a:bodyPr>
            <a:lstStyle/>
            <a:p>
              <a:r>
                <a:rPr lang="en-US" sz="1200" dirty="0" err="1" smtClean="0"/>
                <a:t>Corr</a:t>
              </a:r>
              <a:r>
                <a:rPr lang="en-US" sz="1200" dirty="0" smtClean="0"/>
                <a:t> XY</a:t>
              </a:r>
              <a:endParaRPr lang="en-US" sz="1200" dirty="0"/>
            </a:p>
          </p:txBody>
        </p:sp>
        <p:sp>
          <p:nvSpPr>
            <p:cNvPr id="36" name="TextBox 35"/>
            <p:cNvSpPr txBox="1"/>
            <p:nvPr/>
          </p:nvSpPr>
          <p:spPr>
            <a:xfrm>
              <a:off x="4744845" y="5354445"/>
              <a:ext cx="705129" cy="276999"/>
            </a:xfrm>
            <a:prstGeom prst="rect">
              <a:avLst/>
            </a:prstGeom>
            <a:noFill/>
          </p:spPr>
          <p:txBody>
            <a:bodyPr wrap="none" rtlCol="0">
              <a:spAutoFit/>
            </a:bodyPr>
            <a:lstStyle/>
            <a:p>
              <a:r>
                <a:rPr lang="en-US" sz="1200" dirty="0" err="1" smtClean="0"/>
                <a:t>Corr</a:t>
              </a:r>
              <a:r>
                <a:rPr lang="en-US" sz="1200" dirty="0" smtClean="0"/>
                <a:t> XZ</a:t>
              </a:r>
              <a:endParaRPr lang="en-US" sz="1200" dirty="0"/>
            </a:p>
          </p:txBody>
        </p:sp>
        <p:sp>
          <p:nvSpPr>
            <p:cNvPr id="37" name="TextBox 36"/>
            <p:cNvSpPr txBox="1"/>
            <p:nvPr/>
          </p:nvSpPr>
          <p:spPr>
            <a:xfrm>
              <a:off x="5506845" y="5356302"/>
              <a:ext cx="694742" cy="276999"/>
            </a:xfrm>
            <a:prstGeom prst="rect">
              <a:avLst/>
            </a:prstGeom>
            <a:noFill/>
          </p:spPr>
          <p:txBody>
            <a:bodyPr wrap="none" rtlCol="0">
              <a:spAutoFit/>
            </a:bodyPr>
            <a:lstStyle/>
            <a:p>
              <a:r>
                <a:rPr lang="en-US" sz="1200" dirty="0" err="1" smtClean="0"/>
                <a:t>Corr</a:t>
              </a:r>
              <a:r>
                <a:rPr lang="en-US" sz="1200" dirty="0" smtClean="0"/>
                <a:t> YZ</a:t>
              </a:r>
              <a:endParaRPr lang="en-US" sz="1200" dirty="0"/>
            </a:p>
          </p:txBody>
        </p:sp>
        <p:sp>
          <p:nvSpPr>
            <p:cNvPr id="38" name="TextBox 37"/>
            <p:cNvSpPr txBox="1"/>
            <p:nvPr/>
          </p:nvSpPr>
          <p:spPr>
            <a:xfrm>
              <a:off x="6268845" y="5356302"/>
              <a:ext cx="827150" cy="276999"/>
            </a:xfrm>
            <a:prstGeom prst="rect">
              <a:avLst/>
            </a:prstGeom>
            <a:noFill/>
          </p:spPr>
          <p:txBody>
            <a:bodyPr wrap="none" rtlCol="0">
              <a:spAutoFit/>
            </a:bodyPr>
            <a:lstStyle/>
            <a:p>
              <a:r>
                <a:rPr lang="en-US" sz="1200" dirty="0" err="1" smtClean="0"/>
                <a:t>Var</a:t>
              </a:r>
              <a:r>
                <a:rPr lang="en-US" sz="1200" dirty="0" smtClean="0"/>
                <a:t> FFT Z</a:t>
              </a:r>
              <a:endParaRPr lang="en-US" sz="1200" dirty="0"/>
            </a:p>
          </p:txBody>
        </p:sp>
        <p:sp>
          <p:nvSpPr>
            <p:cNvPr id="39" name="TextBox 38"/>
            <p:cNvSpPr txBox="1"/>
            <p:nvPr/>
          </p:nvSpPr>
          <p:spPr>
            <a:xfrm>
              <a:off x="7194396" y="5356302"/>
              <a:ext cx="903452" cy="276999"/>
            </a:xfrm>
            <a:prstGeom prst="rect">
              <a:avLst/>
            </a:prstGeom>
            <a:noFill/>
          </p:spPr>
          <p:txBody>
            <a:bodyPr wrap="none" rtlCol="0">
              <a:spAutoFit/>
            </a:bodyPr>
            <a:lstStyle/>
            <a:p>
              <a:r>
                <a:rPr lang="en-US" sz="1200" dirty="0" smtClean="0"/>
                <a:t>Kurt FFT Z</a:t>
              </a:r>
              <a:endParaRPr lang="en-US" sz="1200" dirty="0"/>
            </a:p>
          </p:txBody>
        </p:sp>
        <p:cxnSp>
          <p:nvCxnSpPr>
            <p:cNvPr id="40" name="Straight Connector 39"/>
            <p:cNvCxnSpPr/>
            <p:nvPr/>
          </p:nvCxnSpPr>
          <p:spPr>
            <a:xfrm rot="5400000">
              <a:off x="68587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linds(horizontal)">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blinds(horizontal)">
                                      <p:cBhvr>
                                        <p:cTn id="23" dur="500"/>
                                        <p:tgtEl>
                                          <p:spTgt spid="2">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par>
                                <p:cTn id="35" presetID="3" presetClass="entr" presetSubtype="1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of this dissertation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a:t>
            </a:fld>
            <a:endParaRPr lang="en-US"/>
          </a:p>
        </p:txBody>
      </p:sp>
      <p:cxnSp>
        <p:nvCxnSpPr>
          <p:cNvPr id="6" name="Straight Connector 5"/>
          <p:cNvCxnSpPr/>
          <p:nvPr/>
        </p:nvCxnSpPr>
        <p:spPr>
          <a:xfrm>
            <a:off x="1304925" y="2056091"/>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076325" y="29704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304925" y="29704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04925" y="23608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504950" y="2294216"/>
            <a:ext cx="22860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076325" y="23608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85850" y="2494241"/>
            <a:ext cx="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095375" y="1846541"/>
            <a:ext cx="390525" cy="381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3" name="Freeform 22"/>
          <p:cNvSpPr/>
          <p:nvPr/>
        </p:nvSpPr>
        <p:spPr>
          <a:xfrm>
            <a:off x="238126" y="3199091"/>
            <a:ext cx="3657600" cy="458509"/>
          </a:xfrm>
          <a:custGeom>
            <a:avLst/>
            <a:gdLst>
              <a:gd name="connsiteX0" fmla="*/ 0 w 4333875"/>
              <a:gd name="connsiteY0" fmla="*/ 400050 h 496609"/>
              <a:gd name="connsiteX1" fmla="*/ 2162175 w 4333875"/>
              <a:gd name="connsiteY1" fmla="*/ 152400 h 496609"/>
              <a:gd name="connsiteX2" fmla="*/ 1609725 w 4333875"/>
              <a:gd name="connsiteY2" fmla="*/ 495300 h 496609"/>
              <a:gd name="connsiteX3" fmla="*/ 4333875 w 4333875"/>
              <a:gd name="connsiteY3" fmla="*/ 0 h 496609"/>
            </a:gdLst>
            <a:ahLst/>
            <a:cxnLst>
              <a:cxn ang="0">
                <a:pos x="connsiteX0" y="connsiteY0"/>
              </a:cxn>
              <a:cxn ang="0">
                <a:pos x="connsiteX1" y="connsiteY1"/>
              </a:cxn>
              <a:cxn ang="0">
                <a:pos x="connsiteX2" y="connsiteY2"/>
              </a:cxn>
              <a:cxn ang="0">
                <a:pos x="connsiteX3" y="connsiteY3"/>
              </a:cxn>
            </a:cxnLst>
            <a:rect l="l" t="t" r="r" b="b"/>
            <a:pathLst>
              <a:path w="4333875" h="496609">
                <a:moveTo>
                  <a:pt x="0" y="400050"/>
                </a:moveTo>
                <a:cubicBezTo>
                  <a:pt x="946944" y="268287"/>
                  <a:pt x="1893888" y="136525"/>
                  <a:pt x="2162175" y="152400"/>
                </a:cubicBezTo>
                <a:cubicBezTo>
                  <a:pt x="2430462" y="168275"/>
                  <a:pt x="1247775" y="520700"/>
                  <a:pt x="1609725" y="495300"/>
                </a:cubicBezTo>
                <a:cubicBezTo>
                  <a:pt x="1971675" y="469900"/>
                  <a:pt x="3832225" y="95250"/>
                  <a:pt x="4333875" y="0"/>
                </a:cubicBezTo>
              </a:path>
            </a:pathLst>
          </a:cu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p:cNvCxnSpPr/>
          <p:nvPr/>
        </p:nvCxnSpPr>
        <p:spPr>
          <a:xfrm>
            <a:off x="2886075" y="2017991"/>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657475" y="29323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886075" y="29323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886075" y="23227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105150" y="2456141"/>
            <a:ext cx="28575" cy="2381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2657475" y="23227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638425" y="2189441"/>
            <a:ext cx="38100" cy="3143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676525" y="1808441"/>
            <a:ext cx="390525" cy="381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409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89" t="42545" r="40188" b="36727"/>
          <a:stretch/>
        </p:blipFill>
        <p:spPr bwMode="auto">
          <a:xfrm>
            <a:off x="1733550" y="2463453"/>
            <a:ext cx="733871" cy="50703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152400" y="3838575"/>
            <a:ext cx="3236976" cy="2031325"/>
          </a:xfrm>
          <a:prstGeom prst="rect">
            <a:avLst/>
          </a:prstGeom>
          <a:noFill/>
        </p:spPr>
        <p:txBody>
          <a:bodyPr wrap="none" rtlCol="0">
            <a:spAutoFit/>
          </a:bodyPr>
          <a:lstStyle/>
          <a:p>
            <a:r>
              <a:rPr lang="en-US" dirty="0" smtClean="0"/>
              <a:t>Interactions between individuals</a:t>
            </a:r>
          </a:p>
          <a:p>
            <a:pPr marL="285750" indent="-285750">
              <a:buFontTx/>
              <a:buChar char="-"/>
            </a:pPr>
            <a:r>
              <a:rPr lang="en-US" dirty="0" smtClean="0"/>
              <a:t>Physically isolated.</a:t>
            </a:r>
          </a:p>
          <a:p>
            <a:pPr marL="285750" indent="-285750">
              <a:buFontTx/>
              <a:buChar char="-"/>
            </a:pPr>
            <a:r>
              <a:rPr lang="en-US" dirty="0" smtClean="0"/>
              <a:t>Sensory deprived.</a:t>
            </a:r>
          </a:p>
          <a:p>
            <a:pPr marL="285750" indent="-285750">
              <a:buFontTx/>
              <a:buChar char="-"/>
            </a:pPr>
            <a:r>
              <a:rPr lang="en-US" dirty="0" smtClean="0"/>
              <a:t>Sensory overload.</a:t>
            </a:r>
          </a:p>
          <a:p>
            <a:pPr marL="285750" indent="-285750">
              <a:buFontTx/>
              <a:buChar char="-"/>
            </a:pPr>
            <a:r>
              <a:rPr lang="en-US" dirty="0" smtClean="0"/>
              <a:t>Communication breakdown.</a:t>
            </a:r>
          </a:p>
          <a:p>
            <a:pPr marL="285750" indent="-285750">
              <a:buFontTx/>
              <a:buChar char="-"/>
            </a:pPr>
            <a:endParaRPr lang="en-US" dirty="0" smtClean="0"/>
          </a:p>
          <a:p>
            <a:pPr marL="285750" indent="-285750">
              <a:buFontTx/>
              <a:buChar char="-"/>
            </a:pPr>
            <a:endParaRPr lang="en-US" dirty="0"/>
          </a:p>
        </p:txBody>
      </p:sp>
      <p:cxnSp>
        <p:nvCxnSpPr>
          <p:cNvPr id="37" name="Straight Connector 36"/>
          <p:cNvCxnSpPr/>
          <p:nvPr/>
        </p:nvCxnSpPr>
        <p:spPr>
          <a:xfrm>
            <a:off x="5496243" y="1884641"/>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267643" y="279904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496243" y="279904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496243" y="218944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696268" y="2122766"/>
            <a:ext cx="22860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267643" y="218944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277168" y="2322791"/>
            <a:ext cx="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5286693" y="1675091"/>
            <a:ext cx="390525" cy="381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Freeform 44"/>
          <p:cNvSpPr/>
          <p:nvPr/>
        </p:nvSpPr>
        <p:spPr>
          <a:xfrm>
            <a:off x="4638835" y="3150811"/>
            <a:ext cx="3657600" cy="458509"/>
          </a:xfrm>
          <a:custGeom>
            <a:avLst/>
            <a:gdLst>
              <a:gd name="connsiteX0" fmla="*/ 0 w 4333875"/>
              <a:gd name="connsiteY0" fmla="*/ 400050 h 496609"/>
              <a:gd name="connsiteX1" fmla="*/ 2162175 w 4333875"/>
              <a:gd name="connsiteY1" fmla="*/ 152400 h 496609"/>
              <a:gd name="connsiteX2" fmla="*/ 1609725 w 4333875"/>
              <a:gd name="connsiteY2" fmla="*/ 495300 h 496609"/>
              <a:gd name="connsiteX3" fmla="*/ 4333875 w 4333875"/>
              <a:gd name="connsiteY3" fmla="*/ 0 h 496609"/>
            </a:gdLst>
            <a:ahLst/>
            <a:cxnLst>
              <a:cxn ang="0">
                <a:pos x="connsiteX0" y="connsiteY0"/>
              </a:cxn>
              <a:cxn ang="0">
                <a:pos x="connsiteX1" y="connsiteY1"/>
              </a:cxn>
              <a:cxn ang="0">
                <a:pos x="connsiteX2" y="connsiteY2"/>
              </a:cxn>
              <a:cxn ang="0">
                <a:pos x="connsiteX3" y="connsiteY3"/>
              </a:cxn>
            </a:cxnLst>
            <a:rect l="l" t="t" r="r" b="b"/>
            <a:pathLst>
              <a:path w="4333875" h="496609">
                <a:moveTo>
                  <a:pt x="0" y="400050"/>
                </a:moveTo>
                <a:cubicBezTo>
                  <a:pt x="946944" y="268287"/>
                  <a:pt x="1893888" y="136525"/>
                  <a:pt x="2162175" y="152400"/>
                </a:cubicBezTo>
                <a:cubicBezTo>
                  <a:pt x="2430462" y="168275"/>
                  <a:pt x="1247775" y="520700"/>
                  <a:pt x="1609725" y="495300"/>
                </a:cubicBezTo>
                <a:cubicBezTo>
                  <a:pt x="1971675" y="469900"/>
                  <a:pt x="3832225" y="95250"/>
                  <a:pt x="4333875" y="0"/>
                </a:cubicBezTo>
              </a:path>
            </a:pathLst>
          </a:cu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6" name="Straight Connector 45"/>
          <p:cNvCxnSpPr/>
          <p:nvPr/>
        </p:nvCxnSpPr>
        <p:spPr>
          <a:xfrm>
            <a:off x="7829550" y="1885950"/>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7600950" y="2800350"/>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829550" y="2800350"/>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829550" y="2190750"/>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048625" y="2324100"/>
            <a:ext cx="28575" cy="2381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600950" y="2190750"/>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7581900" y="2057400"/>
            <a:ext cx="38100" cy="3143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7620000" y="1676400"/>
            <a:ext cx="390525" cy="381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6" name="Rounded Rectangle 35"/>
          <p:cNvSpPr/>
          <p:nvPr/>
        </p:nvSpPr>
        <p:spPr>
          <a:xfrm>
            <a:off x="6172200" y="2257425"/>
            <a:ext cx="923765" cy="48577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smtClean="0"/>
              <a:t>Multimedia Technologies</a:t>
            </a:r>
            <a:endParaRPr lang="en-US" sz="1000" dirty="0"/>
          </a:p>
        </p:txBody>
      </p:sp>
      <p:cxnSp>
        <p:nvCxnSpPr>
          <p:cNvPr id="56" name="Straight Arrow Connector 55"/>
          <p:cNvCxnSpPr/>
          <p:nvPr/>
        </p:nvCxnSpPr>
        <p:spPr>
          <a:xfrm>
            <a:off x="7162800" y="2390775"/>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8" name="Straight Arrow Connector 57"/>
          <p:cNvCxnSpPr/>
          <p:nvPr/>
        </p:nvCxnSpPr>
        <p:spPr>
          <a:xfrm>
            <a:off x="5791518" y="2597707"/>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9" name="Straight Arrow Connector 58"/>
          <p:cNvCxnSpPr/>
          <p:nvPr/>
        </p:nvCxnSpPr>
        <p:spPr>
          <a:xfrm flipH="1">
            <a:off x="7162800" y="2579966"/>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61" name="Straight Arrow Connector 60"/>
          <p:cNvCxnSpPr/>
          <p:nvPr/>
        </p:nvCxnSpPr>
        <p:spPr>
          <a:xfrm flipH="1">
            <a:off x="5791518" y="2388157"/>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62" name="TextBox 61"/>
          <p:cNvSpPr txBox="1"/>
          <p:nvPr/>
        </p:nvSpPr>
        <p:spPr>
          <a:xfrm>
            <a:off x="4648200" y="3780472"/>
            <a:ext cx="4343400" cy="1477328"/>
          </a:xfrm>
          <a:prstGeom prst="rect">
            <a:avLst/>
          </a:prstGeom>
          <a:noFill/>
        </p:spPr>
        <p:txBody>
          <a:bodyPr wrap="square" rtlCol="0">
            <a:spAutoFit/>
          </a:bodyPr>
          <a:lstStyle/>
          <a:p>
            <a:r>
              <a:rPr lang="en-US" dirty="0" smtClean="0"/>
              <a:t>Evidence-based understanding of the multimedia social interaction enrichment</a:t>
            </a:r>
          </a:p>
          <a:p>
            <a:endParaRPr lang="en-US" dirty="0" smtClean="0"/>
          </a:p>
          <a:p>
            <a:pPr marL="285750" indent="-285750">
              <a:buFontTx/>
              <a:buChar char="-"/>
            </a:pPr>
            <a:endParaRPr lang="en-US" dirty="0" smtClean="0"/>
          </a:p>
          <a:p>
            <a:pPr marL="285750" indent="-285750">
              <a:buFontTx/>
              <a:buChar char="-"/>
            </a:pPr>
            <a:endParaRPr lang="en-US" dirty="0"/>
          </a:p>
        </p:txBody>
      </p:sp>
    </p:spTree>
    <p:extLst>
      <p:ext uri="{BB962C8B-B14F-4D97-AF65-F5344CB8AC3E}">
        <p14:creationId xmlns:p14="http://schemas.microsoft.com/office/powerpoint/2010/main" val="23263096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Classifiers &amp; 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20</a:t>
            </a:fld>
            <a:endParaRPr lang="en-US"/>
          </a:p>
        </p:txBody>
      </p:sp>
      <p:pic>
        <p:nvPicPr>
          <p:cNvPr id="5" name="Picture 4" descr="ROC-Classic.bmp"/>
          <p:cNvPicPr/>
          <p:nvPr/>
        </p:nvPicPr>
        <p:blipFill>
          <a:blip r:embed="rId2" cstate="print"/>
          <a:srcRect l="5565" t="3086" r="8146" b="4265"/>
          <a:stretch>
            <a:fillRect/>
          </a:stretch>
        </p:blipFill>
        <p:spPr>
          <a:xfrm>
            <a:off x="457200" y="1630680"/>
            <a:ext cx="2514600" cy="2194560"/>
          </a:xfrm>
          <a:prstGeom prst="rect">
            <a:avLst/>
          </a:prstGeom>
        </p:spPr>
      </p:pic>
      <p:pic>
        <p:nvPicPr>
          <p:cNvPr id="6" name="Picture 5" descr="ClassicClassifierAnalysis.bmp"/>
          <p:cNvPicPr>
            <a:picLocks noChangeAspect="1"/>
          </p:cNvPicPr>
          <p:nvPr/>
        </p:nvPicPr>
        <p:blipFill>
          <a:blip r:embed="rId3" cstate="print"/>
          <a:srcRect l="4514" t="2890" r="8333" b="4396"/>
          <a:stretch>
            <a:fillRect/>
          </a:stretch>
        </p:blipFill>
        <p:spPr>
          <a:xfrm>
            <a:off x="457200" y="3977640"/>
            <a:ext cx="2514600" cy="2194560"/>
          </a:xfrm>
          <a:prstGeom prst="rect">
            <a:avLst/>
          </a:prstGeom>
          <a:noFill/>
          <a:ln>
            <a:noFill/>
          </a:ln>
        </p:spPr>
      </p:pic>
      <p:pic>
        <p:nvPicPr>
          <p:cNvPr id="7" name="Picture 6" descr="ROC-Modest.bmp"/>
          <p:cNvPicPr/>
          <p:nvPr/>
        </p:nvPicPr>
        <p:blipFill>
          <a:blip r:embed="rId4" cstate="print"/>
          <a:srcRect l="6455" t="3287" r="8313" b="4190"/>
          <a:stretch>
            <a:fillRect/>
          </a:stretch>
        </p:blipFill>
        <p:spPr>
          <a:xfrm>
            <a:off x="3124200" y="1603772"/>
            <a:ext cx="2514600" cy="2194560"/>
          </a:xfrm>
          <a:prstGeom prst="rect">
            <a:avLst/>
          </a:prstGeom>
        </p:spPr>
      </p:pic>
      <p:pic>
        <p:nvPicPr>
          <p:cNvPr id="8" name="Picture 7" descr="ModestClassifierAnalysis.bmp"/>
          <p:cNvPicPr/>
          <p:nvPr/>
        </p:nvPicPr>
        <p:blipFill>
          <a:blip r:embed="rId5" cstate="print"/>
          <a:srcRect l="5134" t="3287" r="8749" b="4671"/>
          <a:stretch>
            <a:fillRect/>
          </a:stretch>
        </p:blipFill>
        <p:spPr>
          <a:xfrm>
            <a:off x="3124200" y="3905012"/>
            <a:ext cx="2514600" cy="2194560"/>
          </a:xfrm>
          <a:prstGeom prst="rect">
            <a:avLst/>
          </a:prstGeom>
        </p:spPr>
      </p:pic>
      <p:sp>
        <p:nvSpPr>
          <p:cNvPr id="9" name="TextBox 8"/>
          <p:cNvSpPr txBox="1"/>
          <p:nvPr/>
        </p:nvSpPr>
        <p:spPr>
          <a:xfrm>
            <a:off x="838200" y="1219200"/>
            <a:ext cx="1819794" cy="369332"/>
          </a:xfrm>
          <a:prstGeom prst="rect">
            <a:avLst/>
          </a:prstGeom>
          <a:noFill/>
        </p:spPr>
        <p:txBody>
          <a:bodyPr wrap="none" rtlCol="0">
            <a:spAutoFit/>
          </a:bodyPr>
          <a:lstStyle/>
          <a:p>
            <a:r>
              <a:rPr lang="en-US" dirty="0" smtClean="0">
                <a:latin typeface="Times" pitchFamily="18" charset="0"/>
                <a:cs typeface="Times" pitchFamily="18" charset="0"/>
              </a:rPr>
              <a:t>Classic AdaBoost</a:t>
            </a:r>
            <a:endParaRPr lang="en-US" dirty="0">
              <a:latin typeface="Times" pitchFamily="18" charset="0"/>
              <a:cs typeface="Times" pitchFamily="18" charset="0"/>
            </a:endParaRPr>
          </a:p>
        </p:txBody>
      </p:sp>
      <p:sp>
        <p:nvSpPr>
          <p:cNvPr id="10" name="TextBox 9"/>
          <p:cNvSpPr txBox="1"/>
          <p:nvPr/>
        </p:nvSpPr>
        <p:spPr>
          <a:xfrm>
            <a:off x="3505200" y="1219200"/>
            <a:ext cx="1856277" cy="369332"/>
          </a:xfrm>
          <a:prstGeom prst="rect">
            <a:avLst/>
          </a:prstGeom>
          <a:noFill/>
        </p:spPr>
        <p:txBody>
          <a:bodyPr wrap="none" rtlCol="0">
            <a:spAutoFit/>
          </a:bodyPr>
          <a:lstStyle/>
          <a:p>
            <a:r>
              <a:rPr lang="en-US" dirty="0" smtClean="0">
                <a:latin typeface="Times" pitchFamily="18" charset="0"/>
                <a:cs typeface="Times" pitchFamily="18" charset="0"/>
              </a:rPr>
              <a:t>Modest AdaBoost</a:t>
            </a:r>
            <a:endParaRPr lang="en-US" dirty="0">
              <a:latin typeface="Times" pitchFamily="18" charset="0"/>
              <a:cs typeface="Times" pitchFamily="18" charset="0"/>
            </a:endParaRPr>
          </a:p>
        </p:txBody>
      </p:sp>
      <p:pic>
        <p:nvPicPr>
          <p:cNvPr id="11" name="Picture 10" descr="PacketLength-Gentle.bmp"/>
          <p:cNvPicPr/>
          <p:nvPr/>
        </p:nvPicPr>
        <p:blipFill>
          <a:blip r:embed="rId6" cstate="print"/>
          <a:srcRect l="4098" t="2353" r="8162" b="3529"/>
          <a:stretch>
            <a:fillRect/>
          </a:stretch>
        </p:blipFill>
        <p:spPr>
          <a:xfrm>
            <a:off x="6172200" y="1600200"/>
            <a:ext cx="2286000" cy="2131219"/>
          </a:xfrm>
          <a:prstGeom prst="rect">
            <a:avLst/>
          </a:prstGeom>
        </p:spPr>
      </p:pic>
      <p:pic>
        <p:nvPicPr>
          <p:cNvPr id="12" name="Picture 11" descr="PacketLength-Modest.bmp"/>
          <p:cNvPicPr/>
          <p:nvPr/>
        </p:nvPicPr>
        <p:blipFill>
          <a:blip r:embed="rId7" cstate="print"/>
          <a:srcRect l="4506" t="2824" r="7550" b="4000"/>
          <a:stretch>
            <a:fillRect/>
          </a:stretch>
        </p:blipFill>
        <p:spPr>
          <a:xfrm>
            <a:off x="6172200" y="3886200"/>
            <a:ext cx="2286000" cy="2095500"/>
          </a:xfrm>
          <a:prstGeom prst="rect">
            <a:avLst/>
          </a:prstGeom>
        </p:spPr>
      </p:pic>
      <p:sp>
        <p:nvSpPr>
          <p:cNvPr id="13" name="TextBox 12"/>
          <p:cNvSpPr txBox="1"/>
          <p:nvPr/>
        </p:nvSpPr>
        <p:spPr>
          <a:xfrm>
            <a:off x="457200" y="1981200"/>
            <a:ext cx="5257800" cy="3785652"/>
          </a:xfrm>
          <a:prstGeom prst="rect">
            <a:avLst/>
          </a:prstGeom>
          <a:solidFill>
            <a:schemeClr val="bg1">
              <a:alpha val="89000"/>
            </a:schemeClr>
          </a:solidFill>
        </p:spPr>
        <p:txBody>
          <a:bodyPr wrap="square" rtlCol="0">
            <a:spAutoFit/>
          </a:bodyPr>
          <a:lstStyle/>
          <a:p>
            <a:pPr>
              <a:buFont typeface="Arial" pitchFamily="34" charset="0"/>
              <a:buChar char="•"/>
            </a:pPr>
            <a:r>
              <a:rPr lang="en-US" sz="2400" dirty="0" smtClean="0">
                <a:latin typeface="Times" pitchFamily="18" charset="0"/>
                <a:cs typeface="Times" pitchFamily="18" charset="0"/>
              </a:rPr>
              <a:t> Detection within 0.5 seconds of the start of rocking – Average rock period is 2.2 seconds.</a:t>
            </a:r>
          </a:p>
          <a:p>
            <a:pPr>
              <a:buFont typeface="Arial" pitchFamily="34" charset="0"/>
              <a:buChar char="•"/>
            </a:pPr>
            <a:r>
              <a:rPr lang="en-US" sz="2400" dirty="0" smtClean="0">
                <a:latin typeface="Times" pitchFamily="18" charset="0"/>
                <a:cs typeface="Times" pitchFamily="18" charset="0"/>
              </a:rPr>
              <a:t> Real-time performance on the PDA of the Social Interaction Assistant.</a:t>
            </a:r>
          </a:p>
          <a:p>
            <a:pPr>
              <a:buFont typeface="Arial" pitchFamily="34" charset="0"/>
              <a:buChar char="•"/>
            </a:pPr>
            <a:r>
              <a:rPr lang="en-US" sz="2400" dirty="0" smtClean="0">
                <a:latin typeface="Times" pitchFamily="18" charset="0"/>
                <a:cs typeface="Times" pitchFamily="18" charset="0"/>
              </a:rPr>
              <a:t> Feedback in audio tones and/or </a:t>
            </a:r>
            <a:r>
              <a:rPr lang="en-US" sz="2400" dirty="0" err="1" smtClean="0">
                <a:latin typeface="Times" pitchFamily="18" charset="0"/>
                <a:cs typeface="Times" pitchFamily="18" charset="0"/>
              </a:rPr>
              <a:t>haptic</a:t>
            </a:r>
            <a:r>
              <a:rPr lang="en-US" sz="2400" dirty="0" smtClean="0">
                <a:latin typeface="Times" pitchFamily="18" charset="0"/>
                <a:cs typeface="Times" pitchFamily="18" charset="0"/>
              </a:rPr>
              <a:t> vibrations.</a:t>
            </a:r>
          </a:p>
          <a:p>
            <a:pPr>
              <a:buFont typeface="Arial" pitchFamily="34" charset="0"/>
              <a:buChar char="•"/>
            </a:pPr>
            <a:r>
              <a:rPr lang="en-US" sz="2400" dirty="0" smtClean="0">
                <a:latin typeface="Times" pitchFamily="18" charset="0"/>
                <a:cs typeface="Times" pitchFamily="18" charset="0"/>
              </a:rPr>
              <a:t> Currently works like a Intervention tool, but can be extended into a self-monitoring aid.</a:t>
            </a:r>
            <a:endParaRPr lang="en-US" sz="2400"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rctx="PPT">
                                        <p:cTn id="26" dur="indefinite"/>
                                        <p:tgtEl>
                                          <p:spTgt spid="8"/>
                                        </p:tgtEl>
                                        <p:attrNameLst>
                                          <p:attrName>style.opacity</p:attrName>
                                        </p:attrNameLst>
                                      </p:cBhvr>
                                      <p:to>
                                        <p:strVal val="0.9"/>
                                      </p:to>
                                    </p:set>
                                    <p:animEffect filter="image" prLst="opacity: 0.9">
                                      <p:cBhvr rctx="IE">
                                        <p:cTn id="27" dur="indefinite"/>
                                        <p:tgtEl>
                                          <p:spTgt spid="8"/>
                                        </p:tgtEl>
                                      </p:cBhvr>
                                    </p:animEffect>
                                  </p:childTnLst>
                                </p:cTn>
                              </p:par>
                              <p:par>
                                <p:cTn id="28" presetID="9" presetClass="emph" presetSubtype="0" nodeType="withEffect">
                                  <p:stCondLst>
                                    <p:cond delay="0"/>
                                  </p:stCondLst>
                                  <p:childTnLst>
                                    <p:set>
                                      <p:cBhvr rctx="PPT">
                                        <p:cTn id="29" dur="indefinite"/>
                                        <p:tgtEl>
                                          <p:spTgt spid="6"/>
                                        </p:tgtEl>
                                        <p:attrNameLst>
                                          <p:attrName>style.opacity</p:attrName>
                                        </p:attrNameLst>
                                      </p:cBhvr>
                                      <p:to>
                                        <p:strVal val="0.9"/>
                                      </p:to>
                                    </p:set>
                                    <p:animEffect filter="image" prLst="opacity: 0.9">
                                      <p:cBhvr rctx="IE">
                                        <p:cTn id="30" dur="indefinite"/>
                                        <p:tgtEl>
                                          <p:spTgt spid="6"/>
                                        </p:tgtEl>
                                      </p:cBhvr>
                                    </p:animEffect>
                                  </p:childTnLst>
                                </p:cTn>
                              </p:par>
                              <p:par>
                                <p:cTn id="31" presetID="9" presetClass="emph" presetSubtype="0" nodeType="withEffect">
                                  <p:stCondLst>
                                    <p:cond delay="0"/>
                                  </p:stCondLst>
                                  <p:childTnLst>
                                    <p:set>
                                      <p:cBhvr rctx="PPT">
                                        <p:cTn id="32" dur="indefinite"/>
                                        <p:tgtEl>
                                          <p:spTgt spid="5"/>
                                        </p:tgtEl>
                                        <p:attrNameLst>
                                          <p:attrName>style.opacity</p:attrName>
                                        </p:attrNameLst>
                                      </p:cBhvr>
                                      <p:to>
                                        <p:strVal val="0.9"/>
                                      </p:to>
                                    </p:set>
                                    <p:animEffect filter="image" prLst="opacity: 0.9">
                                      <p:cBhvr rctx="IE">
                                        <p:cTn id="33" dur="indefinite"/>
                                        <p:tgtEl>
                                          <p:spTgt spid="5"/>
                                        </p:tgtEl>
                                      </p:cBhvr>
                                    </p:animEffect>
                                  </p:childTnLst>
                                </p:cTn>
                              </p:par>
                              <p:par>
                                <p:cTn id="34" presetID="9" presetClass="emph" presetSubtype="0" nodeType="withEffect">
                                  <p:stCondLst>
                                    <p:cond delay="0"/>
                                  </p:stCondLst>
                                  <p:childTnLst>
                                    <p:set>
                                      <p:cBhvr rctx="PPT">
                                        <p:cTn id="35" dur="indefinite"/>
                                        <p:tgtEl>
                                          <p:spTgt spid="7"/>
                                        </p:tgtEl>
                                        <p:attrNameLst>
                                          <p:attrName>style.opacity</p:attrName>
                                        </p:attrNameLst>
                                      </p:cBhvr>
                                      <p:to>
                                        <p:strVal val="0.9"/>
                                      </p:to>
                                    </p:set>
                                    <p:animEffect filter="image" prLst="opacity: 0.9">
                                      <p:cBhvr rctx="IE">
                                        <p:cTn id="36" dur="indefinite"/>
                                        <p:tgtEl>
                                          <p:spTgt spid="7"/>
                                        </p:tgtEl>
                                      </p:cBhvr>
                                    </p:animEffect>
                                  </p:childTnLst>
                                </p:cTn>
                              </p:par>
                              <p:par>
                                <p:cTn id="37" presetID="9" presetClass="emph" presetSubtype="0" grpId="1" nodeType="withEffect">
                                  <p:stCondLst>
                                    <p:cond delay="0"/>
                                  </p:stCondLst>
                                  <p:childTnLst>
                                    <p:set>
                                      <p:cBhvr rctx="PPT">
                                        <p:cTn id="38" dur="indefinite"/>
                                        <p:tgtEl>
                                          <p:spTgt spid="9"/>
                                        </p:tgtEl>
                                        <p:attrNameLst>
                                          <p:attrName>style.opacity</p:attrName>
                                        </p:attrNameLst>
                                      </p:cBhvr>
                                      <p:to>
                                        <p:strVal val="0.9"/>
                                      </p:to>
                                    </p:set>
                                    <p:animEffect filter="image" prLst="opacity: 0.9">
                                      <p:cBhvr rctx="IE">
                                        <p:cTn id="39" dur="indefinite"/>
                                        <p:tgtEl>
                                          <p:spTgt spid="9"/>
                                        </p:tgtEl>
                                      </p:cBhvr>
                                    </p:animEffect>
                                  </p:childTnLst>
                                </p:cTn>
                              </p:par>
                              <p:par>
                                <p:cTn id="40" presetID="9" presetClass="emph" presetSubtype="0" grpId="1" nodeType="withEffect">
                                  <p:stCondLst>
                                    <p:cond delay="0"/>
                                  </p:stCondLst>
                                  <p:childTnLst>
                                    <p:set>
                                      <p:cBhvr rctx="PPT">
                                        <p:cTn id="41" dur="indefinite"/>
                                        <p:tgtEl>
                                          <p:spTgt spid="10"/>
                                        </p:tgtEl>
                                        <p:attrNameLst>
                                          <p:attrName>style.opacity</p:attrName>
                                        </p:attrNameLst>
                                      </p:cBhvr>
                                      <p:to>
                                        <p:strVal val="1"/>
                                      </p:to>
                                    </p:set>
                                    <p:animEffect filter="image" prLst="opacity: 1">
                                      <p:cBhvr rctx="IE">
                                        <p:cTn id="42" dur="indefinite"/>
                                        <p:tgtEl>
                                          <p:spTgt spid="10"/>
                                        </p:tgtEl>
                                      </p:cBhvr>
                                    </p:animEffect>
                                  </p:childTnLst>
                                </p:cTn>
                              </p:par>
                            </p:childTnLst>
                          </p:cTn>
                        </p:par>
                        <p:par>
                          <p:cTn id="43" fill="hold">
                            <p:stCondLst>
                              <p:cond delay="0"/>
                            </p:stCondLst>
                            <p:childTnLst>
                              <p:par>
                                <p:cTn id="44" presetID="3" presetClass="entr" presetSubtype="10"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par>
                                <p:cTn id="47" presetID="3" presetClass="entr" presetSubtype="1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linds(horizontal)">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3">
                                            <p:bg/>
                                          </p:spTgt>
                                        </p:tgtEl>
                                        <p:attrNameLst>
                                          <p:attrName>style.visibility</p:attrName>
                                        </p:attrNameLst>
                                      </p:cBhvr>
                                      <p:to>
                                        <p:strVal val="visible"/>
                                      </p:to>
                                    </p:set>
                                    <p:anim calcmode="lin" valueType="num">
                                      <p:cBhvr additive="base">
                                        <p:cTn id="54" dur="500" fill="hold"/>
                                        <p:tgtEl>
                                          <p:spTgt spid="13">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13">
                                            <p:bg/>
                                          </p:spTgt>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13">
                                            <p:txEl>
                                              <p:pRg st="0" end="0"/>
                                            </p:txEl>
                                          </p:spTgt>
                                        </p:tgtEl>
                                        <p:attrNameLst>
                                          <p:attrName>style.visibility</p:attrName>
                                        </p:attrNameLst>
                                      </p:cBhvr>
                                      <p:to>
                                        <p:strVal val="visible"/>
                                      </p:to>
                                    </p:set>
                                    <p:anim calcmode="lin" valueType="num">
                                      <p:cBhvr additive="base">
                                        <p:cTn id="58"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13">
                                            <p:txEl>
                                              <p:pRg st="1" end="1"/>
                                            </p:txEl>
                                          </p:spTgt>
                                        </p:tgtEl>
                                        <p:attrNameLst>
                                          <p:attrName>style.visibility</p:attrName>
                                        </p:attrNameLst>
                                      </p:cBhvr>
                                      <p:to>
                                        <p:strVal val="visible"/>
                                      </p:to>
                                    </p:set>
                                    <p:anim calcmode="lin" valueType="num">
                                      <p:cBhvr additive="base">
                                        <p:cTn id="64"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13">
                                            <p:txEl>
                                              <p:pRg st="2" end="2"/>
                                            </p:txEl>
                                          </p:spTgt>
                                        </p:tgtEl>
                                        <p:attrNameLst>
                                          <p:attrName>style.visibility</p:attrName>
                                        </p:attrNameLst>
                                      </p:cBhvr>
                                      <p:to>
                                        <p:strVal val="visible"/>
                                      </p:to>
                                    </p:set>
                                    <p:anim calcmode="lin" valueType="num">
                                      <p:cBhvr additive="base">
                                        <p:cTn id="70"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71"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13">
                                            <p:txEl>
                                              <p:pRg st="3" end="3"/>
                                            </p:txEl>
                                          </p:spTgt>
                                        </p:tgtEl>
                                        <p:attrNameLst>
                                          <p:attrName>style.visibility</p:attrName>
                                        </p:attrNameLst>
                                      </p:cBhvr>
                                      <p:to>
                                        <p:strVal val="visible"/>
                                      </p:to>
                                    </p:set>
                                    <p:anim calcmode="lin" valueType="num">
                                      <p:cBhvr additive="base">
                                        <p:cTn id="76"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77"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3" grpId="0" uiExpand="1"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of the Person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21</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3276600"/>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 Specific Feature Selection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22</a:t>
            </a:fld>
            <a:endParaRPr lang="en-US"/>
          </a:p>
        </p:txBody>
      </p:sp>
      <p:pic>
        <p:nvPicPr>
          <p:cNvPr id="48129" name="Picture 1"/>
          <p:cNvPicPr>
            <a:picLocks noChangeAspect="1" noChangeArrowheads="1"/>
          </p:cNvPicPr>
          <p:nvPr/>
        </p:nvPicPr>
        <p:blipFill>
          <a:blip r:embed="rId2" cstate="print"/>
          <a:srcRect/>
          <a:stretch>
            <a:fillRect/>
          </a:stretch>
        </p:blipFill>
        <p:spPr bwMode="auto">
          <a:xfrm>
            <a:off x="228600" y="1295400"/>
            <a:ext cx="4821504" cy="4572000"/>
          </a:xfrm>
          <a:prstGeom prst="rect">
            <a:avLst/>
          </a:prstGeom>
          <a:ln>
            <a:noFill/>
          </a:ln>
          <a:effectLst>
            <a:outerShdw blurRad="292100" dist="139700" dir="2700000" algn="tl" rotWithShape="0">
              <a:srgbClr val="333333">
                <a:alpha val="65000"/>
              </a:srgbClr>
            </a:outerShdw>
          </a:effectLst>
        </p:spPr>
      </p:pic>
      <p:pic>
        <p:nvPicPr>
          <p:cNvPr id="48130" name="Picture 2"/>
          <p:cNvPicPr>
            <a:picLocks noChangeAspect="1" noChangeArrowheads="1"/>
          </p:cNvPicPr>
          <p:nvPr/>
        </p:nvPicPr>
        <p:blipFill>
          <a:blip r:embed="rId3" cstate="print"/>
          <a:srcRect/>
          <a:stretch>
            <a:fillRect/>
          </a:stretch>
        </p:blipFill>
        <p:spPr bwMode="auto">
          <a:xfrm>
            <a:off x="5181600" y="1569892"/>
            <a:ext cx="3810000" cy="76690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105400" y="1193800"/>
            <a:ext cx="1578317" cy="369332"/>
          </a:xfrm>
          <a:prstGeom prst="rect">
            <a:avLst/>
          </a:prstGeom>
          <a:noFill/>
        </p:spPr>
        <p:txBody>
          <a:bodyPr wrap="none" rtlCol="0">
            <a:spAutoFit/>
          </a:bodyPr>
          <a:lstStyle/>
          <a:p>
            <a:r>
              <a:rPr lang="en-US" b="1" dirty="0" smtClean="0">
                <a:latin typeface="Times" pitchFamily="18" charset="0"/>
                <a:cs typeface="Times" pitchFamily="18" charset="0"/>
              </a:rPr>
              <a:t>Chromosome:</a:t>
            </a:r>
            <a:endParaRPr lang="en-US" b="1" dirty="0">
              <a:latin typeface="Times" pitchFamily="18" charset="0"/>
              <a:cs typeface="Times" pitchFamily="18" charset="0"/>
            </a:endParaRPr>
          </a:p>
        </p:txBody>
      </p:sp>
      <p:pic>
        <p:nvPicPr>
          <p:cNvPr id="48132" name="Picture 4"/>
          <p:cNvPicPr>
            <a:picLocks noChangeAspect="1" noChangeArrowheads="1"/>
          </p:cNvPicPr>
          <p:nvPr/>
        </p:nvPicPr>
        <p:blipFill>
          <a:blip r:embed="rId4" cstate="print"/>
          <a:srcRect/>
          <a:stretch>
            <a:fillRect/>
          </a:stretch>
        </p:blipFill>
        <p:spPr bwMode="auto">
          <a:xfrm>
            <a:off x="1981200" y="2819400"/>
            <a:ext cx="5953125" cy="26098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129"/>
                                        </p:tgtEl>
                                        <p:attrNameLst>
                                          <p:attrName>style.visibility</p:attrName>
                                        </p:attrNameLst>
                                      </p:cBhvr>
                                      <p:to>
                                        <p:strVal val="visible"/>
                                      </p:to>
                                    </p:set>
                                    <p:animEffect transition="in" filter="dissolve">
                                      <p:cBhvr>
                                        <p:cTn id="7" dur="500"/>
                                        <p:tgtEl>
                                          <p:spTgt spid="481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48130"/>
                                        </p:tgtEl>
                                        <p:attrNameLst>
                                          <p:attrName>style.visibility</p:attrName>
                                        </p:attrNameLst>
                                      </p:cBhvr>
                                      <p:to>
                                        <p:strVal val="visible"/>
                                      </p:to>
                                    </p:set>
                                    <p:animEffect transition="in" filter="dissolve">
                                      <p:cBhvr>
                                        <p:cTn id="15" dur="500"/>
                                        <p:tgtEl>
                                          <p:spTgt spid="4813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48129"/>
                                        </p:tgtEl>
                                      </p:cBhvr>
                                    </p:animEffect>
                                    <p:set>
                                      <p:cBhvr>
                                        <p:cTn id="20" dur="1" fill="hold">
                                          <p:stCondLst>
                                            <p:cond delay="499"/>
                                          </p:stCondLst>
                                        </p:cTn>
                                        <p:tgtEl>
                                          <p:spTgt spid="48129"/>
                                        </p:tgtEl>
                                        <p:attrNameLst>
                                          <p:attrName>style.visibility</p:attrName>
                                        </p:attrNameLst>
                                      </p:cBhvr>
                                      <p:to>
                                        <p:strVal val="hidden"/>
                                      </p:to>
                                    </p:se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48132"/>
                                        </p:tgtEl>
                                        <p:attrNameLst>
                                          <p:attrName>style.visibility</p:attrName>
                                        </p:attrNameLst>
                                      </p:cBhvr>
                                      <p:to>
                                        <p:strVal val="visible"/>
                                      </p:to>
                                    </p:set>
                                    <p:animEffect transition="in" filter="dissolve">
                                      <p:cBhvr>
                                        <p:cTn id="24" dur="500"/>
                                        <p:tgtEl>
                                          <p:spTgt spid="48132"/>
                                        </p:tgtEl>
                                      </p:cBhvr>
                                    </p:animEffect>
                                  </p:childTnLst>
                                </p:cTn>
                              </p:par>
                              <p:par>
                                <p:cTn id="25" presetID="35" presetClass="path" presetSubtype="0" accel="50000" decel="50000" fill="hold" grpId="1" nodeType="withEffect">
                                  <p:stCondLst>
                                    <p:cond delay="0"/>
                                  </p:stCondLst>
                                  <p:childTnLst>
                                    <p:animMotion origin="layout" path="M 0 0  L -0.25 0  E" pathEditMode="relative" ptsTypes="">
                                      <p:cBhvr>
                                        <p:cTn id="26" dur="2000" fill="hold"/>
                                        <p:tgtEl>
                                          <p:spTgt spid="7"/>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481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Person-Specific Feature Selection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23</a:t>
            </a:fld>
            <a:endParaRPr lang="en-US"/>
          </a:p>
        </p:txBody>
      </p:sp>
      <p:pic>
        <p:nvPicPr>
          <p:cNvPr id="5" name="Picture 2470" descr="Fitness"/>
          <p:cNvPicPr>
            <a:picLocks noChangeAspect="1" noChangeArrowheads="1"/>
          </p:cNvPicPr>
          <p:nvPr/>
        </p:nvPicPr>
        <p:blipFill>
          <a:blip r:embed="rId2" cstate="print"/>
          <a:srcRect/>
          <a:stretch>
            <a:fillRect/>
          </a:stretch>
        </p:blipFill>
        <p:spPr bwMode="auto">
          <a:xfrm>
            <a:off x="838200" y="1524000"/>
            <a:ext cx="2362200" cy="461224"/>
          </a:xfrm>
          <a:prstGeom prst="rect">
            <a:avLst/>
          </a:prstGeom>
          <a:noFill/>
          <a:ln w="12700">
            <a:solidFill>
              <a:schemeClr val="tx1"/>
            </a:solidFill>
            <a:miter lim="800000"/>
            <a:headEnd/>
            <a:tailEnd/>
          </a:ln>
        </p:spPr>
      </p:pic>
      <p:pic>
        <p:nvPicPr>
          <p:cNvPr id="6" name="Picture 2474" descr="Dist"/>
          <p:cNvPicPr>
            <a:picLocks noChangeAspect="1" noChangeArrowheads="1"/>
          </p:cNvPicPr>
          <p:nvPr/>
        </p:nvPicPr>
        <p:blipFill>
          <a:blip r:embed="rId3" cstate="print"/>
          <a:srcRect l="2060" r="3999"/>
          <a:stretch>
            <a:fillRect/>
          </a:stretch>
        </p:blipFill>
        <p:spPr bwMode="auto">
          <a:xfrm>
            <a:off x="381000" y="2590800"/>
            <a:ext cx="3048000" cy="614639"/>
          </a:xfrm>
          <a:prstGeom prst="rect">
            <a:avLst/>
          </a:prstGeom>
          <a:noFill/>
          <a:ln w="12700">
            <a:solidFill>
              <a:schemeClr val="tx1"/>
            </a:solidFill>
            <a:miter lim="800000"/>
            <a:headEnd/>
            <a:tailEnd/>
          </a:ln>
        </p:spPr>
      </p:pic>
      <p:pic>
        <p:nvPicPr>
          <p:cNvPr id="92" name="Picture 2738" descr="Corr"/>
          <p:cNvPicPr>
            <a:picLocks noChangeAspect="1" noChangeArrowheads="1"/>
          </p:cNvPicPr>
          <p:nvPr/>
        </p:nvPicPr>
        <p:blipFill>
          <a:blip r:embed="rId4" cstate="print"/>
          <a:srcRect/>
          <a:stretch>
            <a:fillRect/>
          </a:stretch>
        </p:blipFill>
        <p:spPr bwMode="auto">
          <a:xfrm>
            <a:off x="4953000" y="3733800"/>
            <a:ext cx="3124200" cy="2407188"/>
          </a:xfrm>
          <a:prstGeom prst="rect">
            <a:avLst/>
          </a:prstGeom>
          <a:ln>
            <a:noFill/>
          </a:ln>
          <a:effectLst>
            <a:outerShdw blurRad="292100" dist="139700" dir="2700000" algn="tl" rotWithShape="0">
              <a:srgbClr val="333333">
                <a:alpha val="65000"/>
              </a:srgbClr>
            </a:outerShdw>
          </a:effectLst>
        </p:spPr>
      </p:pic>
      <p:pic>
        <p:nvPicPr>
          <p:cNvPr id="93" name="Picture 2471" descr="A"/>
          <p:cNvPicPr>
            <a:picLocks noChangeAspect="1" noChangeArrowheads="1"/>
          </p:cNvPicPr>
          <p:nvPr/>
        </p:nvPicPr>
        <p:blipFill>
          <a:blip r:embed="rId5" cstate="print"/>
          <a:srcRect l="5739" r="4305" b="8096"/>
          <a:stretch>
            <a:fillRect/>
          </a:stretch>
        </p:blipFill>
        <p:spPr bwMode="auto">
          <a:xfrm>
            <a:off x="5943600" y="2418484"/>
            <a:ext cx="2895600" cy="1201016"/>
          </a:xfrm>
          <a:prstGeom prst="rect">
            <a:avLst/>
          </a:prstGeom>
          <a:noFill/>
          <a:ln w="12700">
            <a:solidFill>
              <a:schemeClr val="tx1"/>
            </a:solidFill>
            <a:miter lim="800000"/>
            <a:headEnd/>
            <a:tailEnd/>
          </a:ln>
        </p:spPr>
      </p:pic>
      <p:pic>
        <p:nvPicPr>
          <p:cNvPr id="94" name="Picture 2472" descr="B"/>
          <p:cNvPicPr>
            <a:picLocks noChangeAspect="1" noChangeArrowheads="1"/>
          </p:cNvPicPr>
          <p:nvPr/>
        </p:nvPicPr>
        <p:blipFill>
          <a:blip r:embed="rId6" cstate="print"/>
          <a:srcRect l="6470" b="7111"/>
          <a:stretch>
            <a:fillRect/>
          </a:stretch>
        </p:blipFill>
        <p:spPr bwMode="auto">
          <a:xfrm>
            <a:off x="4495800" y="2514600"/>
            <a:ext cx="1295400" cy="654447"/>
          </a:xfrm>
          <a:prstGeom prst="rect">
            <a:avLst/>
          </a:prstGeom>
          <a:noFill/>
          <a:ln w="12700">
            <a:solidFill>
              <a:schemeClr val="tx1"/>
            </a:solidFill>
            <a:miter lim="800000"/>
            <a:headEnd/>
            <a:tailEnd/>
          </a:ln>
        </p:spPr>
      </p:pic>
      <p:pic>
        <p:nvPicPr>
          <p:cNvPr id="95" name="Picture 2473" descr="C"/>
          <p:cNvPicPr>
            <a:picLocks noChangeAspect="1" noChangeArrowheads="1"/>
          </p:cNvPicPr>
          <p:nvPr/>
        </p:nvPicPr>
        <p:blipFill>
          <a:blip r:embed="rId7" cstate="print"/>
          <a:srcRect l="2303"/>
          <a:stretch>
            <a:fillRect/>
          </a:stretch>
        </p:blipFill>
        <p:spPr bwMode="auto">
          <a:xfrm>
            <a:off x="4495800" y="1828800"/>
            <a:ext cx="3657600" cy="477078"/>
          </a:xfrm>
          <a:prstGeom prst="rect">
            <a:avLst/>
          </a:prstGeom>
          <a:noFill/>
          <a:ln w="12700">
            <a:solidFill>
              <a:schemeClr val="tx1"/>
            </a:solidFill>
            <a:miter lim="800000"/>
            <a:headEnd/>
            <a:tailEnd/>
          </a:ln>
        </p:spPr>
      </p:pic>
      <p:sp>
        <p:nvSpPr>
          <p:cNvPr id="96" name="TextBox 95"/>
          <p:cNvSpPr txBox="1"/>
          <p:nvPr/>
        </p:nvSpPr>
        <p:spPr>
          <a:xfrm>
            <a:off x="304800" y="1143000"/>
            <a:ext cx="1896673" cy="369332"/>
          </a:xfrm>
          <a:prstGeom prst="rect">
            <a:avLst/>
          </a:prstGeom>
          <a:noFill/>
        </p:spPr>
        <p:txBody>
          <a:bodyPr wrap="none" rtlCol="0">
            <a:spAutoFit/>
          </a:bodyPr>
          <a:lstStyle/>
          <a:p>
            <a:r>
              <a:rPr lang="en-US" b="1" dirty="0" smtClean="0">
                <a:latin typeface="Times" pitchFamily="18" charset="0"/>
                <a:cs typeface="Times" pitchFamily="18" charset="0"/>
              </a:rPr>
              <a:t>Fitness Function:</a:t>
            </a:r>
            <a:endParaRPr lang="en-US" b="1" dirty="0">
              <a:latin typeface="Times" pitchFamily="18" charset="0"/>
              <a:cs typeface="Times" pitchFamily="18" charset="0"/>
            </a:endParaRPr>
          </a:p>
        </p:txBody>
      </p:sp>
      <p:sp>
        <p:nvSpPr>
          <p:cNvPr id="97" name="TextBox 96"/>
          <p:cNvSpPr txBox="1"/>
          <p:nvPr/>
        </p:nvSpPr>
        <p:spPr>
          <a:xfrm>
            <a:off x="304800" y="2221468"/>
            <a:ext cx="1832553" cy="369332"/>
          </a:xfrm>
          <a:prstGeom prst="rect">
            <a:avLst/>
          </a:prstGeom>
          <a:noFill/>
        </p:spPr>
        <p:txBody>
          <a:bodyPr wrap="none" rtlCol="0">
            <a:spAutoFit/>
          </a:bodyPr>
          <a:lstStyle/>
          <a:p>
            <a:r>
              <a:rPr lang="en-US" b="1" dirty="0" smtClean="0">
                <a:latin typeface="Times" pitchFamily="18" charset="0"/>
                <a:cs typeface="Times" pitchFamily="18" charset="0"/>
              </a:rPr>
              <a:t>Distance Metric:</a:t>
            </a:r>
            <a:endParaRPr lang="en-US" b="1" dirty="0">
              <a:latin typeface="Times" pitchFamily="18" charset="0"/>
              <a:cs typeface="Times" pitchFamily="18" charset="0"/>
            </a:endParaRPr>
          </a:p>
        </p:txBody>
      </p:sp>
      <p:sp>
        <p:nvSpPr>
          <p:cNvPr id="98" name="TextBox 97"/>
          <p:cNvSpPr txBox="1"/>
          <p:nvPr/>
        </p:nvSpPr>
        <p:spPr>
          <a:xfrm>
            <a:off x="4419600" y="1383268"/>
            <a:ext cx="2136162" cy="369332"/>
          </a:xfrm>
          <a:prstGeom prst="rect">
            <a:avLst/>
          </a:prstGeom>
          <a:noFill/>
        </p:spPr>
        <p:txBody>
          <a:bodyPr wrap="none" rtlCol="0">
            <a:spAutoFit/>
          </a:bodyPr>
          <a:lstStyle/>
          <a:p>
            <a:r>
              <a:rPr lang="en-US" b="1" dirty="0" smtClean="0">
                <a:latin typeface="Times" pitchFamily="18" charset="0"/>
                <a:cs typeface="Times" pitchFamily="18" charset="0"/>
              </a:rPr>
              <a:t>Correlation Metric:</a:t>
            </a:r>
            <a:endParaRPr lang="en-US" b="1" dirty="0">
              <a:latin typeface="Times" pitchFamily="18" charset="0"/>
              <a:cs typeface="Times" pitchFamily="18" charset="0"/>
            </a:endParaRPr>
          </a:p>
        </p:txBody>
      </p:sp>
      <p:pic>
        <p:nvPicPr>
          <p:cNvPr id="56322" name="Picture 2"/>
          <p:cNvPicPr>
            <a:picLocks noChangeAspect="1" noChangeArrowheads="1"/>
          </p:cNvPicPr>
          <p:nvPr/>
        </p:nvPicPr>
        <p:blipFill>
          <a:blip r:embed="rId8" cstate="print"/>
          <a:srcRect/>
          <a:stretch>
            <a:fillRect/>
          </a:stretch>
        </p:blipFill>
        <p:spPr bwMode="auto">
          <a:xfrm>
            <a:off x="533400" y="3429000"/>
            <a:ext cx="2819400" cy="25949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dissolve">
                                      <p:cBhvr>
                                        <p:cTn id="7" dur="500"/>
                                        <p:tgtEl>
                                          <p:spTgt spid="97"/>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56322"/>
                                        </p:tgtEl>
                                        <p:attrNameLst>
                                          <p:attrName>style.visibility</p:attrName>
                                        </p:attrNameLst>
                                      </p:cBhvr>
                                      <p:to>
                                        <p:strVal val="visible"/>
                                      </p:to>
                                    </p:set>
                                    <p:animEffect transition="in" filter="dissolve">
                                      <p:cBhvr>
                                        <p:cTn id="13" dur="500"/>
                                        <p:tgtEl>
                                          <p:spTgt spid="5632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dissolve">
                                      <p:cBhvr>
                                        <p:cTn id="18" dur="500"/>
                                        <p:tgtEl>
                                          <p:spTgt spid="98"/>
                                        </p:tgtEl>
                                      </p:cBhvr>
                                    </p:animEffect>
                                  </p:childTnLst>
                                </p:cTn>
                              </p:par>
                              <p:par>
                                <p:cTn id="19" presetID="9"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dissolve">
                                      <p:cBhvr>
                                        <p:cTn id="21" dur="500"/>
                                        <p:tgtEl>
                                          <p:spTgt spid="95"/>
                                        </p:tgtEl>
                                      </p:cBhvr>
                                    </p:animEffect>
                                  </p:childTnLst>
                                </p:cTn>
                              </p:par>
                              <p:par>
                                <p:cTn id="22" presetID="9" presetClass="entr" presetSubtype="0" fill="hold" nodeType="with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dissolve">
                                      <p:cBhvr>
                                        <p:cTn id="24" dur="500"/>
                                        <p:tgtEl>
                                          <p:spTgt spid="94"/>
                                        </p:tgtEl>
                                      </p:cBhvr>
                                    </p:animEffect>
                                  </p:childTnLst>
                                </p:cTn>
                              </p:par>
                              <p:par>
                                <p:cTn id="25" presetID="9" presetClass="entr" presetSubtype="0"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dissolve">
                                      <p:cBhvr>
                                        <p:cTn id="27" dur="500"/>
                                        <p:tgtEl>
                                          <p:spTgt spid="93"/>
                                        </p:tgtEl>
                                      </p:cBhvr>
                                    </p:animEffect>
                                  </p:childTnLst>
                                </p:cTn>
                              </p:par>
                              <p:par>
                                <p:cTn id="28" presetID="9" presetClass="entr" presetSubtype="0" fill="hold" nodeType="with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dissolve">
                                      <p:cBhvr>
                                        <p:cTn id="3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Proxemics</a:t>
            </a:r>
            <a:r>
              <a:rPr lang="en-US" dirty="0" smtClean="0"/>
              <a:t> and Gaze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24</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134256" y="4009572"/>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0" name="Left Brace 49"/>
          <p:cNvSpPr/>
          <p:nvPr/>
        </p:nvSpPr>
        <p:spPr>
          <a:xfrm>
            <a:off x="1219200" y="3810000"/>
            <a:ext cx="228600"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96200" y="3733801"/>
            <a:ext cx="914400" cy="152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781800" y="3733801"/>
            <a:ext cx="914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102350" y="3733801"/>
            <a:ext cx="679450" cy="152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791200" y="3733801"/>
            <a:ext cx="304800" cy="1524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Social Gaze &amp; Interaction Space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25</a:t>
            </a:fld>
            <a:endParaRPr lang="en-US"/>
          </a:p>
        </p:txBody>
      </p:sp>
      <p:pic>
        <p:nvPicPr>
          <p:cNvPr id="5" name="Picture 4" descr="Interaction.jpg"/>
          <p:cNvPicPr>
            <a:picLocks noChangeAspect="1"/>
          </p:cNvPicPr>
          <p:nvPr/>
        </p:nvPicPr>
        <p:blipFill>
          <a:blip r:embed="rId2" cstate="print"/>
          <a:stretch>
            <a:fillRect/>
          </a:stretch>
        </p:blipFill>
        <p:spPr>
          <a:xfrm>
            <a:off x="457200" y="1752600"/>
            <a:ext cx="4656383" cy="3429000"/>
          </a:xfrm>
          <a:prstGeom prst="rect">
            <a:avLst/>
          </a:prstGeom>
          <a:ln>
            <a:noFill/>
          </a:ln>
          <a:effectLst>
            <a:outerShdw blurRad="292100" dist="139700" dir="2700000" algn="tl" rotWithShape="0">
              <a:srgbClr val="333333">
                <a:alpha val="65000"/>
              </a:srgbClr>
            </a:outerShdw>
          </a:effectLst>
        </p:spPr>
      </p:pic>
      <p:pic>
        <p:nvPicPr>
          <p:cNvPr id="7" name="Picture 6" descr="Human_hindquarters.gif"/>
          <p:cNvPicPr>
            <a:picLocks noChangeAspect="1"/>
          </p:cNvPicPr>
          <p:nvPr/>
        </p:nvPicPr>
        <p:blipFill>
          <a:blip r:embed="rId3" cstate="print">
            <a:clrChange>
              <a:clrFrom>
                <a:srgbClr val="FFFFFF"/>
              </a:clrFrom>
              <a:clrTo>
                <a:srgbClr val="FFFFFF">
                  <a:alpha val="0"/>
                </a:srgbClr>
              </a:clrTo>
            </a:clrChange>
          </a:blip>
          <a:srcRect l="56250" t="2750" r="12500" b="7637"/>
          <a:stretch>
            <a:fillRect/>
          </a:stretch>
        </p:blipFill>
        <p:spPr>
          <a:xfrm>
            <a:off x="5638800" y="1828799"/>
            <a:ext cx="381000" cy="1676401"/>
          </a:xfrm>
          <a:prstGeom prst="rect">
            <a:avLst/>
          </a:prstGeom>
        </p:spPr>
      </p:pic>
      <p:cxnSp>
        <p:nvCxnSpPr>
          <p:cNvPr id="9" name="Straight Connector 8"/>
          <p:cNvCxnSpPr/>
          <p:nvPr/>
        </p:nvCxnSpPr>
        <p:spPr>
          <a:xfrm>
            <a:off x="5791200" y="3733801"/>
            <a:ext cx="281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57150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60198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67056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7619999"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85344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02374" y="3886201"/>
            <a:ext cx="974626" cy="369332"/>
          </a:xfrm>
          <a:prstGeom prst="rect">
            <a:avLst/>
          </a:prstGeom>
          <a:noFill/>
        </p:spPr>
        <p:txBody>
          <a:bodyPr wrap="none" rtlCol="0">
            <a:spAutoFit/>
          </a:bodyPr>
          <a:lstStyle/>
          <a:p>
            <a:r>
              <a:rPr lang="en-US" dirty="0" smtClean="0">
                <a:solidFill>
                  <a:srgbClr val="92D050"/>
                </a:solidFill>
                <a:latin typeface="Times" pitchFamily="18" charset="0"/>
                <a:cs typeface="Times" pitchFamily="18" charset="0"/>
              </a:rPr>
              <a:t>Intimate</a:t>
            </a:r>
            <a:endParaRPr lang="en-US" dirty="0">
              <a:solidFill>
                <a:srgbClr val="92D050"/>
              </a:solidFill>
              <a:latin typeface="Times" pitchFamily="18" charset="0"/>
              <a:cs typeface="Times" pitchFamily="18" charset="0"/>
            </a:endParaRPr>
          </a:p>
        </p:txBody>
      </p:sp>
      <p:sp>
        <p:nvSpPr>
          <p:cNvPr id="17" name="TextBox 16"/>
          <p:cNvSpPr txBox="1"/>
          <p:nvPr/>
        </p:nvSpPr>
        <p:spPr>
          <a:xfrm>
            <a:off x="5943600" y="4099173"/>
            <a:ext cx="987193" cy="369332"/>
          </a:xfrm>
          <a:prstGeom prst="rect">
            <a:avLst/>
          </a:prstGeom>
          <a:noFill/>
        </p:spPr>
        <p:txBody>
          <a:bodyPr wrap="none" rtlCol="0">
            <a:spAutoFit/>
          </a:bodyPr>
          <a:lstStyle/>
          <a:p>
            <a:r>
              <a:rPr lang="en-US" dirty="0" smtClean="0">
                <a:solidFill>
                  <a:schemeClr val="accent2">
                    <a:lumMod val="60000"/>
                    <a:lumOff val="40000"/>
                  </a:schemeClr>
                </a:solidFill>
                <a:latin typeface="Times" pitchFamily="18" charset="0"/>
                <a:cs typeface="Times" pitchFamily="18" charset="0"/>
              </a:rPr>
              <a:t>Personal</a:t>
            </a:r>
            <a:endParaRPr lang="en-US" dirty="0">
              <a:solidFill>
                <a:schemeClr val="accent2">
                  <a:lumMod val="60000"/>
                  <a:lumOff val="40000"/>
                </a:schemeClr>
              </a:solidFill>
              <a:latin typeface="Times" pitchFamily="18" charset="0"/>
              <a:cs typeface="Times" pitchFamily="18" charset="0"/>
            </a:endParaRPr>
          </a:p>
        </p:txBody>
      </p:sp>
      <p:sp>
        <p:nvSpPr>
          <p:cNvPr id="18" name="TextBox 17"/>
          <p:cNvSpPr txBox="1"/>
          <p:nvPr/>
        </p:nvSpPr>
        <p:spPr>
          <a:xfrm>
            <a:off x="6858000" y="3886201"/>
            <a:ext cx="761747" cy="369332"/>
          </a:xfrm>
          <a:prstGeom prst="rect">
            <a:avLst/>
          </a:prstGeom>
          <a:noFill/>
        </p:spPr>
        <p:txBody>
          <a:bodyPr wrap="none" rtlCol="0">
            <a:spAutoFit/>
          </a:bodyPr>
          <a:lstStyle/>
          <a:p>
            <a:r>
              <a:rPr lang="en-US" dirty="0" smtClean="0">
                <a:solidFill>
                  <a:schemeClr val="tx2">
                    <a:lumMod val="60000"/>
                    <a:lumOff val="40000"/>
                  </a:schemeClr>
                </a:solidFill>
                <a:latin typeface="Times" pitchFamily="18" charset="0"/>
                <a:cs typeface="Times" pitchFamily="18" charset="0"/>
              </a:rPr>
              <a:t>Social</a:t>
            </a:r>
            <a:endParaRPr lang="en-US" dirty="0">
              <a:solidFill>
                <a:schemeClr val="tx2">
                  <a:lumMod val="60000"/>
                  <a:lumOff val="40000"/>
                </a:schemeClr>
              </a:solidFill>
              <a:latin typeface="Times" pitchFamily="18" charset="0"/>
              <a:cs typeface="Times" pitchFamily="18" charset="0"/>
            </a:endParaRPr>
          </a:p>
        </p:txBody>
      </p:sp>
      <p:sp>
        <p:nvSpPr>
          <p:cNvPr id="19" name="TextBox 18"/>
          <p:cNvSpPr txBox="1"/>
          <p:nvPr/>
        </p:nvSpPr>
        <p:spPr>
          <a:xfrm>
            <a:off x="7772400" y="4063917"/>
            <a:ext cx="774571" cy="369332"/>
          </a:xfrm>
          <a:prstGeom prst="rect">
            <a:avLst/>
          </a:prstGeom>
          <a:noFill/>
        </p:spPr>
        <p:txBody>
          <a:bodyPr wrap="none" rtlCol="0">
            <a:spAutoFit/>
          </a:bodyPr>
          <a:lstStyle/>
          <a:p>
            <a:r>
              <a:rPr lang="en-US" dirty="0" smtClean="0">
                <a:solidFill>
                  <a:schemeClr val="bg2">
                    <a:lumMod val="50000"/>
                  </a:schemeClr>
                </a:solidFill>
                <a:latin typeface="Times" pitchFamily="18" charset="0"/>
                <a:cs typeface="Times" pitchFamily="18" charset="0"/>
              </a:rPr>
              <a:t>Public</a:t>
            </a:r>
            <a:endParaRPr lang="en-US" dirty="0">
              <a:solidFill>
                <a:schemeClr val="bg2">
                  <a:lumMod val="50000"/>
                </a:schemeClr>
              </a:solidFill>
              <a:latin typeface="Times" pitchFamily="18" charset="0"/>
              <a:cs typeface="Times" pitchFamily="18" charset="0"/>
            </a:endParaRPr>
          </a:p>
        </p:txBody>
      </p:sp>
      <p:pic>
        <p:nvPicPr>
          <p:cNvPr id="28" name="Picture 27" descr="a_ldating_hugs_0223.jpg"/>
          <p:cNvPicPr>
            <a:picLocks noChangeAspect="1"/>
          </p:cNvPicPr>
          <p:nvPr/>
        </p:nvPicPr>
        <p:blipFill>
          <a:blip r:embed="rId4" cstate="print">
            <a:clrChange>
              <a:clrFrom>
                <a:srgbClr val="FFFFFF"/>
              </a:clrFrom>
              <a:clrTo>
                <a:srgbClr val="FFFFFF">
                  <a:alpha val="0"/>
                </a:srgbClr>
              </a:clrTo>
            </a:clrChange>
          </a:blip>
          <a:stretch>
            <a:fillRect/>
          </a:stretch>
        </p:blipFill>
        <p:spPr>
          <a:xfrm>
            <a:off x="5486400" y="4419600"/>
            <a:ext cx="773953" cy="914400"/>
          </a:xfrm>
          <a:prstGeom prst="rect">
            <a:avLst/>
          </a:prstGeom>
        </p:spPr>
      </p:pic>
      <p:pic>
        <p:nvPicPr>
          <p:cNvPr id="29" name="Picture 28" descr="hand-shake.jpg"/>
          <p:cNvPicPr>
            <a:picLocks noChangeAspect="1"/>
          </p:cNvPicPr>
          <p:nvPr/>
        </p:nvPicPr>
        <p:blipFill>
          <a:blip r:embed="rId5" cstate="print">
            <a:clrChange>
              <a:clrFrom>
                <a:srgbClr val="FFFFFF"/>
              </a:clrFrom>
              <a:clrTo>
                <a:srgbClr val="FFFFFF">
                  <a:alpha val="0"/>
                </a:srgbClr>
              </a:clrTo>
            </a:clrChange>
          </a:blip>
          <a:stretch>
            <a:fillRect/>
          </a:stretch>
        </p:blipFill>
        <p:spPr>
          <a:xfrm>
            <a:off x="6248400" y="4800600"/>
            <a:ext cx="533400" cy="400050"/>
          </a:xfrm>
          <a:prstGeom prst="rect">
            <a:avLst/>
          </a:prstGeom>
        </p:spPr>
      </p:pic>
      <p:pic>
        <p:nvPicPr>
          <p:cNvPr id="30" name="Picture 29" descr="2_men_talking_silouette.jpg"/>
          <p:cNvPicPr>
            <a:picLocks noChangeAspect="1"/>
          </p:cNvPicPr>
          <p:nvPr/>
        </p:nvPicPr>
        <p:blipFill>
          <a:blip r:embed="rId6" cstate="print"/>
          <a:srcRect l="12161" r="10817" b="31579"/>
          <a:stretch>
            <a:fillRect/>
          </a:stretch>
        </p:blipFill>
        <p:spPr>
          <a:xfrm>
            <a:off x="6879608" y="4661848"/>
            <a:ext cx="838200" cy="573505"/>
          </a:xfrm>
          <a:prstGeom prst="rect">
            <a:avLst/>
          </a:prstGeom>
        </p:spPr>
      </p:pic>
      <p:pic>
        <p:nvPicPr>
          <p:cNvPr id="31" name="Picture 30" descr="Obama waving.jpg"/>
          <p:cNvPicPr>
            <a:picLocks noChangeAspect="1"/>
          </p:cNvPicPr>
          <p:nvPr/>
        </p:nvPicPr>
        <p:blipFill>
          <a:blip r:embed="rId7" cstate="print"/>
          <a:stretch>
            <a:fillRect/>
          </a:stretch>
        </p:blipFill>
        <p:spPr>
          <a:xfrm>
            <a:off x="7817419" y="4446896"/>
            <a:ext cx="716981" cy="990600"/>
          </a:xfrm>
          <a:prstGeom prst="rect">
            <a:avLst/>
          </a:prstGeom>
        </p:spPr>
      </p:pic>
      <p:sp>
        <p:nvSpPr>
          <p:cNvPr id="32" name="TextBox 31"/>
          <p:cNvSpPr txBox="1"/>
          <p:nvPr/>
        </p:nvSpPr>
        <p:spPr>
          <a:xfrm>
            <a:off x="5881048" y="3469944"/>
            <a:ext cx="457176" cy="307777"/>
          </a:xfrm>
          <a:prstGeom prst="rect">
            <a:avLst/>
          </a:prstGeom>
          <a:noFill/>
        </p:spPr>
        <p:txBody>
          <a:bodyPr wrap="none" rtlCol="0">
            <a:spAutoFit/>
          </a:bodyPr>
          <a:lstStyle/>
          <a:p>
            <a:r>
              <a:rPr lang="en-US" sz="1400" dirty="0" smtClean="0"/>
              <a:t>1.5’</a:t>
            </a:r>
            <a:endParaRPr lang="en-US" sz="1400" dirty="0"/>
          </a:p>
        </p:txBody>
      </p:sp>
      <p:sp>
        <p:nvSpPr>
          <p:cNvPr id="33" name="TextBox 32"/>
          <p:cNvSpPr txBox="1"/>
          <p:nvPr/>
        </p:nvSpPr>
        <p:spPr>
          <a:xfrm>
            <a:off x="6656696" y="3474927"/>
            <a:ext cx="320922" cy="307777"/>
          </a:xfrm>
          <a:prstGeom prst="rect">
            <a:avLst/>
          </a:prstGeom>
          <a:noFill/>
        </p:spPr>
        <p:txBody>
          <a:bodyPr wrap="none" rtlCol="0">
            <a:spAutoFit/>
          </a:bodyPr>
          <a:lstStyle/>
          <a:p>
            <a:r>
              <a:rPr lang="en-US" sz="1400" dirty="0" smtClean="0"/>
              <a:t>4’</a:t>
            </a:r>
            <a:endParaRPr lang="en-US" sz="1400" dirty="0"/>
          </a:p>
        </p:txBody>
      </p:sp>
      <p:sp>
        <p:nvSpPr>
          <p:cNvPr id="34" name="TextBox 33"/>
          <p:cNvSpPr txBox="1"/>
          <p:nvPr/>
        </p:nvSpPr>
        <p:spPr>
          <a:xfrm>
            <a:off x="7541326" y="3483592"/>
            <a:ext cx="412292" cy="307777"/>
          </a:xfrm>
          <a:prstGeom prst="rect">
            <a:avLst/>
          </a:prstGeom>
          <a:noFill/>
        </p:spPr>
        <p:txBody>
          <a:bodyPr wrap="none" rtlCol="0">
            <a:spAutoFit/>
          </a:bodyPr>
          <a:lstStyle/>
          <a:p>
            <a:r>
              <a:rPr lang="en-US" sz="1400" dirty="0" smtClean="0"/>
              <a:t>12’</a:t>
            </a:r>
            <a:endParaRPr lang="en-US" sz="1400" dirty="0"/>
          </a:p>
        </p:txBody>
      </p:sp>
      <p:sp>
        <p:nvSpPr>
          <p:cNvPr id="35" name="TextBox 34"/>
          <p:cNvSpPr txBox="1"/>
          <p:nvPr/>
        </p:nvSpPr>
        <p:spPr>
          <a:xfrm>
            <a:off x="8426908" y="3483592"/>
            <a:ext cx="412292" cy="307777"/>
          </a:xfrm>
          <a:prstGeom prst="rect">
            <a:avLst/>
          </a:prstGeom>
          <a:noFill/>
        </p:spPr>
        <p:txBody>
          <a:bodyPr wrap="none" rtlCol="0">
            <a:spAutoFit/>
          </a:bodyPr>
          <a:lstStyle/>
          <a:p>
            <a:r>
              <a:rPr lang="en-US" sz="1400" dirty="0" smtClean="0"/>
              <a:t>25’</a:t>
            </a:r>
            <a:endParaRPr lang="en-US" sz="1400" dirty="0"/>
          </a:p>
        </p:txBody>
      </p:sp>
      <p:sp>
        <p:nvSpPr>
          <p:cNvPr id="36" name="TextBox 35"/>
          <p:cNvSpPr txBox="1"/>
          <p:nvPr/>
        </p:nvSpPr>
        <p:spPr>
          <a:xfrm>
            <a:off x="5652448" y="3491552"/>
            <a:ext cx="320922" cy="307777"/>
          </a:xfrm>
          <a:prstGeom prst="rect">
            <a:avLst/>
          </a:prstGeom>
          <a:noFill/>
        </p:spPr>
        <p:txBody>
          <a:bodyPr wrap="none" rtlCol="0">
            <a:spAutoFit/>
          </a:bodyPr>
          <a:lstStyle/>
          <a:p>
            <a:r>
              <a:rPr lang="en-US" sz="1400" dirty="0" smtClean="0"/>
              <a:t>0’</a:t>
            </a:r>
            <a:endParaRPr lang="en-US" sz="1400" dirty="0"/>
          </a:p>
        </p:txBody>
      </p:sp>
      <p:sp>
        <p:nvSpPr>
          <p:cNvPr id="39" name="Notched Right Arrow 38"/>
          <p:cNvSpPr/>
          <p:nvPr/>
        </p:nvSpPr>
        <p:spPr>
          <a:xfrm>
            <a:off x="6019800" y="2438400"/>
            <a:ext cx="2514600" cy="609600"/>
          </a:xfrm>
          <a:prstGeom prst="notch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Interpersonal Space</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Face/Person Detection/Tracking</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26</a:t>
            </a:fld>
            <a:endParaRPr lang="en-US"/>
          </a:p>
        </p:txBody>
      </p:sp>
      <p:pic>
        <p:nvPicPr>
          <p:cNvPr id="9" name="Picture 8" descr="GaussianAmplitude.PNG"/>
          <p:cNvPicPr>
            <a:picLocks noChangeAspect="1"/>
          </p:cNvPicPr>
          <p:nvPr/>
        </p:nvPicPr>
        <p:blipFill>
          <a:blip r:embed="rId2" cstate="print"/>
          <a:srcRect l="10417" t="11905" r="12500" b="7823"/>
          <a:stretch>
            <a:fillRect/>
          </a:stretch>
        </p:blipFill>
        <p:spPr>
          <a:xfrm>
            <a:off x="1676400" y="4114800"/>
            <a:ext cx="1752600" cy="1397343"/>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81000" y="2057400"/>
            <a:ext cx="1578958" cy="369332"/>
          </a:xfrm>
          <a:prstGeom prst="rect">
            <a:avLst/>
          </a:prstGeom>
          <a:noFill/>
        </p:spPr>
        <p:txBody>
          <a:bodyPr wrap="none" rtlCol="0">
            <a:spAutoFit/>
          </a:bodyPr>
          <a:lstStyle/>
          <a:p>
            <a:r>
              <a:rPr lang="en-US" dirty="0" smtClean="0">
                <a:latin typeface="Times" pitchFamily="18" charset="0"/>
                <a:cs typeface="Times" pitchFamily="18" charset="0"/>
              </a:rPr>
              <a:t>Face Detection</a:t>
            </a:r>
            <a:endParaRPr lang="en-US" dirty="0">
              <a:latin typeface="Times" pitchFamily="18" charset="0"/>
              <a:cs typeface="Times" pitchFamily="18" charset="0"/>
            </a:endParaRPr>
          </a:p>
        </p:txBody>
      </p:sp>
      <p:sp>
        <p:nvSpPr>
          <p:cNvPr id="11" name="TextBox 10"/>
          <p:cNvSpPr txBox="1"/>
          <p:nvPr/>
        </p:nvSpPr>
        <p:spPr>
          <a:xfrm>
            <a:off x="7010400" y="2069068"/>
            <a:ext cx="1768433" cy="369332"/>
          </a:xfrm>
          <a:prstGeom prst="rect">
            <a:avLst/>
          </a:prstGeom>
          <a:noFill/>
        </p:spPr>
        <p:txBody>
          <a:bodyPr wrap="none" rtlCol="0">
            <a:spAutoFit/>
          </a:bodyPr>
          <a:lstStyle/>
          <a:p>
            <a:r>
              <a:rPr lang="en-US" dirty="0" smtClean="0">
                <a:latin typeface="Times" pitchFamily="18" charset="0"/>
                <a:cs typeface="Times" pitchFamily="18" charset="0"/>
              </a:rPr>
              <a:t>Person Detection</a:t>
            </a:r>
            <a:endParaRPr lang="en-US" dirty="0">
              <a:latin typeface="Times" pitchFamily="18" charset="0"/>
              <a:cs typeface="Times" pitchFamily="18" charset="0"/>
            </a:endParaRPr>
          </a:p>
        </p:txBody>
      </p:sp>
      <p:sp>
        <p:nvSpPr>
          <p:cNvPr id="12" name="Oval 11"/>
          <p:cNvSpPr/>
          <p:nvPr/>
        </p:nvSpPr>
        <p:spPr>
          <a:xfrm>
            <a:off x="4038600" y="3352800"/>
            <a:ext cx="12192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pitchFamily="18" charset="0"/>
                <a:cs typeface="Times" pitchFamily="18" charset="0"/>
              </a:rPr>
              <a:t>Tracking</a:t>
            </a:r>
            <a:endParaRPr lang="en-US" sz="1400" dirty="0">
              <a:latin typeface="Times" pitchFamily="18" charset="0"/>
              <a:cs typeface="Times" pitchFamily="18" charset="0"/>
            </a:endParaRPr>
          </a:p>
        </p:txBody>
      </p:sp>
      <p:cxnSp>
        <p:nvCxnSpPr>
          <p:cNvPr id="14" name="Straight Arrow Connector 13"/>
          <p:cNvCxnSpPr>
            <a:stCxn id="5" idx="2"/>
            <a:endCxn id="12" idx="1"/>
          </p:cNvCxnSpPr>
          <p:nvPr/>
        </p:nvCxnSpPr>
        <p:spPr>
          <a:xfrm rot="16200000" flipH="1">
            <a:off x="3403866" y="2639950"/>
            <a:ext cx="633833" cy="9927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12" idx="7"/>
          </p:cNvCxnSpPr>
          <p:nvPr/>
        </p:nvCxnSpPr>
        <p:spPr>
          <a:xfrm rot="5400000">
            <a:off x="5162798" y="2700598"/>
            <a:ext cx="669090" cy="83618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 name="Picture 4" descr="1.bmp"/>
          <p:cNvPicPr>
            <a:picLocks noChangeAspect="1"/>
          </p:cNvPicPr>
          <p:nvPr/>
        </p:nvPicPr>
        <p:blipFill>
          <a:blip r:embed="rId3" cstate="print">
            <a:lum/>
          </a:blip>
          <a:srcRect/>
          <a:stretch>
            <a:fillRect/>
          </a:stretch>
        </p:blipFill>
        <p:spPr>
          <a:xfrm>
            <a:off x="2133600" y="1447800"/>
            <a:ext cx="2181634"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6" name="Group 15"/>
          <p:cNvGrpSpPr/>
          <p:nvPr/>
        </p:nvGrpSpPr>
        <p:grpSpPr>
          <a:xfrm>
            <a:off x="5001033" y="1447799"/>
            <a:ext cx="1828800" cy="1336344"/>
            <a:chOff x="990600" y="3479800"/>
            <a:chExt cx="3276600" cy="2457450"/>
          </a:xfrm>
        </p:grpSpPr>
        <p:pic>
          <p:nvPicPr>
            <p:cNvPr id="7" name="Picture 6" descr="C:\Documents and Settings\laks\Desktop\Research\Data\John\20081210172855156\0004199.jpg"/>
            <p:cNvPicPr>
              <a:picLocks noChangeAspect="1" noChangeArrowheads="1"/>
            </p:cNvPicPr>
            <p:nvPr/>
          </p:nvPicPr>
          <p:blipFill>
            <a:blip r:embed="rId4" cstate="print">
              <a:lum bright="20000"/>
            </a:blip>
            <a:srcRect/>
            <a:stretch>
              <a:fillRect/>
            </a:stretch>
          </p:blipFill>
          <p:spPr bwMode="auto">
            <a:xfrm>
              <a:off x="990600" y="3479800"/>
              <a:ext cx="3276600" cy="2457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ounded Rectangle 7"/>
            <p:cNvSpPr/>
            <p:nvPr/>
          </p:nvSpPr>
          <p:spPr>
            <a:xfrm>
              <a:off x="2362200" y="3581400"/>
              <a:ext cx="533400" cy="1524000"/>
            </a:xfrm>
            <a:prstGeom prst="roundRect">
              <a:avLst/>
            </a:prstGeom>
            <a:solidFill>
              <a:schemeClr val="accent1">
                <a:alpha val="2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rot="5400000">
            <a:off x="16764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9812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22860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5907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28955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32003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35051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44958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48006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51054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54102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57150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60198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114800" y="4343400"/>
            <a:ext cx="10668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Model</a:t>
            </a:r>
            <a:endParaRPr lang="en-US" sz="1200" dirty="0">
              <a:latin typeface="Times" pitchFamily="18" charset="0"/>
              <a:cs typeface="Times" pitchFamily="18" charset="0"/>
            </a:endParaRPr>
          </a:p>
        </p:txBody>
      </p:sp>
      <p:cxnSp>
        <p:nvCxnSpPr>
          <p:cNvPr id="37" name="Straight Arrow Connector 36"/>
          <p:cNvCxnSpPr>
            <a:stCxn id="12" idx="4"/>
            <a:endCxn id="36" idx="0"/>
          </p:cNvCxnSpPr>
          <p:nvPr/>
        </p:nvCxnSpPr>
        <p:spPr>
          <a:xfrm rot="5400000">
            <a:off x="4495800" y="4191000"/>
            <a:ext cx="3048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rot="10800000">
            <a:off x="3477904" y="4509448"/>
            <a:ext cx="533400" cy="3810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Oval 41"/>
          <p:cNvSpPr/>
          <p:nvPr/>
        </p:nvSpPr>
        <p:spPr>
          <a:xfrm>
            <a:off x="4079544" y="5334000"/>
            <a:ext cx="11430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Deliver</a:t>
            </a:r>
            <a:endParaRPr lang="en-US" sz="1200" dirty="0">
              <a:latin typeface="Times" pitchFamily="18" charset="0"/>
              <a:cs typeface="Times" pitchFamily="18" charset="0"/>
            </a:endParaRPr>
          </a:p>
        </p:txBody>
      </p:sp>
      <p:cxnSp>
        <p:nvCxnSpPr>
          <p:cNvPr id="44" name="Straight Arrow Connector 43"/>
          <p:cNvCxnSpPr>
            <a:stCxn id="36" idx="4"/>
            <a:endCxn id="42" idx="0"/>
          </p:cNvCxnSpPr>
          <p:nvPr/>
        </p:nvCxnSpPr>
        <p:spPr>
          <a:xfrm rot="16200000" flipH="1">
            <a:off x="4497222" y="5180178"/>
            <a:ext cx="304800" cy="28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531" name="Picture 3"/>
          <p:cNvPicPr>
            <a:picLocks noChangeAspect="1" noChangeArrowheads="1"/>
          </p:cNvPicPr>
          <p:nvPr/>
        </p:nvPicPr>
        <p:blipFill>
          <a:blip r:embed="rId5" cstate="print"/>
          <a:srcRect/>
          <a:stretch>
            <a:fillRect/>
          </a:stretch>
        </p:blipFill>
        <p:spPr bwMode="auto">
          <a:xfrm>
            <a:off x="5384800" y="4000500"/>
            <a:ext cx="3518344" cy="16002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Modeling Distance &amp; Direction through Face Detection</a:t>
            </a:r>
            <a:endParaRPr lang="en-US" sz="28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27</a:t>
            </a:fld>
            <a:endParaRPr lang="en-US"/>
          </a:p>
        </p:txBody>
      </p:sp>
      <p:grpSp>
        <p:nvGrpSpPr>
          <p:cNvPr id="6" name="Group 5"/>
          <p:cNvGrpSpPr/>
          <p:nvPr/>
        </p:nvGrpSpPr>
        <p:grpSpPr>
          <a:xfrm>
            <a:off x="533400" y="1447800"/>
            <a:ext cx="3733800" cy="4038600"/>
            <a:chOff x="3276600" y="10591800"/>
            <a:chExt cx="6019800" cy="6553200"/>
          </a:xfrm>
        </p:grpSpPr>
        <p:sp>
          <p:nvSpPr>
            <p:cNvPr id="7" name="Rounded Rectangle 6"/>
            <p:cNvSpPr/>
            <p:nvPr/>
          </p:nvSpPr>
          <p:spPr bwMode="auto">
            <a:xfrm>
              <a:off x="3276600" y="10591800"/>
              <a:ext cx="6019800" cy="6553200"/>
            </a:xfrm>
            <a:prstGeom prst="roundRect">
              <a:avLst>
                <a:gd name="adj" fmla="val 7789"/>
              </a:avLst>
            </a:prstGeom>
            <a:solidFill>
              <a:srgbClr val="FFFFCC"/>
            </a:solidFill>
            <a:ln w="3810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8" name="Picture 7" descr="expo00011.BMP"/>
            <p:cNvPicPr>
              <a:picLocks noChangeAspect="1"/>
            </p:cNvPicPr>
            <p:nvPr/>
          </p:nvPicPr>
          <p:blipFill>
            <a:blip r:embed="rId2" cstate="print"/>
            <a:stretch>
              <a:fillRect/>
            </a:stretch>
          </p:blipFill>
          <p:spPr>
            <a:xfrm>
              <a:off x="3581400" y="10820400"/>
              <a:ext cx="5320400" cy="399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Tom_Cruise_1_37_3.bmp"/>
            <p:cNvPicPr>
              <a:picLocks noChangeAspect="1"/>
            </p:cNvPicPr>
            <p:nvPr/>
          </p:nvPicPr>
          <p:blipFill>
            <a:blip r:embed="rId3" cstate="print"/>
            <a:stretch>
              <a:fillRect/>
            </a:stretch>
          </p:blipFill>
          <p:spPr>
            <a:xfrm>
              <a:off x="7086600" y="15544800"/>
              <a:ext cx="1295400" cy="129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Tom_Cruise_1_37_2.bmp"/>
            <p:cNvPicPr>
              <a:picLocks noChangeAspect="1"/>
            </p:cNvPicPr>
            <p:nvPr/>
          </p:nvPicPr>
          <p:blipFill>
            <a:blip r:embed="rId4" cstate="print"/>
            <a:stretch>
              <a:fillRect/>
            </a:stretch>
          </p:blipFill>
          <p:spPr>
            <a:xfrm>
              <a:off x="4343400" y="15741316"/>
              <a:ext cx="838200" cy="83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4038600" y="13106400"/>
              <a:ext cx="838200" cy="838200"/>
            </a:xfrm>
            <a:prstGeom prst="rect">
              <a:avLst/>
            </a:prstGeom>
            <a:solidFill>
              <a:schemeClr val="accent1">
                <a:alpha val="31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86400" y="11502190"/>
              <a:ext cx="1295400" cy="1295400"/>
            </a:xfrm>
            <a:prstGeom prst="rect">
              <a:avLst/>
            </a:prstGeom>
            <a:solidFill>
              <a:schemeClr val="accent1">
                <a:alpha val="23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05200" y="14951242"/>
              <a:ext cx="1862235" cy="389247"/>
            </a:xfrm>
            <a:prstGeom prst="rect">
              <a:avLst/>
            </a:prstGeom>
            <a:noFill/>
          </p:spPr>
          <p:txBody>
            <a:bodyPr wrap="none" rtlCol="0">
              <a:spAutoFit/>
            </a:bodyPr>
            <a:lstStyle/>
            <a:p>
              <a:r>
                <a:rPr lang="en-US" sz="1400" dirty="0" smtClean="0">
                  <a:latin typeface="Times New Roman" pitchFamily="18" charset="0"/>
                  <a:cs typeface="Times New Roman" pitchFamily="18" charset="0"/>
                </a:rPr>
                <a:t>Detected Face 1</a:t>
              </a:r>
              <a:endParaRPr lang="en-US" sz="1400" dirty="0">
                <a:latin typeface="Times New Roman" pitchFamily="18" charset="0"/>
                <a:cs typeface="Times New Roman" pitchFamily="18" charset="0"/>
              </a:endParaRPr>
            </a:p>
          </p:txBody>
        </p:sp>
        <p:sp>
          <p:nvSpPr>
            <p:cNvPr id="14" name="TextBox 13"/>
            <p:cNvSpPr txBox="1"/>
            <p:nvPr/>
          </p:nvSpPr>
          <p:spPr>
            <a:xfrm>
              <a:off x="6542726" y="14929338"/>
              <a:ext cx="1862235" cy="389247"/>
            </a:xfrm>
            <a:prstGeom prst="rect">
              <a:avLst/>
            </a:prstGeom>
            <a:noFill/>
          </p:spPr>
          <p:txBody>
            <a:bodyPr wrap="none" rtlCol="0">
              <a:spAutoFit/>
            </a:bodyPr>
            <a:lstStyle/>
            <a:p>
              <a:r>
                <a:rPr lang="en-US" sz="1400" dirty="0" smtClean="0">
                  <a:latin typeface="Times New Roman" pitchFamily="18" charset="0"/>
                  <a:cs typeface="Times New Roman" pitchFamily="18" charset="0"/>
                </a:rPr>
                <a:t>Detected Face 2</a:t>
              </a:r>
              <a:endParaRPr lang="en-US" sz="1400" dirty="0">
                <a:latin typeface="Times New Roman" pitchFamily="18" charset="0"/>
                <a:cs typeface="Times New Roman" pitchFamily="18" charset="0"/>
              </a:endParaRPr>
            </a:p>
          </p:txBody>
        </p:sp>
      </p:grpSp>
      <p:pic>
        <p:nvPicPr>
          <p:cNvPr id="16" name="Picture 15" descr="Block Diagram.bmp"/>
          <p:cNvPicPr/>
          <p:nvPr/>
        </p:nvPicPr>
        <p:blipFill>
          <a:blip r:embed="rId5" cstate="print"/>
          <a:stretch>
            <a:fillRect/>
          </a:stretch>
        </p:blipFill>
        <p:spPr>
          <a:xfrm>
            <a:off x="5105400" y="1295400"/>
            <a:ext cx="3276600" cy="4572000"/>
          </a:xfrm>
          <a:prstGeom prst="rect">
            <a:avLst/>
          </a:prstGeom>
        </p:spPr>
      </p:pic>
      <p:sp>
        <p:nvSpPr>
          <p:cNvPr id="17" name="TextBox 16"/>
          <p:cNvSpPr txBox="1"/>
          <p:nvPr/>
        </p:nvSpPr>
        <p:spPr>
          <a:xfrm>
            <a:off x="529496" y="5562600"/>
            <a:ext cx="3890104" cy="369332"/>
          </a:xfrm>
          <a:prstGeom prst="rect">
            <a:avLst/>
          </a:prstGeom>
          <a:noFill/>
        </p:spPr>
        <p:txBody>
          <a:bodyPr wrap="none" rtlCol="0">
            <a:spAutoFit/>
          </a:bodyPr>
          <a:lstStyle/>
          <a:p>
            <a:r>
              <a:rPr lang="en-US" dirty="0" smtClean="0">
                <a:latin typeface="Times" pitchFamily="18" charset="0"/>
                <a:cs typeface="Times" pitchFamily="18" charset="0"/>
              </a:rPr>
              <a:t>Problem with face detection algorithms</a:t>
            </a:r>
            <a:endParaRPr lang="en-US" dirty="0">
              <a:latin typeface="Times" pitchFamily="18" charset="0"/>
              <a:cs typeface="Times" pitchFamily="18" charset="0"/>
            </a:endParaRPr>
          </a:p>
        </p:txBody>
      </p:sp>
      <p:sp>
        <p:nvSpPr>
          <p:cNvPr id="18" name="TextBox 17"/>
          <p:cNvSpPr txBox="1"/>
          <p:nvPr/>
        </p:nvSpPr>
        <p:spPr>
          <a:xfrm>
            <a:off x="5812351" y="5867400"/>
            <a:ext cx="1883849" cy="369332"/>
          </a:xfrm>
          <a:prstGeom prst="rect">
            <a:avLst/>
          </a:prstGeom>
          <a:noFill/>
        </p:spPr>
        <p:txBody>
          <a:bodyPr wrap="none" rtlCol="0">
            <a:spAutoFit/>
          </a:bodyPr>
          <a:lstStyle/>
          <a:p>
            <a:r>
              <a:rPr lang="en-US" dirty="0" smtClean="0">
                <a:latin typeface="Times" pitchFamily="18" charset="0"/>
                <a:cs typeface="Times" pitchFamily="18" charset="0"/>
              </a:rPr>
              <a:t>Proposed Solution</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Module 1: Color Analysis</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28</a:t>
            </a:fld>
            <a:endParaRPr lang="en-US"/>
          </a:p>
        </p:txBody>
      </p:sp>
      <p:pic>
        <p:nvPicPr>
          <p:cNvPr id="37" name="Picture 36" descr="Module`.bmp"/>
          <p:cNvPicPr>
            <a:picLocks noChangeAspect="1"/>
          </p:cNvPicPr>
          <p:nvPr/>
        </p:nvPicPr>
        <p:blipFill>
          <a:blip r:embed="rId2" cstate="print"/>
          <a:stretch>
            <a:fillRect/>
          </a:stretch>
        </p:blipFill>
        <p:spPr>
          <a:xfrm>
            <a:off x="228600" y="1219200"/>
            <a:ext cx="8686800" cy="3209551"/>
          </a:xfrm>
          <a:prstGeom prst="rect">
            <a:avLst/>
          </a:prstGeom>
          <a:ln>
            <a:noFill/>
          </a:ln>
          <a:effectLst>
            <a:outerShdw blurRad="292100" dist="139700" dir="2700000" algn="tl" rotWithShape="0">
              <a:srgbClr val="333333">
                <a:alpha val="65000"/>
              </a:srgbClr>
            </a:outerShdw>
          </a:effectLst>
        </p:spPr>
      </p:pic>
      <p:pic>
        <p:nvPicPr>
          <p:cNvPr id="38" name="Picture 37" descr="Figure6.bmp"/>
          <p:cNvPicPr/>
          <p:nvPr/>
        </p:nvPicPr>
        <p:blipFill>
          <a:blip r:embed="rId3" cstate="print"/>
          <a:stretch>
            <a:fillRect/>
          </a:stretch>
        </p:blipFill>
        <p:spPr>
          <a:xfrm>
            <a:off x="2667000" y="4572000"/>
            <a:ext cx="3962400" cy="14478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dissolv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2: </a:t>
            </a:r>
            <a:r>
              <a:rPr lang="en-US" sz="2800" dirty="0" smtClean="0"/>
              <a:t>Local Conditional Probability Density</a:t>
            </a:r>
            <a:r>
              <a:rPr lang="en-US" dirty="0" smtClean="0"/>
              <a:t> </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29</a:t>
            </a:fld>
            <a:endParaRPr lang="en-US"/>
          </a:p>
        </p:txBody>
      </p:sp>
      <p:pic>
        <p:nvPicPr>
          <p:cNvPr id="12" name="Picture 11" descr="Module 2-1.bmp"/>
          <p:cNvPicPr>
            <a:picLocks noChangeAspect="1"/>
          </p:cNvPicPr>
          <p:nvPr/>
        </p:nvPicPr>
        <p:blipFill>
          <a:blip r:embed="rId3" cstate="print"/>
          <a:stretch>
            <a:fillRect/>
          </a:stretch>
        </p:blipFill>
        <p:spPr>
          <a:xfrm>
            <a:off x="381001" y="1196745"/>
            <a:ext cx="3657600" cy="2232255"/>
          </a:xfrm>
          <a:prstGeom prst="rect">
            <a:avLst/>
          </a:prstGeom>
          <a:ln>
            <a:noFill/>
          </a:ln>
          <a:effectLst>
            <a:outerShdw blurRad="292100" dist="139700" dir="2700000" algn="tl" rotWithShape="0">
              <a:srgbClr val="333333">
                <a:alpha val="65000"/>
              </a:srgbClr>
            </a:outerShdw>
          </a:effectLst>
        </p:spPr>
      </p:pic>
      <p:pic>
        <p:nvPicPr>
          <p:cNvPr id="13" name="Picture 12" descr="Module 2-2.bmp"/>
          <p:cNvPicPr>
            <a:picLocks noChangeAspect="1"/>
          </p:cNvPicPr>
          <p:nvPr/>
        </p:nvPicPr>
        <p:blipFill>
          <a:blip r:embed="rId4" cstate="print"/>
          <a:stretch>
            <a:fillRect/>
          </a:stretch>
        </p:blipFill>
        <p:spPr>
          <a:xfrm>
            <a:off x="4724400" y="1187502"/>
            <a:ext cx="3733800" cy="2241498"/>
          </a:xfrm>
          <a:prstGeom prst="rect">
            <a:avLst/>
          </a:prstGeom>
          <a:ln>
            <a:noFill/>
          </a:ln>
          <a:effectLst>
            <a:outerShdw blurRad="292100" dist="139700" dir="2700000" algn="tl" rotWithShape="0">
              <a:srgbClr val="333333">
                <a:alpha val="65000"/>
              </a:srgbClr>
            </a:outerShdw>
          </a:effectLst>
        </p:spPr>
      </p:pic>
      <p:graphicFrame>
        <p:nvGraphicFramePr>
          <p:cNvPr id="38914" name="Object 2"/>
          <p:cNvGraphicFramePr>
            <a:graphicFrameLocks noChangeAspect="1"/>
          </p:cNvGraphicFramePr>
          <p:nvPr/>
        </p:nvGraphicFramePr>
        <p:xfrm>
          <a:off x="2514600" y="3657600"/>
          <a:ext cx="4572000" cy="1170581"/>
        </p:xfrm>
        <a:graphic>
          <a:graphicData uri="http://schemas.openxmlformats.org/presentationml/2006/ole">
            <mc:AlternateContent xmlns:mc="http://schemas.openxmlformats.org/markup-compatibility/2006">
              <mc:Choice xmlns:v="urn:schemas-microsoft-com:vml" Requires="v">
                <p:oleObj spid="_x0000_s38918" name="Equation" r:id="rId5" imgW="2628720" imgH="672840" progId="Equation.3">
                  <p:embed/>
                </p:oleObj>
              </mc:Choice>
              <mc:Fallback>
                <p:oleObj name="Equation" r:id="rId5" imgW="2628720" imgH="67284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3657600"/>
                        <a:ext cx="4572000" cy="1170581"/>
                      </a:xfrm>
                      <a:prstGeom prst="rect">
                        <a:avLst/>
                      </a:prstGeom>
                      <a:solidFill>
                        <a:srgbClr val="FFFF99"/>
                      </a:solidFill>
                    </p:spPr>
                  </p:pic>
                </p:oleObj>
              </mc:Fallback>
            </mc:AlternateContent>
          </a:graphicData>
        </a:graphic>
      </p:graphicFrame>
      <p:pic>
        <p:nvPicPr>
          <p:cNvPr id="16" name="Picture 6"/>
          <p:cNvPicPr>
            <a:picLocks noChangeArrowheads="1"/>
          </p:cNvPicPr>
          <p:nvPr/>
        </p:nvPicPr>
        <p:blipFill>
          <a:blip r:embed="rId7" cstate="print"/>
          <a:srcRect/>
          <a:stretch>
            <a:fillRect/>
          </a:stretch>
        </p:blipFill>
        <p:spPr bwMode="auto">
          <a:xfrm>
            <a:off x="762000" y="5029200"/>
            <a:ext cx="1295400" cy="9144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Picture 7"/>
          <p:cNvPicPr>
            <a:picLocks noChangeArrowheads="1"/>
          </p:cNvPicPr>
          <p:nvPr/>
        </p:nvPicPr>
        <p:blipFill>
          <a:blip r:embed="rId8" cstate="print"/>
          <a:srcRect/>
          <a:stretch>
            <a:fillRect/>
          </a:stretch>
        </p:blipFill>
        <p:spPr bwMode="auto">
          <a:xfrm>
            <a:off x="2286000" y="5029200"/>
            <a:ext cx="1295136" cy="9583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8" name="Picture 8"/>
          <p:cNvPicPr>
            <a:picLocks noChangeArrowheads="1"/>
          </p:cNvPicPr>
          <p:nvPr/>
        </p:nvPicPr>
        <p:blipFill>
          <a:blip r:embed="rId9" cstate="print"/>
          <a:srcRect/>
          <a:stretch>
            <a:fillRect/>
          </a:stretch>
        </p:blipFill>
        <p:spPr bwMode="auto">
          <a:xfrm>
            <a:off x="3810000" y="5029200"/>
            <a:ext cx="1457026" cy="9525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Picture 9"/>
          <p:cNvPicPr>
            <a:picLocks noChangeArrowheads="1"/>
          </p:cNvPicPr>
          <p:nvPr/>
        </p:nvPicPr>
        <p:blipFill>
          <a:blip r:embed="rId10" cstate="print"/>
          <a:srcRect/>
          <a:stretch>
            <a:fillRect/>
          </a:stretch>
        </p:blipFill>
        <p:spPr bwMode="auto">
          <a:xfrm>
            <a:off x="5410200" y="5029200"/>
            <a:ext cx="1444106" cy="990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0" name="Picture 10"/>
          <p:cNvPicPr>
            <a:picLocks noChangeArrowheads="1"/>
          </p:cNvPicPr>
          <p:nvPr/>
        </p:nvPicPr>
        <p:blipFill>
          <a:blip r:embed="rId11" cstate="print"/>
          <a:srcRect/>
          <a:stretch>
            <a:fillRect/>
          </a:stretch>
        </p:blipFill>
        <p:spPr bwMode="auto">
          <a:xfrm>
            <a:off x="7010400" y="5029200"/>
            <a:ext cx="1482110" cy="990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9547"/>
            <a:ext cx="8229600" cy="868362"/>
          </a:xfrm>
        </p:spPr>
        <p:txBody>
          <a:bodyPr/>
          <a:lstStyle/>
          <a:p>
            <a:r>
              <a:rPr lang="en-US" dirty="0" smtClean="0"/>
              <a:t>Social Interactions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a:t>
            </a:fld>
            <a:endParaRPr lang="en-US"/>
          </a:p>
        </p:txBody>
      </p:sp>
      <p:sp>
        <p:nvSpPr>
          <p:cNvPr id="5" name="Can 4"/>
          <p:cNvSpPr/>
          <p:nvPr/>
        </p:nvSpPr>
        <p:spPr>
          <a:xfrm rot="15125392" flipH="1">
            <a:off x="5404792" y="1189339"/>
            <a:ext cx="914400" cy="1454887"/>
          </a:xfrm>
          <a:prstGeom prst="can">
            <a:avLst>
              <a:gd name="adj" fmla="val 4597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 name="Can 5"/>
          <p:cNvSpPr/>
          <p:nvPr/>
        </p:nvSpPr>
        <p:spPr>
          <a:xfrm rot="15125392" flipH="1">
            <a:off x="5585158" y="1740480"/>
            <a:ext cx="914400" cy="1454887"/>
          </a:xfrm>
          <a:prstGeom prst="can">
            <a:avLst>
              <a:gd name="adj" fmla="val 4597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Can 6"/>
          <p:cNvSpPr/>
          <p:nvPr/>
        </p:nvSpPr>
        <p:spPr>
          <a:xfrm rot="15125392" flipH="1">
            <a:off x="5657766" y="1336119"/>
            <a:ext cx="803338" cy="1454887"/>
          </a:xfrm>
          <a:prstGeom prst="can">
            <a:avLst>
              <a:gd name="adj" fmla="val 4597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8" name="Picture 7"/>
          <p:cNvPicPr>
            <a:picLocks noChangeAspect="1" noChangeArrowheads="1"/>
          </p:cNvPicPr>
          <p:nvPr/>
        </p:nvPicPr>
        <p:blipFill rotWithShape="1">
          <a:blip r:embed="rId2" cstate="print">
            <a:duotone>
              <a:schemeClr val="accent1">
                <a:shade val="45000"/>
                <a:satMod val="135000"/>
              </a:schemeClr>
              <a:prstClr val="white"/>
            </a:duotone>
          </a:blip>
          <a:srcRect r="6383"/>
          <a:stretch/>
        </p:blipFill>
        <p:spPr bwMode="auto">
          <a:xfrm flipH="1">
            <a:off x="2971800" y="1409700"/>
            <a:ext cx="3352800" cy="3619500"/>
          </a:xfrm>
          <a:prstGeom prst="rect">
            <a:avLst/>
          </a:prstGeom>
          <a:noFill/>
          <a:ln>
            <a:noFill/>
          </a:ln>
        </p:spPr>
      </p:pic>
      <p:sp>
        <p:nvSpPr>
          <p:cNvPr id="10" name="Can 9"/>
          <p:cNvSpPr/>
          <p:nvPr/>
        </p:nvSpPr>
        <p:spPr>
          <a:xfrm rot="15155751">
            <a:off x="2961513" y="1580403"/>
            <a:ext cx="914400" cy="2137348"/>
          </a:xfrm>
          <a:prstGeom prst="can">
            <a:avLst>
              <a:gd name="adj" fmla="val 45973"/>
            </a:avLst>
          </a:prstGeom>
          <a:gradFill>
            <a:gsLst>
              <a:gs pos="0">
                <a:schemeClr val="accent4">
                  <a:tint val="50000"/>
                  <a:satMod val="300000"/>
                  <a:alpha val="48000"/>
                </a:schemeClr>
              </a:gs>
              <a:gs pos="35000">
                <a:schemeClr val="accent4">
                  <a:tint val="37000"/>
                  <a:satMod val="300000"/>
                </a:schemeClr>
              </a:gs>
              <a:gs pos="100000">
                <a:schemeClr val="accent4">
                  <a:tint val="15000"/>
                  <a:satMod val="350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Can 10"/>
          <p:cNvSpPr/>
          <p:nvPr/>
        </p:nvSpPr>
        <p:spPr>
          <a:xfrm rot="15155751">
            <a:off x="3218079" y="2131544"/>
            <a:ext cx="914400" cy="2137348"/>
          </a:xfrm>
          <a:prstGeom prst="can">
            <a:avLst>
              <a:gd name="adj" fmla="val 45973"/>
            </a:avLst>
          </a:prstGeom>
          <a:gradFill>
            <a:gsLst>
              <a:gs pos="0">
                <a:schemeClr val="accent2">
                  <a:tint val="50000"/>
                  <a:satMod val="300000"/>
                  <a:alpha val="54000"/>
                </a:schemeClr>
              </a:gs>
              <a:gs pos="35000">
                <a:schemeClr val="accent2">
                  <a:tint val="37000"/>
                  <a:satMod val="300000"/>
                </a:schemeClr>
              </a:gs>
              <a:gs pos="100000">
                <a:schemeClr val="accent2">
                  <a:tint val="15000"/>
                  <a:satMod val="350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 name="Can 11"/>
          <p:cNvSpPr/>
          <p:nvPr/>
        </p:nvSpPr>
        <p:spPr>
          <a:xfrm rot="15155751">
            <a:off x="3262312" y="1706832"/>
            <a:ext cx="846302" cy="2137349"/>
          </a:xfrm>
          <a:prstGeom prst="can">
            <a:avLst>
              <a:gd name="adj" fmla="val 45973"/>
            </a:avLst>
          </a:prstGeom>
          <a:gradFill>
            <a:gsLst>
              <a:gs pos="0">
                <a:schemeClr val="accent3">
                  <a:tint val="50000"/>
                  <a:satMod val="300000"/>
                  <a:alpha val="67000"/>
                </a:schemeClr>
              </a:gs>
              <a:gs pos="35000">
                <a:schemeClr val="accent3">
                  <a:tint val="37000"/>
                  <a:satMod val="300000"/>
                </a:schemeClr>
              </a:gs>
              <a:gs pos="100000">
                <a:schemeClr val="accent3">
                  <a:tint val="15000"/>
                  <a:satMod val="35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Arc 12"/>
          <p:cNvSpPr/>
          <p:nvPr/>
        </p:nvSpPr>
        <p:spPr>
          <a:xfrm rot="5089285">
            <a:off x="2166757" y="2709482"/>
            <a:ext cx="828604" cy="396916"/>
          </a:xfrm>
          <a:prstGeom prst="arc">
            <a:avLst>
              <a:gd name="adj1" fmla="val 12203339"/>
              <a:gd name="adj2" fmla="val 131112"/>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rot="3187615">
            <a:off x="2538034" y="3132265"/>
            <a:ext cx="579128" cy="365745"/>
          </a:xfrm>
          <a:prstGeom prst="arc">
            <a:avLst>
              <a:gd name="adj1" fmla="val 10802142"/>
              <a:gd name="adj2" fmla="val 19712495"/>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p:cNvSpPr/>
          <p:nvPr/>
        </p:nvSpPr>
        <p:spPr>
          <a:xfrm rot="14945508">
            <a:off x="2559704" y="2837003"/>
            <a:ext cx="578352" cy="396916"/>
          </a:xfrm>
          <a:prstGeom prst="arc">
            <a:avLst>
              <a:gd name="adj1" fmla="val 14084574"/>
              <a:gd name="adj2" fmla="val 16763430"/>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2650538" y="3040667"/>
            <a:ext cx="127793" cy="177006"/>
          </a:xfrm>
          <a:custGeom>
            <a:avLst/>
            <a:gdLst>
              <a:gd name="connsiteX0" fmla="*/ 77787 w 127793"/>
              <a:gd name="connsiteY0" fmla="*/ 173831 h 177006"/>
              <a:gd name="connsiteX1" fmla="*/ 6350 w 127793"/>
              <a:gd name="connsiteY1" fmla="*/ 40481 h 177006"/>
              <a:gd name="connsiteX2" fmla="*/ 115887 w 127793"/>
              <a:gd name="connsiteY2" fmla="*/ 21431 h 177006"/>
              <a:gd name="connsiteX3" fmla="*/ 77787 w 127793"/>
              <a:gd name="connsiteY3" fmla="*/ 173831 h 177006"/>
            </a:gdLst>
            <a:ahLst/>
            <a:cxnLst>
              <a:cxn ang="0">
                <a:pos x="connsiteX0" y="connsiteY0"/>
              </a:cxn>
              <a:cxn ang="0">
                <a:pos x="connsiteX1" y="connsiteY1"/>
              </a:cxn>
              <a:cxn ang="0">
                <a:pos x="connsiteX2" y="connsiteY2"/>
              </a:cxn>
              <a:cxn ang="0">
                <a:pos x="connsiteX3" y="connsiteY3"/>
              </a:cxn>
            </a:cxnLst>
            <a:rect l="l" t="t" r="r" b="b"/>
            <a:pathLst>
              <a:path w="127793" h="177006">
                <a:moveTo>
                  <a:pt x="77787" y="173831"/>
                </a:moveTo>
                <a:cubicBezTo>
                  <a:pt x="59531" y="177006"/>
                  <a:pt x="0" y="65881"/>
                  <a:pt x="6350" y="40481"/>
                </a:cubicBezTo>
                <a:cubicBezTo>
                  <a:pt x="12700" y="15081"/>
                  <a:pt x="103981" y="0"/>
                  <a:pt x="115887" y="21431"/>
                </a:cubicBezTo>
                <a:cubicBezTo>
                  <a:pt x="127793" y="42862"/>
                  <a:pt x="96043" y="170656"/>
                  <a:pt x="77787" y="173831"/>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7" name="TextBox 16"/>
          <p:cNvSpPr txBox="1"/>
          <p:nvPr/>
        </p:nvSpPr>
        <p:spPr>
          <a:xfrm rot="20540464">
            <a:off x="3224980" y="3167960"/>
            <a:ext cx="1334340" cy="369332"/>
          </a:xfrm>
          <a:prstGeom prst="rect">
            <a:avLst/>
          </a:prstGeom>
          <a:noFill/>
        </p:spPr>
        <p:txBody>
          <a:bodyPr wrap="none" rtlCol="0">
            <a:spAutoFit/>
          </a:bodyPr>
          <a:lstStyle/>
          <a:p>
            <a:r>
              <a:rPr lang="en-US" dirty="0" smtClean="0"/>
              <a:t>Social Touch</a:t>
            </a:r>
            <a:endParaRPr lang="en-US" dirty="0"/>
          </a:p>
        </p:txBody>
      </p:sp>
      <p:sp>
        <p:nvSpPr>
          <p:cNvPr id="18" name="TextBox 17"/>
          <p:cNvSpPr txBox="1"/>
          <p:nvPr/>
        </p:nvSpPr>
        <p:spPr>
          <a:xfrm rot="20565735">
            <a:off x="3124200" y="2517075"/>
            <a:ext cx="1243738" cy="369332"/>
          </a:xfrm>
          <a:prstGeom prst="rect">
            <a:avLst/>
          </a:prstGeom>
          <a:noFill/>
        </p:spPr>
        <p:txBody>
          <a:bodyPr wrap="none" rtlCol="0">
            <a:spAutoFit/>
          </a:bodyPr>
          <a:lstStyle/>
          <a:p>
            <a:r>
              <a:rPr lang="en-US" dirty="0" smtClean="0"/>
              <a:t>Social Sight</a:t>
            </a:r>
            <a:endParaRPr lang="en-US" dirty="0"/>
          </a:p>
        </p:txBody>
      </p:sp>
      <p:sp>
        <p:nvSpPr>
          <p:cNvPr id="19" name="TextBox 18"/>
          <p:cNvSpPr txBox="1"/>
          <p:nvPr/>
        </p:nvSpPr>
        <p:spPr>
          <a:xfrm rot="20583507">
            <a:off x="2592150" y="2116334"/>
            <a:ext cx="1513556" cy="369332"/>
          </a:xfrm>
          <a:prstGeom prst="rect">
            <a:avLst/>
          </a:prstGeom>
          <a:noFill/>
        </p:spPr>
        <p:txBody>
          <a:bodyPr wrap="none" rtlCol="0">
            <a:spAutoFit/>
          </a:bodyPr>
          <a:lstStyle/>
          <a:p>
            <a:r>
              <a:rPr lang="en-US" dirty="0" smtClean="0"/>
              <a:t>Social Hearing</a:t>
            </a:r>
            <a:endParaRPr lang="en-US" dirty="0"/>
          </a:p>
        </p:txBody>
      </p:sp>
      <p:sp>
        <p:nvSpPr>
          <p:cNvPr id="20" name="TextBox 19"/>
          <p:cNvSpPr txBox="1"/>
          <p:nvPr/>
        </p:nvSpPr>
        <p:spPr>
          <a:xfrm rot="20298290">
            <a:off x="1335286" y="4017625"/>
            <a:ext cx="1572753" cy="646331"/>
          </a:xfrm>
          <a:prstGeom prst="rect">
            <a:avLst/>
          </a:prstGeom>
          <a:noFill/>
        </p:spPr>
        <p:txBody>
          <a:bodyPr wrap="square" rtlCol="0">
            <a:spAutoFit/>
          </a:bodyPr>
          <a:lstStyle/>
          <a:p>
            <a:pPr algn="ctr"/>
            <a:r>
              <a:rPr lang="en-US" dirty="0" smtClean="0"/>
              <a:t>Social Stimulation</a:t>
            </a:r>
            <a:endParaRPr lang="en-US" dirty="0"/>
          </a:p>
        </p:txBody>
      </p:sp>
      <p:sp>
        <p:nvSpPr>
          <p:cNvPr id="21" name="Bent Arrow 20"/>
          <p:cNvSpPr/>
          <p:nvPr/>
        </p:nvSpPr>
        <p:spPr>
          <a:xfrm rot="20346500">
            <a:off x="1735793" y="3255899"/>
            <a:ext cx="762000" cy="7620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rot="20298290">
            <a:off x="6930387" y="2031508"/>
            <a:ext cx="1572753" cy="646331"/>
          </a:xfrm>
          <a:prstGeom prst="rect">
            <a:avLst/>
          </a:prstGeom>
          <a:noFill/>
        </p:spPr>
        <p:txBody>
          <a:bodyPr wrap="square" rtlCol="0">
            <a:spAutoFit/>
          </a:bodyPr>
          <a:lstStyle/>
          <a:p>
            <a:pPr algn="ctr"/>
            <a:r>
              <a:rPr lang="en-US" dirty="0" smtClean="0"/>
              <a:t>Social Reciprocation</a:t>
            </a:r>
            <a:endParaRPr lang="en-US" dirty="0"/>
          </a:p>
        </p:txBody>
      </p:sp>
      <p:sp>
        <p:nvSpPr>
          <p:cNvPr id="23" name="Bent Arrow 22"/>
          <p:cNvSpPr/>
          <p:nvPr/>
        </p:nvSpPr>
        <p:spPr>
          <a:xfrm rot="4014705">
            <a:off x="6900691" y="1492967"/>
            <a:ext cx="762000" cy="7620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rot="20367489">
            <a:off x="5682956" y="1343254"/>
            <a:ext cx="608052" cy="369332"/>
          </a:xfrm>
          <a:prstGeom prst="rect">
            <a:avLst/>
          </a:prstGeom>
          <a:noFill/>
        </p:spPr>
        <p:txBody>
          <a:bodyPr wrap="none" rtlCol="0">
            <a:spAutoFit/>
          </a:bodyPr>
          <a:lstStyle/>
          <a:p>
            <a:r>
              <a:rPr lang="en-US" dirty="0" smtClean="0"/>
              <a:t>Face</a:t>
            </a:r>
            <a:endParaRPr lang="en-US" dirty="0"/>
          </a:p>
        </p:txBody>
      </p:sp>
      <p:sp>
        <p:nvSpPr>
          <p:cNvPr id="25" name="TextBox 24"/>
          <p:cNvSpPr txBox="1"/>
          <p:nvPr/>
        </p:nvSpPr>
        <p:spPr>
          <a:xfrm rot="20430149">
            <a:off x="6040517" y="1697613"/>
            <a:ext cx="657552" cy="369332"/>
          </a:xfrm>
          <a:prstGeom prst="rect">
            <a:avLst/>
          </a:prstGeom>
          <a:noFill/>
        </p:spPr>
        <p:txBody>
          <a:bodyPr wrap="none" rtlCol="0">
            <a:spAutoFit/>
          </a:bodyPr>
          <a:lstStyle/>
          <a:p>
            <a:r>
              <a:rPr lang="en-US" dirty="0" smtClean="0"/>
              <a:t>Body</a:t>
            </a:r>
            <a:endParaRPr lang="en-US" dirty="0"/>
          </a:p>
        </p:txBody>
      </p:sp>
      <p:sp>
        <p:nvSpPr>
          <p:cNvPr id="26" name="TextBox 25"/>
          <p:cNvSpPr txBox="1"/>
          <p:nvPr/>
        </p:nvSpPr>
        <p:spPr>
          <a:xfrm rot="20605952">
            <a:off x="6173370" y="2344599"/>
            <a:ext cx="694357" cy="369332"/>
          </a:xfrm>
          <a:prstGeom prst="rect">
            <a:avLst/>
          </a:prstGeom>
          <a:noFill/>
        </p:spPr>
        <p:txBody>
          <a:bodyPr wrap="none" rtlCol="0">
            <a:spAutoFit/>
          </a:bodyPr>
          <a:lstStyle/>
          <a:p>
            <a:r>
              <a:rPr lang="en-US" dirty="0" smtClean="0"/>
              <a:t>Voice</a:t>
            </a:r>
            <a:endParaRPr lang="en-US" dirty="0"/>
          </a:p>
        </p:txBody>
      </p:sp>
      <p:sp>
        <p:nvSpPr>
          <p:cNvPr id="27" name="Right Arrow 26"/>
          <p:cNvSpPr/>
          <p:nvPr/>
        </p:nvSpPr>
        <p:spPr>
          <a:xfrm rot="524966">
            <a:off x="4352331" y="2017561"/>
            <a:ext cx="457200" cy="15240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8" name="Right Arrow 27"/>
          <p:cNvSpPr/>
          <p:nvPr/>
        </p:nvSpPr>
        <p:spPr>
          <a:xfrm rot="20508280">
            <a:off x="4511974" y="2473297"/>
            <a:ext cx="304800" cy="1524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9" name="Right Arrow 28"/>
          <p:cNvSpPr/>
          <p:nvPr/>
        </p:nvSpPr>
        <p:spPr>
          <a:xfrm rot="18115878">
            <a:off x="4729156" y="2773572"/>
            <a:ext cx="381000" cy="1524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0" name="Right Arrow 29"/>
          <p:cNvSpPr/>
          <p:nvPr/>
        </p:nvSpPr>
        <p:spPr>
          <a:xfrm rot="18013041">
            <a:off x="5477315" y="1702749"/>
            <a:ext cx="335505" cy="18089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Right Arrow 30"/>
          <p:cNvSpPr/>
          <p:nvPr/>
        </p:nvSpPr>
        <p:spPr>
          <a:xfrm rot="20508280">
            <a:off x="5807373" y="2027453"/>
            <a:ext cx="304800" cy="1524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ight Arrow 31"/>
          <p:cNvSpPr/>
          <p:nvPr/>
        </p:nvSpPr>
        <p:spPr>
          <a:xfrm rot="1482461">
            <a:off x="5881810" y="2437325"/>
            <a:ext cx="381000" cy="1524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3" name="Oval 32"/>
          <p:cNvSpPr/>
          <p:nvPr/>
        </p:nvSpPr>
        <p:spPr>
          <a:xfrm rot="20765919">
            <a:off x="4747521" y="1884966"/>
            <a:ext cx="1147533" cy="832068"/>
          </a:xfrm>
          <a:prstGeom prst="ellipse">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Rectangle 33"/>
          <p:cNvSpPr/>
          <p:nvPr/>
        </p:nvSpPr>
        <p:spPr>
          <a:xfrm rot="20459583">
            <a:off x="4749788" y="1952322"/>
            <a:ext cx="1142999" cy="646331"/>
          </a:xfrm>
          <a:prstGeom prst="rect">
            <a:avLst/>
          </a:prstGeom>
        </p:spPr>
        <p:txBody>
          <a:bodyPr wrap="square">
            <a:spAutoFit/>
          </a:bodyPr>
          <a:lstStyle/>
          <a:p>
            <a:pPr algn="ctr"/>
            <a:r>
              <a:rPr lang="en-US" dirty="0" smtClean="0">
                <a:solidFill>
                  <a:schemeClr val="tx1"/>
                </a:solidFill>
              </a:rPr>
              <a:t>Social Cognition</a:t>
            </a:r>
            <a:endParaRPr lang="en-US" dirty="0">
              <a:solidFill>
                <a:schemeClr val="tx1"/>
              </a:solidFill>
            </a:endParaRPr>
          </a:p>
        </p:txBody>
      </p:sp>
      <p:grpSp>
        <p:nvGrpSpPr>
          <p:cNvPr id="3" name="Group 2"/>
          <p:cNvGrpSpPr/>
          <p:nvPr/>
        </p:nvGrpSpPr>
        <p:grpSpPr>
          <a:xfrm>
            <a:off x="1905000" y="5257800"/>
            <a:ext cx="5638800" cy="609600"/>
            <a:chOff x="1905000" y="5257800"/>
            <a:chExt cx="5638800" cy="609600"/>
          </a:xfrm>
        </p:grpSpPr>
        <p:sp>
          <p:nvSpPr>
            <p:cNvPr id="35" name="Right Arrow 34"/>
            <p:cNvSpPr/>
            <p:nvPr/>
          </p:nvSpPr>
          <p:spPr>
            <a:xfrm>
              <a:off x="1905000" y="5336475"/>
              <a:ext cx="56388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6" name="Rounded Rectangle 35"/>
            <p:cNvSpPr/>
            <p:nvPr/>
          </p:nvSpPr>
          <p:spPr>
            <a:xfrm>
              <a:off x="2057400" y="5257800"/>
              <a:ext cx="1554480" cy="609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Social Stimulation</a:t>
              </a:r>
              <a:endParaRPr lang="en-US" dirty="0"/>
            </a:p>
          </p:txBody>
        </p:sp>
        <p:sp>
          <p:nvSpPr>
            <p:cNvPr id="37" name="Rounded Rectangle 36"/>
            <p:cNvSpPr/>
            <p:nvPr/>
          </p:nvSpPr>
          <p:spPr>
            <a:xfrm>
              <a:off x="3810000" y="5257800"/>
              <a:ext cx="1554480" cy="6096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Social Cognition</a:t>
              </a:r>
              <a:endParaRPr lang="en-US" dirty="0"/>
            </a:p>
          </p:txBody>
        </p:sp>
        <p:sp>
          <p:nvSpPr>
            <p:cNvPr id="38" name="Rounded Rectangle 37"/>
            <p:cNvSpPr/>
            <p:nvPr/>
          </p:nvSpPr>
          <p:spPr>
            <a:xfrm>
              <a:off x="5562600" y="5257800"/>
              <a:ext cx="1554480" cy="6096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Social Reciprocation</a:t>
              </a:r>
              <a:endParaRPr lang="en-US" dirty="0"/>
            </a:p>
          </p:txBody>
        </p:sp>
      </p:grpSp>
      <p:cxnSp>
        <p:nvCxnSpPr>
          <p:cNvPr id="43" name="Straight Connector 42"/>
          <p:cNvCxnSpPr/>
          <p:nvPr/>
        </p:nvCxnSpPr>
        <p:spPr>
          <a:xfrm>
            <a:off x="2773280" y="609600"/>
            <a:ext cx="3649402"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sp>
        <p:nvSpPr>
          <p:cNvPr id="50" name="Title 1"/>
          <p:cNvSpPr txBox="1">
            <a:spLocks/>
          </p:cNvSpPr>
          <p:nvPr/>
        </p:nvSpPr>
        <p:spPr>
          <a:xfrm>
            <a:off x="460415" y="216544"/>
            <a:ext cx="8229600" cy="868362"/>
          </a:xfrm>
          <a:prstGeom prst="roundRect">
            <a:avLst/>
          </a:prstGeom>
        </p:spPr>
        <p:txBody>
          <a:bodyPr/>
          <a:lstStyle>
            <a:lvl1pPr algn="ctr" defTabSz="914400" rtl="0" eaLnBrk="1" latinLnBrk="0" hangingPunct="1">
              <a:spcBef>
                <a:spcPct val="0"/>
              </a:spcBef>
              <a:buNone/>
              <a:defRPr sz="3600" kern="1200">
                <a:solidFill>
                  <a:schemeClr val="tx1"/>
                </a:solidFill>
                <a:latin typeface="+mj-lt"/>
                <a:ea typeface="+mj-ea"/>
                <a:cs typeface="+mj-cs"/>
              </a:defRPr>
            </a:lvl1pPr>
          </a:lstStyle>
          <a:p>
            <a:r>
              <a:rPr lang="en-US" dirty="0" smtClean="0"/>
              <a:t>Social Situational Awareness</a:t>
            </a:r>
            <a:endParaRPr lang="en-US" dirty="0"/>
          </a:p>
        </p:txBody>
      </p:sp>
    </p:spTree>
    <p:extLst>
      <p:ext uri="{BB962C8B-B14F-4D97-AF65-F5344CB8AC3E}">
        <p14:creationId xmlns:p14="http://schemas.microsoft.com/office/powerpoint/2010/main" val="362825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fade">
                                      <p:cBhvr>
                                        <p:cTn id="80" dur="500"/>
                                        <p:tgtEl>
                                          <p:spTgt spid="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nodeType="clickEffect">
                                  <p:stCondLst>
                                    <p:cond delay="0"/>
                                  </p:stCondLst>
                                  <p:childTnLst>
                                    <p:set>
                                      <p:cBhvr>
                                        <p:cTn id="96" dur="1" fill="hold">
                                          <p:stCondLst>
                                            <p:cond delay="0"/>
                                          </p:stCondLst>
                                        </p:cTn>
                                        <p:tgtEl>
                                          <p:spTgt spid="3"/>
                                        </p:tgtEl>
                                        <p:attrNameLst>
                                          <p:attrName>style.visibility</p:attrName>
                                        </p:attrNameLst>
                                      </p:cBhvr>
                                      <p:to>
                                        <p:strVal val="visible"/>
                                      </p:to>
                                    </p:set>
                                    <p:anim calcmode="lin" valueType="num">
                                      <p:cBhvr additive="base">
                                        <p:cTn id="97" dur="500" fill="hold"/>
                                        <p:tgtEl>
                                          <p:spTgt spid="3"/>
                                        </p:tgtEl>
                                        <p:attrNameLst>
                                          <p:attrName>ppt_x</p:attrName>
                                        </p:attrNameLst>
                                      </p:cBhvr>
                                      <p:tavLst>
                                        <p:tav tm="0">
                                          <p:val>
                                            <p:strVal val="0-#ppt_w/2"/>
                                          </p:val>
                                        </p:tav>
                                        <p:tav tm="100000">
                                          <p:val>
                                            <p:strVal val="#ppt_x"/>
                                          </p:val>
                                        </p:tav>
                                      </p:tavLst>
                                    </p:anim>
                                    <p:anim calcmode="lin" valueType="num">
                                      <p:cBhvr additive="base">
                                        <p:cTn id="9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nodeType="clickEffect">
                                  <p:stCondLst>
                                    <p:cond delay="0"/>
                                  </p:stCondLst>
                                  <p:childTnLst>
                                    <p:animEffect transition="out" filter="fade">
                                      <p:cBhvr>
                                        <p:cTn id="107" dur="500"/>
                                        <p:tgtEl>
                                          <p:spTgt spid="43"/>
                                        </p:tgtEl>
                                      </p:cBhvr>
                                    </p:animEffect>
                                    <p:set>
                                      <p:cBhvr>
                                        <p:cTn id="108" dur="1" fill="hold">
                                          <p:stCondLst>
                                            <p:cond delay="499"/>
                                          </p:stCondLst>
                                        </p:cTn>
                                        <p:tgtEl>
                                          <p:spTgt spid="43"/>
                                        </p:tgtEl>
                                        <p:attrNameLst>
                                          <p:attrName>style.visibility</p:attrName>
                                        </p:attrNameLst>
                                      </p:cBhvr>
                                      <p:to>
                                        <p:strVal val="hidden"/>
                                      </p:to>
                                    </p:set>
                                  </p:childTnLst>
                                </p:cTn>
                              </p:par>
                              <p:par>
                                <p:cTn id="109" presetID="10" presetClass="exit" presetSubtype="0" fill="hold" grpId="0" nodeType="withEffect">
                                  <p:stCondLst>
                                    <p:cond delay="0"/>
                                  </p:stCondLst>
                                  <p:childTnLst>
                                    <p:animEffect transition="out" filter="fade">
                                      <p:cBhvr>
                                        <p:cTn id="110" dur="500"/>
                                        <p:tgtEl>
                                          <p:spTgt spid="2"/>
                                        </p:tgtEl>
                                      </p:cBhvr>
                                    </p:animEffect>
                                    <p:set>
                                      <p:cBhvr>
                                        <p:cTn id="111" dur="1" fill="hold">
                                          <p:stCondLst>
                                            <p:cond delay="499"/>
                                          </p:stCondLst>
                                        </p:cTn>
                                        <p:tgtEl>
                                          <p:spTgt spid="2"/>
                                        </p:tgtEl>
                                        <p:attrNameLst>
                                          <p:attrName>style.visibility</p:attrName>
                                        </p:attrNameLst>
                                      </p:cBhvr>
                                      <p:to>
                                        <p:strVal val="hidden"/>
                                      </p:to>
                                    </p:se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fade">
                                      <p:cBhvr>
                                        <p:cTn id="11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P spid="21" grpId="0" animBg="1"/>
      <p:bldP spid="22" grpId="0"/>
      <p:bldP spid="23" grpId="0" animBg="1"/>
      <p:bldP spid="24" grpId="0"/>
      <p:bldP spid="25" grpId="0"/>
      <p:bldP spid="26" grpId="0"/>
      <p:bldP spid="27" grpId="0" animBg="1"/>
      <p:bldP spid="28" grpId="0" animBg="1"/>
      <p:bldP spid="29" grpId="0" animBg="1"/>
      <p:bldP spid="30" grpId="0" animBg="1"/>
      <p:bldP spid="31" grpId="0" animBg="1"/>
      <p:bldP spid="32" grpId="0" animBg="1"/>
      <p:bldP spid="33" grpId="0" animBg="1"/>
      <p:bldP spid="34" grpId="0"/>
      <p:bldP spid="5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Evidence Aggregation – DS Theory</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30</a:t>
            </a:fld>
            <a:endParaRPr lang="en-US"/>
          </a:p>
        </p:txBody>
      </p:sp>
      <p:pic>
        <p:nvPicPr>
          <p:cNvPr id="5" name="Picture 4" descr="Module 3-1.bmp"/>
          <p:cNvPicPr>
            <a:picLocks noChangeAspect="1"/>
          </p:cNvPicPr>
          <p:nvPr/>
        </p:nvPicPr>
        <p:blipFill>
          <a:blip r:embed="rId2" cstate="print"/>
          <a:stretch>
            <a:fillRect/>
          </a:stretch>
        </p:blipFill>
        <p:spPr>
          <a:xfrm>
            <a:off x="838200" y="1181100"/>
            <a:ext cx="7467600" cy="1371080"/>
          </a:xfrm>
          <a:prstGeom prst="rect">
            <a:avLst/>
          </a:prstGeom>
          <a:ln>
            <a:noFill/>
          </a:ln>
          <a:effectLst>
            <a:outerShdw blurRad="292100" dist="139700" dir="2700000" algn="tl" rotWithShape="0">
              <a:srgbClr val="333333">
                <a:alpha val="65000"/>
              </a:srgbClr>
            </a:outerShdw>
          </a:effectLst>
        </p:spPr>
      </p:pic>
      <p:pic>
        <p:nvPicPr>
          <p:cNvPr id="6" name="Picture 5" descr="Module 3-2.bmp"/>
          <p:cNvPicPr>
            <a:picLocks noChangeAspect="1"/>
          </p:cNvPicPr>
          <p:nvPr/>
        </p:nvPicPr>
        <p:blipFill>
          <a:blip r:embed="rId3" cstate="print"/>
          <a:stretch>
            <a:fillRect/>
          </a:stretch>
        </p:blipFill>
        <p:spPr>
          <a:xfrm>
            <a:off x="2070100" y="2628900"/>
            <a:ext cx="5029200" cy="1697355"/>
          </a:xfrm>
          <a:prstGeom prst="rect">
            <a:avLst/>
          </a:prstGeom>
          <a:ln>
            <a:noFill/>
          </a:ln>
          <a:effectLst>
            <a:outerShdw blurRad="292100" dist="139700" dir="2700000" algn="tl" rotWithShape="0">
              <a:srgbClr val="333333">
                <a:alpha val="65000"/>
              </a:srgbClr>
            </a:outerShdw>
          </a:effectLst>
        </p:spPr>
      </p:pic>
      <p:pic>
        <p:nvPicPr>
          <p:cNvPr id="7" name="Picture 6" descr="Module 3-3.bmp"/>
          <p:cNvPicPr>
            <a:picLocks noChangeAspect="1"/>
          </p:cNvPicPr>
          <p:nvPr/>
        </p:nvPicPr>
        <p:blipFill>
          <a:blip r:embed="rId4" cstate="print"/>
          <a:stretch>
            <a:fillRect/>
          </a:stretch>
        </p:blipFill>
        <p:spPr>
          <a:xfrm>
            <a:off x="1219200" y="4418017"/>
            <a:ext cx="6934200" cy="169756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31</a:t>
            </a:fld>
            <a:endParaRPr lang="en-US"/>
          </a:p>
        </p:txBody>
      </p:sp>
      <p:graphicFrame>
        <p:nvGraphicFramePr>
          <p:cNvPr id="6" name="Table 5"/>
          <p:cNvGraphicFramePr>
            <a:graphicFrameLocks noGrp="1"/>
          </p:cNvGraphicFramePr>
          <p:nvPr/>
        </p:nvGraphicFramePr>
        <p:xfrm>
          <a:off x="990600" y="1219200"/>
          <a:ext cx="7010400" cy="1524000"/>
        </p:xfrm>
        <a:graphic>
          <a:graphicData uri="http://schemas.openxmlformats.org/drawingml/2006/table">
            <a:tbl>
              <a:tblPr firstRow="1" firstCol="1" bandRow="1">
                <a:tableStyleId>{F5AB1C69-6EDB-4FF4-983F-18BD219EF322}</a:tableStyleId>
              </a:tblPr>
              <a:tblGrid>
                <a:gridCol w="2862580"/>
                <a:gridCol w="1811020"/>
                <a:gridCol w="2336800"/>
              </a:tblGrid>
              <a:tr h="213360">
                <a:tc>
                  <a:txBody>
                    <a:bodyPr/>
                    <a:lstStyle/>
                    <a:p>
                      <a:endParaRPr lang="en-US" sz="1400" dirty="0"/>
                    </a:p>
                  </a:txBody>
                  <a:tcPr/>
                </a:tc>
                <a:tc>
                  <a:txBody>
                    <a:bodyPr/>
                    <a:lstStyle/>
                    <a:p>
                      <a:pPr algn="ctr"/>
                      <a:r>
                        <a:rPr lang="en-US" sz="1400" dirty="0" smtClean="0"/>
                        <a:t>FERET</a:t>
                      </a:r>
                      <a:endParaRPr lang="en-US" sz="1400" dirty="0"/>
                    </a:p>
                  </a:txBody>
                  <a:tcPr/>
                </a:tc>
                <a:tc>
                  <a:txBody>
                    <a:bodyPr/>
                    <a:lstStyle/>
                    <a:p>
                      <a:pPr algn="ctr"/>
                      <a:r>
                        <a:rPr lang="en-US" sz="1400" dirty="0" smtClean="0"/>
                        <a:t>In-house</a:t>
                      </a:r>
                      <a:endParaRPr lang="en-US" sz="1400" dirty="0"/>
                    </a:p>
                  </a:txBody>
                  <a:tcPr/>
                </a:tc>
              </a:tr>
              <a:tr h="213360">
                <a:tc>
                  <a:txBody>
                    <a:bodyPr/>
                    <a:lstStyle/>
                    <a:p>
                      <a:r>
                        <a:rPr lang="en-US" sz="1400" dirty="0" smtClean="0"/>
                        <a:t>#</a:t>
                      </a:r>
                      <a:r>
                        <a:rPr lang="en-US" sz="1400" baseline="0" dirty="0" smtClean="0"/>
                        <a:t> actual face images</a:t>
                      </a:r>
                      <a:endParaRPr lang="en-US" sz="1400" dirty="0"/>
                    </a:p>
                  </a:txBody>
                  <a:tcPr/>
                </a:tc>
                <a:tc>
                  <a:txBody>
                    <a:bodyPr/>
                    <a:lstStyle/>
                    <a:p>
                      <a:pPr algn="ctr"/>
                      <a:r>
                        <a:rPr lang="en-US" sz="1400" dirty="0" smtClean="0"/>
                        <a:t>14,051</a:t>
                      </a:r>
                      <a:endParaRPr lang="en-US" sz="1400" dirty="0"/>
                    </a:p>
                  </a:txBody>
                  <a:tcPr/>
                </a:tc>
                <a:tc>
                  <a:txBody>
                    <a:bodyPr/>
                    <a:lstStyle/>
                    <a:p>
                      <a:pPr algn="ctr"/>
                      <a:r>
                        <a:rPr lang="en-US" sz="1400" dirty="0" smtClean="0"/>
                        <a:t>2,597</a:t>
                      </a:r>
                      <a:endParaRPr lang="en-US" sz="1400" dirty="0"/>
                    </a:p>
                  </a:txBody>
                  <a:tcPr/>
                </a:tc>
              </a:tr>
              <a:tr h="213360">
                <a:tc>
                  <a:txBody>
                    <a:bodyPr/>
                    <a:lstStyle/>
                    <a:p>
                      <a:r>
                        <a:rPr lang="en-US" sz="1400" dirty="0" smtClean="0"/>
                        <a:t># detections</a:t>
                      </a:r>
                      <a:endParaRPr lang="en-US" sz="1400" dirty="0"/>
                    </a:p>
                  </a:txBody>
                  <a:tcPr/>
                </a:tc>
                <a:tc>
                  <a:txBody>
                    <a:bodyPr/>
                    <a:lstStyle/>
                    <a:p>
                      <a:pPr algn="ctr"/>
                      <a:r>
                        <a:rPr lang="en-US" sz="1400" dirty="0" smtClean="0"/>
                        <a:t>6,208</a:t>
                      </a:r>
                      <a:endParaRPr lang="en-US" sz="1400" dirty="0"/>
                    </a:p>
                  </a:txBody>
                  <a:tcPr/>
                </a:tc>
                <a:tc>
                  <a:txBody>
                    <a:bodyPr/>
                    <a:lstStyle/>
                    <a:p>
                      <a:pPr algn="ctr"/>
                      <a:r>
                        <a:rPr lang="en-US" sz="1400" dirty="0" smtClean="0"/>
                        <a:t>2,324</a:t>
                      </a:r>
                      <a:endParaRPr lang="en-US" sz="1400" dirty="0"/>
                    </a:p>
                  </a:txBody>
                  <a:tcPr/>
                </a:tc>
              </a:tr>
              <a:tr h="213360">
                <a:tc>
                  <a:txBody>
                    <a:bodyPr/>
                    <a:lstStyle/>
                    <a:p>
                      <a:r>
                        <a:rPr lang="en-US" sz="1400" dirty="0" smtClean="0"/>
                        <a:t># true detections</a:t>
                      </a:r>
                      <a:endParaRPr lang="en-US" sz="1400" dirty="0"/>
                    </a:p>
                  </a:txBody>
                  <a:tcPr/>
                </a:tc>
                <a:tc>
                  <a:txBody>
                    <a:bodyPr/>
                    <a:lstStyle/>
                    <a:p>
                      <a:pPr algn="ctr"/>
                      <a:r>
                        <a:rPr lang="en-US" sz="1400" dirty="0" smtClean="0"/>
                        <a:t>4,420</a:t>
                      </a:r>
                      <a:endParaRPr lang="en-US" sz="1400" dirty="0"/>
                    </a:p>
                  </a:txBody>
                  <a:tcPr/>
                </a:tc>
                <a:tc>
                  <a:txBody>
                    <a:bodyPr/>
                    <a:lstStyle/>
                    <a:p>
                      <a:pPr algn="ctr"/>
                      <a:r>
                        <a:rPr lang="en-US" sz="1400" dirty="0" smtClean="0"/>
                        <a:t>2,074</a:t>
                      </a:r>
                      <a:endParaRPr lang="en-US" sz="1400" dirty="0"/>
                    </a:p>
                  </a:txBody>
                  <a:tcPr/>
                </a:tc>
              </a:tr>
              <a:tr h="213360">
                <a:tc>
                  <a:txBody>
                    <a:bodyPr/>
                    <a:lstStyle/>
                    <a:p>
                      <a:r>
                        <a:rPr lang="en-US" sz="1400" dirty="0" smtClean="0"/>
                        <a:t># false detections</a:t>
                      </a:r>
                      <a:endParaRPr lang="en-US" sz="1400" dirty="0"/>
                    </a:p>
                  </a:txBody>
                  <a:tcPr/>
                </a:tc>
                <a:tc>
                  <a:txBody>
                    <a:bodyPr/>
                    <a:lstStyle/>
                    <a:p>
                      <a:pPr algn="ctr"/>
                      <a:r>
                        <a:rPr lang="en-US" sz="1400" dirty="0" smtClean="0"/>
                        <a:t>1,788 (28.8%)</a:t>
                      </a:r>
                      <a:endParaRPr lang="en-US" sz="1400" dirty="0"/>
                    </a:p>
                  </a:txBody>
                  <a:tcPr/>
                </a:tc>
                <a:tc>
                  <a:txBody>
                    <a:bodyPr/>
                    <a:lstStyle/>
                    <a:p>
                      <a:pPr algn="ctr"/>
                      <a:r>
                        <a:rPr lang="en-US" sz="1400" dirty="0" smtClean="0"/>
                        <a:t>250 (10.7%)</a:t>
                      </a:r>
                      <a:endParaRPr lang="en-US" sz="1400" dirty="0"/>
                    </a:p>
                  </a:txBody>
                  <a:tcPr/>
                </a:tc>
              </a:tr>
            </a:tbl>
          </a:graphicData>
        </a:graphic>
      </p:graphicFrame>
      <p:graphicFrame>
        <p:nvGraphicFramePr>
          <p:cNvPr id="7" name="Table 6"/>
          <p:cNvGraphicFramePr>
            <a:graphicFrameLocks noGrp="1"/>
          </p:cNvGraphicFramePr>
          <p:nvPr/>
        </p:nvGraphicFramePr>
        <p:xfrm>
          <a:off x="152400" y="2819400"/>
          <a:ext cx="4114800" cy="1341120"/>
        </p:xfrm>
        <a:graphic>
          <a:graphicData uri="http://schemas.openxmlformats.org/drawingml/2006/table">
            <a:tbl>
              <a:tblPr firstRow="1" bandRow="1">
                <a:tableStyleId>{F5AB1C69-6EDB-4FF4-983F-18BD219EF322}</a:tableStyleId>
              </a:tblPr>
              <a:tblGrid>
                <a:gridCol w="2003653"/>
                <a:gridCol w="2111147"/>
              </a:tblGrid>
              <a:tr h="276705">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467199">
                <a:tc>
                  <a:txBody>
                    <a:bodyPr/>
                    <a:lstStyle/>
                    <a:p>
                      <a:r>
                        <a:rPr lang="en-US" sz="1400" dirty="0" smtClean="0"/>
                        <a:t>No.</a:t>
                      </a:r>
                      <a:r>
                        <a:rPr lang="en-US" sz="1400" baseline="0" dirty="0" smtClean="0"/>
                        <a:t> of false detections (NFD)</a:t>
                      </a:r>
                      <a:endParaRPr lang="en-US" sz="1400" dirty="0"/>
                    </a:p>
                  </a:txBody>
                  <a:tcPr/>
                </a:tc>
                <a:tc>
                  <a:txBody>
                    <a:bodyPr/>
                    <a:lstStyle/>
                    <a:p>
                      <a:pPr algn="ctr"/>
                      <a:r>
                        <a:rPr lang="en-US" sz="1400" dirty="0" smtClean="0"/>
                        <a:t>Count of false</a:t>
                      </a:r>
                      <a:r>
                        <a:rPr lang="en-US" sz="1400" baseline="0" dirty="0" smtClean="0"/>
                        <a:t> detections</a:t>
                      </a:r>
                      <a:endParaRPr lang="en-US" sz="1400" dirty="0">
                        <a:latin typeface="Times New Roman" pitchFamily="18" charset="0"/>
                        <a:cs typeface="Times New Roman" pitchFamily="18" charset="0"/>
                      </a:endParaRPr>
                    </a:p>
                  </a:txBody>
                  <a:tcPr/>
                </a:tc>
              </a:tr>
              <a:tr h="399096">
                <a:tc>
                  <a:txBody>
                    <a:bodyPr/>
                    <a:lstStyle/>
                    <a:p>
                      <a:r>
                        <a:rPr lang="en-US" sz="1400" dirty="0" smtClean="0"/>
                        <a:t>False detection rate (FDR)</a:t>
                      </a:r>
                      <a:endParaRPr lang="en-US" sz="1400" dirty="0"/>
                    </a:p>
                  </a:txBody>
                  <a:tcPr/>
                </a:tc>
                <a:tc>
                  <a:txBody>
                    <a:bodyPr/>
                    <a:lstStyle/>
                    <a:p>
                      <a:endParaRPr lang="en-US" sz="1400" dirty="0"/>
                    </a:p>
                  </a:txBody>
                  <a:tcPr/>
                </a:tc>
              </a:tr>
            </a:tbl>
          </a:graphicData>
        </a:graphic>
      </p:graphicFrame>
      <p:graphicFrame>
        <p:nvGraphicFramePr>
          <p:cNvPr id="8" name="Object 7"/>
          <p:cNvGraphicFramePr>
            <a:graphicFrameLocks noChangeAspect="1"/>
          </p:cNvGraphicFramePr>
          <p:nvPr/>
        </p:nvGraphicFramePr>
        <p:xfrm>
          <a:off x="2286000" y="3733800"/>
          <a:ext cx="1828800" cy="324333"/>
        </p:xfrm>
        <a:graphic>
          <a:graphicData uri="http://schemas.openxmlformats.org/presentationml/2006/ole">
            <mc:AlternateContent xmlns:mc="http://schemas.openxmlformats.org/markup-compatibility/2006">
              <mc:Choice xmlns:v="urn:schemas-microsoft-com:vml" Requires="v">
                <p:oleObj spid="_x0000_s39950" name="Equation" r:id="rId3" imgW="2323800" imgH="393480" progId="Equation.3">
                  <p:embed/>
                </p:oleObj>
              </mc:Choice>
              <mc:Fallback>
                <p:oleObj name="Equation" r:id="rId3" imgW="2323800" imgH="393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733800"/>
                        <a:ext cx="1828800" cy="324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Table 8"/>
          <p:cNvGraphicFramePr>
            <a:graphicFrameLocks noGrp="1"/>
          </p:cNvGraphicFramePr>
          <p:nvPr/>
        </p:nvGraphicFramePr>
        <p:xfrm>
          <a:off x="4572000" y="2819400"/>
          <a:ext cx="4267200" cy="1371601"/>
        </p:xfrm>
        <a:graphic>
          <a:graphicData uri="http://schemas.openxmlformats.org/drawingml/2006/table">
            <a:tbl>
              <a:tblPr firstRow="1" bandRow="1">
                <a:tableStyleId>{F5AB1C69-6EDB-4FF4-983F-18BD219EF322}</a:tableStyleId>
              </a:tblPr>
              <a:tblGrid>
                <a:gridCol w="1219200"/>
                <a:gridCol w="3048000"/>
              </a:tblGrid>
              <a:tr h="332047">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560639">
                <a:tc>
                  <a:txBody>
                    <a:bodyPr/>
                    <a:lstStyle/>
                    <a:p>
                      <a:r>
                        <a:rPr lang="en-US" sz="1400" dirty="0" smtClean="0"/>
                        <a:t>Precision </a:t>
                      </a:r>
                      <a:r>
                        <a:rPr lang="en-US" sz="1400" baseline="0" dirty="0" smtClean="0"/>
                        <a:t>(P)</a:t>
                      </a:r>
                      <a:endParaRPr lang="en-US" sz="1400" dirty="0"/>
                    </a:p>
                  </a:txBody>
                  <a:tcPr/>
                </a:tc>
                <a:tc>
                  <a:txBody>
                    <a:bodyPr/>
                    <a:lstStyle/>
                    <a:p>
                      <a:pPr algn="ctr"/>
                      <a:endParaRPr lang="en-US" sz="1400" dirty="0">
                        <a:latin typeface="Times New Roman" pitchFamily="18" charset="0"/>
                        <a:cs typeface="Times New Roman" pitchFamily="18" charset="0"/>
                      </a:endParaRPr>
                    </a:p>
                  </a:txBody>
                  <a:tcPr/>
                </a:tc>
              </a:tr>
              <a:tr h="478915">
                <a:tc>
                  <a:txBody>
                    <a:bodyPr/>
                    <a:lstStyle/>
                    <a:p>
                      <a:r>
                        <a:rPr lang="en-US" sz="1400" dirty="0" smtClean="0"/>
                        <a:t>Capacity  (C)</a:t>
                      </a:r>
                      <a:endParaRPr lang="en-US" sz="1400" dirty="0"/>
                    </a:p>
                  </a:txBody>
                  <a:tcPr/>
                </a:tc>
                <a:tc>
                  <a:txBody>
                    <a:bodyPr/>
                    <a:lstStyle/>
                    <a:p>
                      <a:endParaRPr lang="en-US" sz="1400" dirty="0"/>
                    </a:p>
                  </a:txBody>
                  <a:tcPr/>
                </a:tc>
              </a:tr>
            </a:tbl>
          </a:graphicData>
        </a:graphic>
      </p:graphicFrame>
      <p:graphicFrame>
        <p:nvGraphicFramePr>
          <p:cNvPr id="10" name="Object 9"/>
          <p:cNvGraphicFramePr>
            <a:graphicFrameLocks noChangeAspect="1"/>
          </p:cNvGraphicFramePr>
          <p:nvPr/>
        </p:nvGraphicFramePr>
        <p:xfrm>
          <a:off x="6248399" y="3200400"/>
          <a:ext cx="2433479" cy="457200"/>
        </p:xfrm>
        <a:graphic>
          <a:graphicData uri="http://schemas.openxmlformats.org/presentationml/2006/ole">
            <mc:AlternateContent xmlns:mc="http://schemas.openxmlformats.org/markup-compatibility/2006">
              <mc:Choice xmlns:v="urn:schemas-microsoft-com:vml" Requires="v">
                <p:oleObj spid="_x0000_s39951" name="Equation" r:id="rId5" imgW="2095200" imgH="393480" progId="Equation.3">
                  <p:embed/>
                </p:oleObj>
              </mc:Choice>
              <mc:Fallback>
                <p:oleObj name="Equation" r:id="rId5" imgW="2095200" imgH="393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399" y="3200400"/>
                        <a:ext cx="2433479"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nvGraphicFramePr>
        <p:xfrm>
          <a:off x="6172200" y="3733800"/>
          <a:ext cx="2286000" cy="415636"/>
        </p:xfrm>
        <a:graphic>
          <a:graphicData uri="http://schemas.openxmlformats.org/presentationml/2006/ole">
            <mc:AlternateContent xmlns:mc="http://schemas.openxmlformats.org/markup-compatibility/2006">
              <mc:Choice xmlns:v="urn:schemas-microsoft-com:vml" Requires="v">
                <p:oleObj spid="_x0000_s39952" name="Equation" r:id="rId7" imgW="2374560" imgH="431640" progId="Equation.3">
                  <p:embed/>
                </p:oleObj>
              </mc:Choice>
              <mc:Fallback>
                <p:oleObj name="Equation" r:id="rId7" imgW="2374560" imgH="431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2200" y="3733800"/>
                        <a:ext cx="2286000" cy="4156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Table 11"/>
          <p:cNvGraphicFramePr>
            <a:graphicFrameLocks noGrp="1"/>
          </p:cNvGraphicFramePr>
          <p:nvPr/>
        </p:nvGraphicFramePr>
        <p:xfrm>
          <a:off x="457200" y="3505200"/>
          <a:ext cx="3962400" cy="1524000"/>
        </p:xfrm>
        <a:graphic>
          <a:graphicData uri="http://schemas.openxmlformats.org/drawingml/2006/table">
            <a:tbl>
              <a:tblPr firstRow="1" bandRow="1">
                <a:tableStyleId>{F2DE63D5-997A-4646-A377-4702673A728D}</a:tableStyleId>
              </a:tblPr>
              <a:tblGrid>
                <a:gridCol w="861391"/>
                <a:gridCol w="1524136"/>
                <a:gridCol w="1576873"/>
              </a:tblGrid>
              <a:tr h="289560">
                <a:tc>
                  <a:txBody>
                    <a:bodyPr/>
                    <a:lstStyle/>
                    <a:p>
                      <a:endParaRPr lang="en-US" sz="1400" dirty="0">
                        <a:solidFill>
                          <a:srgbClr val="0066CC"/>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8956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1,788</a:t>
                      </a:r>
                      <a:endParaRPr lang="en-US" sz="1400" dirty="0">
                        <a:solidFill>
                          <a:schemeClr val="tx1"/>
                        </a:solidFill>
                      </a:endParaRPr>
                    </a:p>
                  </a:txBody>
                  <a:tcPr/>
                </a:tc>
                <a:tc>
                  <a:txBody>
                    <a:bodyPr/>
                    <a:lstStyle/>
                    <a:p>
                      <a:pPr algn="ctr"/>
                      <a:r>
                        <a:rPr lang="en-US" sz="1400" dirty="0" smtClean="0"/>
                        <a:t>208</a:t>
                      </a:r>
                      <a:endParaRPr lang="en-US" sz="1400" dirty="0">
                        <a:solidFill>
                          <a:schemeClr val="tx1"/>
                        </a:solidFill>
                      </a:endParaRPr>
                    </a:p>
                  </a:txBody>
                  <a:tcPr/>
                </a:tc>
              </a:tr>
              <a:tr h="28956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28.8%</a:t>
                      </a:r>
                      <a:endParaRPr lang="en-US" sz="1400" dirty="0">
                        <a:solidFill>
                          <a:schemeClr val="tx1"/>
                        </a:solidFill>
                      </a:endParaRPr>
                    </a:p>
                  </a:txBody>
                  <a:tcPr/>
                </a:tc>
                <a:tc>
                  <a:txBody>
                    <a:bodyPr/>
                    <a:lstStyle/>
                    <a:p>
                      <a:pPr algn="ctr"/>
                      <a:r>
                        <a:rPr lang="en-US" sz="1400" dirty="0" smtClean="0"/>
                        <a:t>3.35%</a:t>
                      </a:r>
                      <a:endParaRPr lang="en-US" sz="1400" dirty="0">
                        <a:solidFill>
                          <a:schemeClr val="tx1"/>
                        </a:solidFill>
                      </a:endParaRPr>
                    </a:p>
                  </a:txBody>
                  <a:tcPr/>
                </a:tc>
              </a:tr>
              <a:tr h="28956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0.7120</a:t>
                      </a:r>
                      <a:endParaRPr lang="en-US" sz="1400" dirty="0">
                        <a:solidFill>
                          <a:schemeClr val="tx1"/>
                        </a:solidFill>
                      </a:endParaRPr>
                    </a:p>
                  </a:txBody>
                  <a:tcPr/>
                </a:tc>
                <a:tc>
                  <a:txBody>
                    <a:bodyPr/>
                    <a:lstStyle/>
                    <a:p>
                      <a:pPr algn="ctr"/>
                      <a:r>
                        <a:rPr lang="en-US" sz="1400" dirty="0" smtClean="0"/>
                        <a:t>0.9551</a:t>
                      </a:r>
                      <a:endParaRPr lang="en-US" sz="1400" dirty="0">
                        <a:solidFill>
                          <a:schemeClr val="tx1"/>
                        </a:solidFill>
                      </a:endParaRPr>
                    </a:p>
                  </a:txBody>
                  <a:tcPr/>
                </a:tc>
              </a:tr>
              <a:tr h="28956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0.026</a:t>
                      </a:r>
                      <a:endParaRPr lang="en-US" sz="1400" dirty="0">
                        <a:solidFill>
                          <a:schemeClr val="tx1"/>
                        </a:solidFill>
                      </a:endParaRPr>
                    </a:p>
                  </a:txBody>
                  <a:tcPr/>
                </a:tc>
                <a:tc>
                  <a:txBody>
                    <a:bodyPr/>
                    <a:lstStyle/>
                    <a:p>
                      <a:pPr algn="ctr"/>
                      <a:r>
                        <a:rPr lang="en-US" sz="1400" dirty="0" smtClean="0"/>
                        <a:t>0.281</a:t>
                      </a:r>
                      <a:endParaRPr lang="en-US" sz="1400" dirty="0">
                        <a:solidFill>
                          <a:schemeClr val="tx1"/>
                        </a:solidFill>
                      </a:endParaRPr>
                    </a:p>
                  </a:txBody>
                  <a:tcPr/>
                </a:tc>
              </a:tr>
            </a:tbl>
          </a:graphicData>
        </a:graphic>
      </p:graphicFrame>
      <p:graphicFrame>
        <p:nvGraphicFramePr>
          <p:cNvPr id="13" name="Table 12"/>
          <p:cNvGraphicFramePr>
            <a:graphicFrameLocks noGrp="1"/>
          </p:cNvGraphicFramePr>
          <p:nvPr/>
        </p:nvGraphicFramePr>
        <p:xfrm>
          <a:off x="5029200" y="3429000"/>
          <a:ext cx="3429001" cy="1737360"/>
        </p:xfrm>
        <a:graphic>
          <a:graphicData uri="http://schemas.openxmlformats.org/drawingml/2006/table">
            <a:tbl>
              <a:tblPr firstRow="1" bandRow="1">
                <a:tableStyleId>{F2DE63D5-997A-4646-A377-4702673A728D}</a:tableStyleId>
              </a:tblPr>
              <a:tblGrid>
                <a:gridCol w="750094"/>
                <a:gridCol w="1314305"/>
                <a:gridCol w="1364602"/>
              </a:tblGrid>
              <a:tr h="243840">
                <a:tc>
                  <a:txBody>
                    <a:bodyPr/>
                    <a:lstStyle/>
                    <a:p>
                      <a:endParaRPr lang="en-US" sz="1400" dirty="0">
                        <a:solidFill>
                          <a:schemeClr val="tx1"/>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4384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250</a:t>
                      </a:r>
                      <a:endParaRPr lang="en-US" sz="1400" dirty="0">
                        <a:solidFill>
                          <a:schemeClr val="tx1"/>
                        </a:solidFill>
                      </a:endParaRPr>
                    </a:p>
                  </a:txBody>
                  <a:tcPr/>
                </a:tc>
                <a:tc>
                  <a:txBody>
                    <a:bodyPr/>
                    <a:lstStyle/>
                    <a:p>
                      <a:pPr algn="ctr"/>
                      <a:r>
                        <a:rPr lang="en-US" sz="1400" dirty="0" smtClean="0"/>
                        <a:t>2</a:t>
                      </a:r>
                      <a:endParaRPr lang="en-US" sz="1400" dirty="0">
                        <a:solidFill>
                          <a:schemeClr val="tx1"/>
                        </a:solidFill>
                      </a:endParaRPr>
                    </a:p>
                  </a:txBody>
                  <a:tcPr/>
                </a:tc>
              </a:tr>
              <a:tr h="24384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10.7%</a:t>
                      </a:r>
                      <a:endParaRPr lang="en-US" sz="1400" dirty="0">
                        <a:solidFill>
                          <a:schemeClr val="tx1"/>
                        </a:solidFill>
                      </a:endParaRPr>
                    </a:p>
                  </a:txBody>
                  <a:tcPr/>
                </a:tc>
                <a:tc>
                  <a:txBody>
                    <a:bodyPr/>
                    <a:lstStyle/>
                    <a:p>
                      <a:pPr algn="ctr"/>
                      <a:r>
                        <a:rPr lang="en-US" sz="1400" dirty="0" smtClean="0"/>
                        <a:t>0.01%</a:t>
                      </a:r>
                      <a:endParaRPr lang="en-US" sz="1400" dirty="0">
                        <a:solidFill>
                          <a:schemeClr val="tx1"/>
                        </a:solidFill>
                      </a:endParaRPr>
                    </a:p>
                  </a:txBody>
                  <a:tcPr/>
                </a:tc>
              </a:tr>
              <a:tr h="24384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0.892</a:t>
                      </a:r>
                      <a:endParaRPr lang="en-US" sz="1400" dirty="0">
                        <a:solidFill>
                          <a:schemeClr val="tx1"/>
                        </a:solidFill>
                      </a:endParaRPr>
                    </a:p>
                  </a:txBody>
                  <a:tcPr/>
                </a:tc>
                <a:tc>
                  <a:txBody>
                    <a:bodyPr/>
                    <a:lstStyle/>
                    <a:p>
                      <a:pPr algn="ctr"/>
                      <a:r>
                        <a:rPr lang="en-US" sz="1400" dirty="0" smtClean="0"/>
                        <a:t>0.999</a:t>
                      </a:r>
                      <a:endParaRPr lang="en-US" sz="1400" dirty="0">
                        <a:solidFill>
                          <a:schemeClr val="tx1"/>
                        </a:solidFill>
                      </a:endParaRPr>
                    </a:p>
                  </a:txBody>
                  <a:tcPr/>
                </a:tc>
              </a:tr>
              <a:tr h="24384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0.691</a:t>
                      </a:r>
                      <a:endParaRPr lang="en-US" sz="1400" dirty="0">
                        <a:solidFill>
                          <a:schemeClr val="tx1"/>
                        </a:solidFill>
                      </a:endParaRPr>
                    </a:p>
                  </a:txBody>
                  <a:tcPr/>
                </a:tc>
                <a:tc>
                  <a:txBody>
                    <a:bodyPr/>
                    <a:lstStyle/>
                    <a:p>
                      <a:pPr algn="ctr"/>
                      <a:r>
                        <a:rPr lang="en-US" sz="1400" dirty="0" smtClean="0"/>
                        <a:t>0.798</a:t>
                      </a:r>
                      <a:endParaRPr lang="en-US" sz="1400" dirty="0">
                        <a:solidFill>
                          <a:schemeClr val="tx1"/>
                        </a:solidFill>
                      </a:endParaRPr>
                    </a:p>
                  </a:txBody>
                  <a:tcPr/>
                </a:tc>
              </a:tr>
            </a:tbl>
          </a:graphicData>
        </a:graphic>
      </p:graphicFrame>
      <p:sp>
        <p:nvSpPr>
          <p:cNvPr id="14" name="TextBox 13"/>
          <p:cNvSpPr txBox="1"/>
          <p:nvPr/>
        </p:nvSpPr>
        <p:spPr>
          <a:xfrm>
            <a:off x="2057400" y="5105400"/>
            <a:ext cx="889987" cy="369332"/>
          </a:xfrm>
          <a:prstGeom prst="rect">
            <a:avLst/>
          </a:prstGeom>
          <a:noFill/>
        </p:spPr>
        <p:txBody>
          <a:bodyPr wrap="none" rtlCol="0">
            <a:spAutoFit/>
          </a:bodyPr>
          <a:lstStyle/>
          <a:p>
            <a:r>
              <a:rPr lang="en-US" dirty="0" smtClean="0">
                <a:latin typeface="Times" pitchFamily="18" charset="0"/>
                <a:cs typeface="Times" pitchFamily="18" charset="0"/>
              </a:rPr>
              <a:t>FERET</a:t>
            </a:r>
            <a:endParaRPr lang="en-US" dirty="0">
              <a:latin typeface="Times" pitchFamily="18" charset="0"/>
              <a:cs typeface="Times" pitchFamily="18" charset="0"/>
            </a:endParaRPr>
          </a:p>
        </p:txBody>
      </p:sp>
      <p:sp>
        <p:nvSpPr>
          <p:cNvPr id="15" name="TextBox 14"/>
          <p:cNvSpPr txBox="1"/>
          <p:nvPr/>
        </p:nvSpPr>
        <p:spPr>
          <a:xfrm>
            <a:off x="6553200" y="5181600"/>
            <a:ext cx="1043876" cy="369332"/>
          </a:xfrm>
          <a:prstGeom prst="rect">
            <a:avLst/>
          </a:prstGeom>
          <a:noFill/>
        </p:spPr>
        <p:txBody>
          <a:bodyPr wrap="none" rtlCol="0">
            <a:spAutoFit/>
          </a:bodyPr>
          <a:lstStyle/>
          <a:p>
            <a:r>
              <a:rPr lang="en-US" dirty="0" smtClean="0">
                <a:latin typeface="Times" pitchFamily="18" charset="0"/>
                <a:cs typeface="Times" pitchFamily="18" charset="0"/>
              </a:rPr>
              <a:t>In-House</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64" presetClass="path" presetSubtype="0" accel="50000" decel="50000" fill="hold" nodeType="clickEffect">
                                  <p:stCondLst>
                                    <p:cond delay="0"/>
                                  </p:stCondLst>
                                  <p:childTnLst>
                                    <p:animMotion origin="layout" path="M 3.33333E-6 3.7037E-6 L 3.33333E-6 -0.24213 " pathEditMode="relative" rAng="0" ptsTypes="AA">
                                      <p:cBhvr>
                                        <p:cTn id="33" dur="500" fill="hold"/>
                                        <p:tgtEl>
                                          <p:spTgt spid="7"/>
                                        </p:tgtEl>
                                        <p:attrNameLst>
                                          <p:attrName>ppt_x</p:attrName>
                                          <p:attrName>ppt_y</p:attrName>
                                        </p:attrNameLst>
                                      </p:cBhvr>
                                      <p:rCtr x="0" y="-121"/>
                                    </p:animMotion>
                                  </p:childTnLst>
                                </p:cTn>
                              </p:par>
                              <p:par>
                                <p:cTn id="34" presetID="64" presetClass="path" presetSubtype="0" accel="50000" decel="50000" fill="hold" nodeType="withEffect">
                                  <p:stCondLst>
                                    <p:cond delay="0"/>
                                  </p:stCondLst>
                                  <p:childTnLst>
                                    <p:animMotion origin="layout" path="M 0 4.44444E-6 L 0 -0.24584 " pathEditMode="relative" rAng="0" ptsTypes="AA">
                                      <p:cBhvr>
                                        <p:cTn id="35" dur="500" fill="hold"/>
                                        <p:tgtEl>
                                          <p:spTgt spid="8"/>
                                        </p:tgtEl>
                                        <p:attrNameLst>
                                          <p:attrName>ppt_x</p:attrName>
                                          <p:attrName>ppt_y</p:attrName>
                                        </p:attrNameLst>
                                      </p:cBhvr>
                                      <p:rCtr x="0" y="-123"/>
                                    </p:animMotion>
                                  </p:childTnLst>
                                </p:cTn>
                              </p:par>
                              <p:par>
                                <p:cTn id="36" presetID="64" presetClass="path" presetSubtype="0" accel="50000" decel="50000" fill="hold" nodeType="withEffect">
                                  <p:stCondLst>
                                    <p:cond delay="0"/>
                                  </p:stCondLst>
                                  <p:childTnLst>
                                    <p:animMotion origin="layout" path="M -3.33333E-6 -1.11111E-6 L -3.33333E-6 -0.24444 " pathEditMode="relative" rAng="0" ptsTypes="AA">
                                      <p:cBhvr>
                                        <p:cTn id="37" dur="500" fill="hold"/>
                                        <p:tgtEl>
                                          <p:spTgt spid="9"/>
                                        </p:tgtEl>
                                        <p:attrNameLst>
                                          <p:attrName>ppt_x</p:attrName>
                                          <p:attrName>ppt_y</p:attrName>
                                        </p:attrNameLst>
                                      </p:cBhvr>
                                      <p:rCtr x="0" y="-122"/>
                                    </p:animMotion>
                                  </p:childTnLst>
                                </p:cTn>
                              </p:par>
                              <p:par>
                                <p:cTn id="38" presetID="64" presetClass="path" presetSubtype="0" accel="50000" decel="50000" fill="hold" nodeType="withEffect">
                                  <p:stCondLst>
                                    <p:cond delay="0"/>
                                  </p:stCondLst>
                                  <p:childTnLst>
                                    <p:animMotion origin="layout" path="M 5.55556E-7 0 L 0.00035 -0.24444 " pathEditMode="relative" rAng="0" ptsTypes="AA">
                                      <p:cBhvr>
                                        <p:cTn id="39" dur="500" fill="hold"/>
                                        <p:tgtEl>
                                          <p:spTgt spid="10"/>
                                        </p:tgtEl>
                                        <p:attrNameLst>
                                          <p:attrName>ppt_x</p:attrName>
                                          <p:attrName>ppt_y</p:attrName>
                                        </p:attrNameLst>
                                      </p:cBhvr>
                                      <p:rCtr x="0" y="-122"/>
                                    </p:animMotion>
                                  </p:childTnLst>
                                </p:cTn>
                              </p:par>
                              <p:par>
                                <p:cTn id="40" presetID="64" presetClass="path" presetSubtype="0" accel="50000" decel="50000" fill="hold" nodeType="withEffect">
                                  <p:stCondLst>
                                    <p:cond delay="0"/>
                                  </p:stCondLst>
                                  <p:childTnLst>
                                    <p:animMotion origin="layout" path="M 0 1.48148E-6 L 0 -0.25255 " pathEditMode="relative" rAng="0" ptsTypes="AA">
                                      <p:cBhvr>
                                        <p:cTn id="41" dur="500" fill="hold"/>
                                        <p:tgtEl>
                                          <p:spTgt spid="11"/>
                                        </p:tgtEl>
                                        <p:attrNameLst>
                                          <p:attrName>ppt_x</p:attrName>
                                          <p:attrName>ppt_y</p:attrName>
                                        </p:attrNameLst>
                                      </p:cBhvr>
                                      <p:rCtr x="0" y="-126"/>
                                    </p:animMotion>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par>
                                <p:cTn id="47" presetID="9"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dissolve">
                                      <p:cBhvr>
                                        <p:cTn id="49" dur="500"/>
                                        <p:tgtEl>
                                          <p:spTgt spid="1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Autofit/>
          </a:bodyPr>
          <a:lstStyle/>
          <a:p>
            <a:r>
              <a:rPr lang="en-US" sz="2800" dirty="0" smtClean="0"/>
              <a:t>Structured Mode Searching Particle Filter (SMSPF)</a:t>
            </a:r>
            <a:endParaRPr lang="en-US" sz="2800" dirty="0"/>
          </a:p>
        </p:txBody>
      </p:sp>
      <p:grpSp>
        <p:nvGrpSpPr>
          <p:cNvPr id="3" name="Group 220"/>
          <p:cNvGrpSpPr/>
          <p:nvPr/>
        </p:nvGrpSpPr>
        <p:grpSpPr>
          <a:xfrm>
            <a:off x="914400" y="4731592"/>
            <a:ext cx="990600" cy="1059608"/>
            <a:chOff x="4852457" y="1752600"/>
            <a:chExt cx="1447800" cy="1700432"/>
          </a:xfrm>
        </p:grpSpPr>
        <p:grpSp>
          <p:nvGrpSpPr>
            <p:cNvPr id="4" name="Group 219"/>
            <p:cNvGrpSpPr/>
            <p:nvPr/>
          </p:nvGrpSpPr>
          <p:grpSpPr>
            <a:xfrm>
              <a:off x="5444162" y="1752600"/>
              <a:ext cx="197427" cy="751960"/>
              <a:chOff x="5444162" y="1752600"/>
              <a:chExt cx="197427" cy="751960"/>
            </a:xfrm>
          </p:grpSpPr>
          <p:cxnSp>
            <p:nvCxnSpPr>
              <p:cNvPr id="186" name="Straight Connector 185"/>
              <p:cNvCxnSpPr/>
              <p:nvPr/>
            </p:nvCxnSpPr>
            <p:spPr>
              <a:xfrm rot="16200000" flipH="1">
                <a:off x="5167091" y="2128519"/>
                <a:ext cx="751569" cy="514"/>
              </a:xfrm>
              <a:prstGeom prst="line">
                <a:avLst/>
              </a:prstGeom>
              <a:solidFill>
                <a:srgbClr val="FF9933">
                  <a:alpha val="52157"/>
                </a:srgbClr>
              </a:solid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5" name="Group 45"/>
              <p:cNvGrpSpPr/>
              <p:nvPr/>
            </p:nvGrpSpPr>
            <p:grpSpPr>
              <a:xfrm>
                <a:off x="5444162" y="1752600"/>
                <a:ext cx="197427" cy="751569"/>
                <a:chOff x="3657600" y="3886200"/>
                <a:chExt cx="609600" cy="1524000"/>
              </a:xfrm>
              <a:solidFill>
                <a:srgbClr val="FF9933">
                  <a:alpha val="52157"/>
                </a:srgbClr>
              </a:solidFill>
            </p:grpSpPr>
            <p:sp>
              <p:nvSpPr>
                <p:cNvPr id="188" name="Rectangle 187"/>
                <p:cNvSpPr/>
                <p:nvPr/>
              </p:nvSpPr>
              <p:spPr>
                <a:xfrm>
                  <a:off x="3657600" y="3886200"/>
                  <a:ext cx="609600" cy="1524000"/>
                </a:xfrm>
                <a:prstGeom prst="rect">
                  <a:avLst/>
                </a:prstGeom>
                <a:grpFill/>
                <a:ln w="76200" cap="rnd" cmpd="sng" algn="ctr">
                  <a:solidFill>
                    <a:schemeClr val="accent1">
                      <a:lumMod val="60000"/>
                      <a:lumOff val="40000"/>
                    </a:scheme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189" name="Straight Connector 18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0" name="Straight Connector 189"/>
                <p:cNvCxnSpPr/>
                <p:nvPr/>
              </p:nvCxnSpPr>
              <p:spPr>
                <a:xfrm>
                  <a:off x="3657600" y="5027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1" name="Straight Connector 19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85" name="TextBox 136"/>
            <p:cNvSpPr txBox="1"/>
            <p:nvPr/>
          </p:nvSpPr>
          <p:spPr>
            <a:xfrm>
              <a:off x="4852457" y="2514600"/>
              <a:ext cx="1447800" cy="938432"/>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600" dirty="0" smtClean="0"/>
                <a:t>Initial Estimate</a:t>
              </a:r>
              <a:endParaRPr lang="en-US" sz="1600" dirty="0"/>
            </a:p>
          </p:txBody>
        </p:sp>
      </p:grpSp>
      <p:grpSp>
        <p:nvGrpSpPr>
          <p:cNvPr id="6" name="Group 191"/>
          <p:cNvGrpSpPr/>
          <p:nvPr/>
        </p:nvGrpSpPr>
        <p:grpSpPr>
          <a:xfrm>
            <a:off x="1828800" y="4731593"/>
            <a:ext cx="1219200" cy="990599"/>
            <a:chOff x="1768033" y="4724400"/>
            <a:chExt cx="2712656" cy="2089319"/>
          </a:xfrm>
        </p:grpSpPr>
        <p:sp>
          <p:nvSpPr>
            <p:cNvPr id="193" name="Rectangle 192"/>
            <p:cNvSpPr/>
            <p:nvPr/>
          </p:nvSpPr>
          <p:spPr>
            <a:xfrm>
              <a:off x="2743200" y="4724400"/>
              <a:ext cx="304800" cy="9906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sp>
          <p:nvSpPr>
            <p:cNvPr id="194" name="TextBox 139"/>
            <p:cNvSpPr txBox="1"/>
            <p:nvPr/>
          </p:nvSpPr>
          <p:spPr>
            <a:xfrm>
              <a:off x="1768033" y="5791206"/>
              <a:ext cx="2712656" cy="1022513"/>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Corrected Estimate</a:t>
              </a:r>
              <a:endParaRPr lang="en-US" sz="1400" dirty="0"/>
            </a:p>
          </p:txBody>
        </p:sp>
      </p:grpSp>
      <p:grpSp>
        <p:nvGrpSpPr>
          <p:cNvPr id="7" name="Group 194"/>
          <p:cNvGrpSpPr>
            <a:grpSpLocks noChangeAspect="1"/>
          </p:cNvGrpSpPr>
          <p:nvPr/>
        </p:nvGrpSpPr>
        <p:grpSpPr>
          <a:xfrm>
            <a:off x="2745937" y="4731592"/>
            <a:ext cx="1521263" cy="990600"/>
            <a:chOff x="3558075" y="4724400"/>
            <a:chExt cx="3065790" cy="1996349"/>
          </a:xfrm>
        </p:grpSpPr>
        <p:grpSp>
          <p:nvGrpSpPr>
            <p:cNvPr id="8" name="Group 20"/>
            <p:cNvGrpSpPr/>
            <p:nvPr/>
          </p:nvGrpSpPr>
          <p:grpSpPr>
            <a:xfrm>
              <a:off x="4419413" y="4724400"/>
              <a:ext cx="301729" cy="987552"/>
              <a:chOff x="4953000" y="2514600"/>
              <a:chExt cx="609600" cy="1524794"/>
            </a:xfrm>
          </p:grpSpPr>
          <p:cxnSp>
            <p:nvCxnSpPr>
              <p:cNvPr id="212" name="Straight Connector 211"/>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9" name="Group 37"/>
              <p:cNvGrpSpPr/>
              <p:nvPr/>
            </p:nvGrpSpPr>
            <p:grpSpPr>
              <a:xfrm>
                <a:off x="4953000" y="2514600"/>
                <a:ext cx="609600" cy="1524000"/>
                <a:chOff x="4953000" y="2514600"/>
                <a:chExt cx="609600" cy="1524000"/>
              </a:xfrm>
            </p:grpSpPr>
            <p:sp>
              <p:nvSpPr>
                <p:cNvPr id="214" name="Rectangle 213"/>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15" name="Straight Connector 214"/>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6" name="Straight Connector 215"/>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7" name="Straight Connector 216"/>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0" name="Group 21"/>
            <p:cNvGrpSpPr/>
            <p:nvPr/>
          </p:nvGrpSpPr>
          <p:grpSpPr>
            <a:xfrm>
              <a:off x="4800413" y="4724400"/>
              <a:ext cx="301729" cy="987552"/>
              <a:chOff x="4953000" y="2514600"/>
              <a:chExt cx="609600" cy="1524794"/>
            </a:xfrm>
          </p:grpSpPr>
          <p:cxnSp>
            <p:nvCxnSpPr>
              <p:cNvPr id="206" name="Straight Connector 205"/>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1" name="Group 31"/>
              <p:cNvGrpSpPr/>
              <p:nvPr/>
            </p:nvGrpSpPr>
            <p:grpSpPr>
              <a:xfrm>
                <a:off x="4953000" y="2514600"/>
                <a:ext cx="609600" cy="1524000"/>
                <a:chOff x="4953000" y="2514600"/>
                <a:chExt cx="609600" cy="1524000"/>
              </a:xfrm>
            </p:grpSpPr>
            <p:sp>
              <p:nvSpPr>
                <p:cNvPr id="208" name="Rectangle 207"/>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9" name="Straight Connector 208"/>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0" name="Straight Connector 209"/>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1" name="Straight Connector 210"/>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2" name="Group 22"/>
            <p:cNvGrpSpPr/>
            <p:nvPr/>
          </p:nvGrpSpPr>
          <p:grpSpPr>
            <a:xfrm>
              <a:off x="5181413" y="4724400"/>
              <a:ext cx="301729" cy="987552"/>
              <a:chOff x="4953000" y="2514600"/>
              <a:chExt cx="609600" cy="1524794"/>
            </a:xfrm>
          </p:grpSpPr>
          <p:cxnSp>
            <p:nvCxnSpPr>
              <p:cNvPr id="200" name="Straight Connector 199"/>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3" name="Group 25"/>
              <p:cNvGrpSpPr/>
              <p:nvPr/>
            </p:nvGrpSpPr>
            <p:grpSpPr>
              <a:xfrm>
                <a:off x="4953000" y="2514600"/>
                <a:ext cx="609600" cy="1524000"/>
                <a:chOff x="4953000" y="2514600"/>
                <a:chExt cx="609600" cy="1524000"/>
              </a:xfrm>
            </p:grpSpPr>
            <p:sp>
              <p:nvSpPr>
                <p:cNvPr id="202" name="Rectangle 201"/>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3" name="Straight Connector 202"/>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04" name="Straight Connector 203"/>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05" name="Straight Connector 204"/>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99" name="TextBox 164"/>
            <p:cNvSpPr txBox="1"/>
            <p:nvPr/>
          </p:nvSpPr>
          <p:spPr>
            <a:xfrm>
              <a:off x="3558075" y="5791198"/>
              <a:ext cx="3065790" cy="929551"/>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Example Search Windows</a:t>
              </a:r>
              <a:endParaRPr lang="en-US" sz="1400" dirty="0"/>
            </a:p>
          </p:txBody>
        </p:sp>
      </p:grpSp>
      <p:sp>
        <p:nvSpPr>
          <p:cNvPr id="192" name="Rounded Rectangle 191"/>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1" name="Rectangle 220"/>
          <p:cNvSpPr/>
          <p:nvPr/>
        </p:nvSpPr>
        <p:spPr>
          <a:xfrm>
            <a:off x="5304014" y="3482051"/>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 Weak Temporal 	Redundancy</a:t>
            </a:r>
            <a:endParaRPr lang="en-US" sz="1300" dirty="0"/>
          </a:p>
        </p:txBody>
      </p:sp>
      <p:sp>
        <p:nvSpPr>
          <p:cNvPr id="222" name="Down Arrow 221"/>
          <p:cNvSpPr/>
          <p:nvPr/>
        </p:nvSpPr>
        <p:spPr>
          <a:xfrm>
            <a:off x="3255007" y="3203294"/>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3" name="Rectangle 222"/>
          <p:cNvSpPr/>
          <p:nvPr/>
        </p:nvSpPr>
        <p:spPr>
          <a:xfrm>
            <a:off x="5334000" y="4267200"/>
            <a:ext cx="2704787"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Stochastic Search over               </a:t>
            </a:r>
          </a:p>
          <a:p>
            <a:r>
              <a:rPr lang="en-US" sz="1300" dirty="0" smtClean="0"/>
              <a:t>a  large search space (Color Histogram Comparison)</a:t>
            </a:r>
            <a:endParaRPr lang="en-US" sz="1300" dirty="0"/>
          </a:p>
        </p:txBody>
      </p:sp>
      <p:sp>
        <p:nvSpPr>
          <p:cNvPr id="225" name="Down Arrow 224"/>
          <p:cNvSpPr/>
          <p:nvPr/>
        </p:nvSpPr>
        <p:spPr>
          <a:xfrm>
            <a:off x="3255007" y="4042458"/>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6" name="Rectangle 225"/>
          <p:cNvSpPr/>
          <p:nvPr/>
        </p:nvSpPr>
        <p:spPr>
          <a:xfrm>
            <a:off x="5304014" y="516038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Approximate Estimate</a:t>
            </a:r>
            <a:endParaRPr lang="en-US" sz="1300" dirty="0"/>
          </a:p>
        </p:txBody>
      </p:sp>
      <p:grpSp>
        <p:nvGrpSpPr>
          <p:cNvPr id="14" name="Group 353"/>
          <p:cNvGrpSpPr/>
          <p:nvPr/>
        </p:nvGrpSpPr>
        <p:grpSpPr>
          <a:xfrm>
            <a:off x="5304014" y="2027499"/>
            <a:ext cx="2732387" cy="1342663"/>
            <a:chOff x="5304014" y="2332299"/>
            <a:chExt cx="2732387" cy="1342663"/>
          </a:xfrm>
        </p:grpSpPr>
        <p:sp>
          <p:nvSpPr>
            <p:cNvPr id="220" name="Rectangle 219"/>
            <p:cNvSpPr/>
            <p:nvPr/>
          </p:nvSpPr>
          <p:spPr>
            <a:xfrm>
              <a:off x="5304014" y="2332299"/>
              <a:ext cx="2732387" cy="1342663"/>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5" name="Group 223"/>
            <p:cNvGrpSpPr/>
            <p:nvPr/>
          </p:nvGrpSpPr>
          <p:grpSpPr>
            <a:xfrm>
              <a:off x="6929991" y="2500132"/>
              <a:ext cx="1023611" cy="1006998"/>
              <a:chOff x="2667000" y="1905000"/>
              <a:chExt cx="1413035" cy="1371600"/>
            </a:xfrm>
          </p:grpSpPr>
          <p:pic>
            <p:nvPicPr>
              <p:cNvPr id="232" name="Picture 11"/>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233" name="Straight Connector 232"/>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6" name="Rectangle 265"/>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 name="Group 41"/>
            <p:cNvGrpSpPr/>
            <p:nvPr/>
          </p:nvGrpSpPr>
          <p:grpSpPr>
            <a:xfrm>
              <a:off x="5414414" y="2500132"/>
              <a:ext cx="1022575" cy="1006998"/>
              <a:chOff x="762000" y="1905000"/>
              <a:chExt cx="1411605" cy="1371600"/>
            </a:xfrm>
          </p:grpSpPr>
          <p:pic>
            <p:nvPicPr>
              <p:cNvPr id="230" name="Picture 229"/>
              <p:cNvPicPr/>
              <p:nvPr/>
            </p:nvPicPr>
            <p:blipFill>
              <a:blip r:embed="rId5" cstate="print"/>
              <a:srcRect/>
              <a:stretch>
                <a:fillRect/>
              </a:stretch>
            </p:blipFill>
            <p:spPr bwMode="auto">
              <a:xfrm>
                <a:off x="762000" y="1905000"/>
                <a:ext cx="1411605" cy="1371600"/>
              </a:xfrm>
              <a:prstGeom prst="rect">
                <a:avLst/>
              </a:prstGeom>
              <a:noFill/>
              <a:ln w="9525">
                <a:noFill/>
                <a:miter lim="800000"/>
                <a:headEnd/>
                <a:tailEnd/>
              </a:ln>
            </p:spPr>
          </p:pic>
          <p:sp>
            <p:nvSpPr>
              <p:cNvPr id="231" name="Rectangle 230"/>
              <p:cNvSpPr/>
              <p:nvPr/>
            </p:nvSpPr>
            <p:spPr>
              <a:xfrm>
                <a:off x="1752600" y="2209800"/>
                <a:ext cx="304800" cy="9144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228" name="Right Arrow 227"/>
          <p:cNvSpPr/>
          <p:nvPr/>
        </p:nvSpPr>
        <p:spPr>
          <a:xfrm>
            <a:off x="3089408" y="1860631"/>
            <a:ext cx="331199" cy="3356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9" name="Rectangle 228"/>
          <p:cNvSpPr/>
          <p:nvPr/>
        </p:nvSpPr>
        <p:spPr>
          <a:xfrm>
            <a:off x="5745612" y="1635889"/>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1</a:t>
            </a:r>
            <a:endParaRPr lang="en-US" dirty="0">
              <a:ln w="25400">
                <a:solidFill>
                  <a:schemeClr val="accent6"/>
                </a:solidFill>
              </a:ln>
              <a:solidFill>
                <a:schemeClr val="accent6"/>
              </a:solidFill>
            </a:endParaRPr>
          </a:p>
        </p:txBody>
      </p:sp>
      <p:pic>
        <p:nvPicPr>
          <p:cNvPr id="187" name="Picture 186" descr="C:\Documents and Settings\laks\Desktop\Research\Data\John\20081210172855156\0004199.jpg"/>
          <p:cNvPicPr>
            <a:picLocks noChangeAspect="1" noChangeArrowheads="1"/>
          </p:cNvPicPr>
          <p:nvPr/>
        </p:nvPicPr>
        <p:blipFill>
          <a:blip r:embed="rId6" cstate="print"/>
          <a:srcRect/>
          <a:stretch>
            <a:fillRect/>
          </a:stretch>
        </p:blipFill>
        <p:spPr bwMode="auto">
          <a:xfrm>
            <a:off x="762000" y="1600200"/>
            <a:ext cx="3657600" cy="2743200"/>
          </a:xfrm>
          <a:prstGeom prst="rect">
            <a:avLst/>
          </a:prstGeom>
          <a:noFill/>
        </p:spPr>
      </p:pic>
      <p:grpSp>
        <p:nvGrpSpPr>
          <p:cNvPr id="17" name="Group 195"/>
          <p:cNvGrpSpPr/>
          <p:nvPr/>
        </p:nvGrpSpPr>
        <p:grpSpPr>
          <a:xfrm>
            <a:off x="1981200" y="2514600"/>
            <a:ext cx="609600" cy="1524795"/>
            <a:chOff x="3124200" y="2590800"/>
            <a:chExt cx="609600" cy="1524794"/>
          </a:xfrm>
        </p:grpSpPr>
        <p:grpSp>
          <p:nvGrpSpPr>
            <p:cNvPr id="18" name="Group 111"/>
            <p:cNvGrpSpPr/>
            <p:nvPr/>
          </p:nvGrpSpPr>
          <p:grpSpPr>
            <a:xfrm>
              <a:off x="3124200" y="2590800"/>
              <a:ext cx="609600" cy="1524794"/>
              <a:chOff x="3657600" y="2362200"/>
              <a:chExt cx="609600" cy="1524794"/>
            </a:xfrm>
            <a:solidFill>
              <a:srgbClr val="FF9933">
                <a:alpha val="52157"/>
              </a:srgbClr>
            </a:solidFill>
          </p:grpSpPr>
          <p:cxnSp>
            <p:nvCxnSpPr>
              <p:cNvPr id="265" name="Straight Connector 264"/>
              <p:cNvCxnSpPr/>
              <p:nvPr/>
            </p:nvCxnSpPr>
            <p:spPr>
              <a:xfrm rot="16200000" flipH="1">
                <a:off x="3200400" y="3124200"/>
                <a:ext cx="15240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9" name="Group 105"/>
              <p:cNvGrpSpPr/>
              <p:nvPr/>
            </p:nvGrpSpPr>
            <p:grpSpPr>
              <a:xfrm>
                <a:off x="3657600" y="2362200"/>
                <a:ext cx="609600" cy="1524000"/>
                <a:chOff x="3657600" y="3886200"/>
                <a:chExt cx="609600" cy="1524000"/>
              </a:xfrm>
              <a:grpFill/>
            </p:grpSpPr>
            <p:sp>
              <p:nvSpPr>
                <p:cNvPr id="268" name="Rectangle 267"/>
                <p:cNvSpPr/>
                <p:nvPr/>
              </p:nvSpPr>
              <p:spPr>
                <a:xfrm>
                  <a:off x="3657600" y="3886200"/>
                  <a:ext cx="609600" cy="1524000"/>
                </a:xfrm>
                <a:prstGeom prst="rect">
                  <a:avLst/>
                </a:prstGeom>
                <a:grpFill/>
                <a:ln w="76200" cap="rnd"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69" name="Straight Connector 26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0" name="Straight Connector 269"/>
                <p:cNvCxnSpPr/>
                <p:nvPr/>
              </p:nvCxnSpPr>
              <p:spPr>
                <a:xfrm>
                  <a:off x="3657600" y="5027612"/>
                  <a:ext cx="6096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1" name="Straight Connector 27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cxnSp>
          <p:nvCxnSpPr>
            <p:cNvPr id="261" name="Straight Connector 260"/>
            <p:cNvCxnSpPr/>
            <p:nvPr/>
          </p:nvCxnSpPr>
          <p:spPr>
            <a:xfrm>
              <a:off x="3124200" y="3732212"/>
              <a:ext cx="609600" cy="1588"/>
            </a:xfrm>
            <a:prstGeom prst="line">
              <a:avLst/>
            </a:prstGeom>
            <a:solidFill>
              <a:srgbClr val="FF9933">
                <a:alpha val="52157"/>
              </a:srgbClr>
            </a:solid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nvGrpSpPr>
          <p:cNvPr id="20" name="Group 278"/>
          <p:cNvGrpSpPr/>
          <p:nvPr/>
        </p:nvGrpSpPr>
        <p:grpSpPr>
          <a:xfrm>
            <a:off x="1981200" y="1752600"/>
            <a:ext cx="609600" cy="1524795"/>
            <a:chOff x="4953000" y="2514600"/>
            <a:chExt cx="609600" cy="1524794"/>
          </a:xfrm>
        </p:grpSpPr>
        <p:cxnSp>
          <p:nvCxnSpPr>
            <p:cNvPr id="280" name="Straight Connector 279"/>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1" name="Group 93"/>
            <p:cNvGrpSpPr/>
            <p:nvPr/>
          </p:nvGrpSpPr>
          <p:grpSpPr>
            <a:xfrm>
              <a:off x="4953000" y="2514600"/>
              <a:ext cx="609600" cy="1524000"/>
              <a:chOff x="4953000" y="2514600"/>
              <a:chExt cx="609600" cy="1524000"/>
            </a:xfrm>
          </p:grpSpPr>
          <p:sp>
            <p:nvSpPr>
              <p:cNvPr id="282" name="Rectangle 281"/>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83" name="Straight Connector 282"/>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84" name="Straight Connector 283"/>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85" name="Straight Connector 284"/>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 name="Group 285"/>
          <p:cNvGrpSpPr/>
          <p:nvPr/>
        </p:nvGrpSpPr>
        <p:grpSpPr>
          <a:xfrm>
            <a:off x="2286000" y="1752600"/>
            <a:ext cx="609600" cy="1524795"/>
            <a:chOff x="4953000" y="2514600"/>
            <a:chExt cx="609600" cy="1524794"/>
          </a:xfrm>
        </p:grpSpPr>
        <p:cxnSp>
          <p:nvCxnSpPr>
            <p:cNvPr id="287" name="Straight Connector 286"/>
            <p:cNvCxnSpPr/>
            <p:nvPr/>
          </p:nvCxnSpPr>
          <p:spPr>
            <a:xfrm rot="16200000" flipH="1">
              <a:off x="4495800" y="3276600"/>
              <a:ext cx="15240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3" name="Group 87"/>
            <p:cNvGrpSpPr/>
            <p:nvPr/>
          </p:nvGrpSpPr>
          <p:grpSpPr>
            <a:xfrm>
              <a:off x="4953000" y="2514600"/>
              <a:ext cx="609600" cy="1524000"/>
              <a:chOff x="4953000" y="2514600"/>
              <a:chExt cx="609600" cy="1524000"/>
            </a:xfrm>
          </p:grpSpPr>
          <p:sp>
            <p:nvSpPr>
              <p:cNvPr id="289" name="Rectangle 288"/>
              <p:cNvSpPr/>
              <p:nvPr/>
            </p:nvSpPr>
            <p:spPr>
              <a:xfrm>
                <a:off x="4953000" y="2514600"/>
                <a:ext cx="609600" cy="1524000"/>
              </a:xfrm>
              <a:prstGeom prst="rect">
                <a:avLst/>
              </a:prstGeom>
              <a:noFill/>
              <a:ln w="57150" cap="rnd" cmpd="sng" algn="ctr">
                <a:solidFill>
                  <a:srgbClr val="E88452"/>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0" name="Straight Connector 289"/>
              <p:cNvCxnSpPr/>
              <p:nvPr/>
            </p:nvCxnSpPr>
            <p:spPr>
              <a:xfrm>
                <a:off x="4953000" y="3276600"/>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1" name="Straight Connector 290"/>
              <p:cNvCxnSpPr/>
              <p:nvPr/>
            </p:nvCxnSpPr>
            <p:spPr>
              <a:xfrm>
                <a:off x="4953000" y="3656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2" name="Straight Connector 291"/>
              <p:cNvCxnSpPr/>
              <p:nvPr/>
            </p:nvCxnSpPr>
            <p:spPr>
              <a:xfrm>
                <a:off x="4953000" y="2894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4" name="Group 292"/>
          <p:cNvGrpSpPr/>
          <p:nvPr/>
        </p:nvGrpSpPr>
        <p:grpSpPr>
          <a:xfrm>
            <a:off x="1676400" y="2132805"/>
            <a:ext cx="609600" cy="1524795"/>
            <a:chOff x="4953000" y="2514600"/>
            <a:chExt cx="609600" cy="1524794"/>
          </a:xfrm>
        </p:grpSpPr>
        <p:cxnSp>
          <p:nvCxnSpPr>
            <p:cNvPr id="294" name="Straight Connector 293"/>
            <p:cNvCxnSpPr/>
            <p:nvPr/>
          </p:nvCxnSpPr>
          <p:spPr>
            <a:xfrm rot="16200000" flipH="1">
              <a:off x="4495800" y="3276600"/>
              <a:ext cx="15240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 name="Group 81"/>
            <p:cNvGrpSpPr/>
            <p:nvPr/>
          </p:nvGrpSpPr>
          <p:grpSpPr>
            <a:xfrm>
              <a:off x="4953000" y="2514600"/>
              <a:ext cx="609600" cy="1524000"/>
              <a:chOff x="4953000" y="2514600"/>
              <a:chExt cx="609600" cy="1524000"/>
            </a:xfrm>
          </p:grpSpPr>
          <p:sp>
            <p:nvSpPr>
              <p:cNvPr id="296" name="Rectangle 295"/>
              <p:cNvSpPr/>
              <p:nvPr/>
            </p:nvSpPr>
            <p:spPr>
              <a:xfrm>
                <a:off x="4953000" y="2514600"/>
                <a:ext cx="609600" cy="1524000"/>
              </a:xfrm>
              <a:prstGeom prst="rect">
                <a:avLst/>
              </a:prstGeom>
              <a:noFill/>
              <a:ln w="57150" cap="rnd" cmpd="sng" algn="ctr">
                <a:solidFill>
                  <a:srgbClr val="C5DDD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7" name="Straight Connector 296"/>
              <p:cNvCxnSpPr/>
              <p:nvPr/>
            </p:nvCxnSpPr>
            <p:spPr>
              <a:xfrm>
                <a:off x="4953000" y="3276600"/>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8" name="Straight Connector 297"/>
              <p:cNvCxnSpPr/>
              <p:nvPr/>
            </p:nvCxnSpPr>
            <p:spPr>
              <a:xfrm>
                <a:off x="4953000" y="3656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9" name="Straight Connector 298"/>
              <p:cNvCxnSpPr/>
              <p:nvPr/>
            </p:nvCxnSpPr>
            <p:spPr>
              <a:xfrm>
                <a:off x="4953000" y="2894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6" name="Group 299"/>
          <p:cNvGrpSpPr/>
          <p:nvPr/>
        </p:nvGrpSpPr>
        <p:grpSpPr>
          <a:xfrm>
            <a:off x="1981200" y="2132805"/>
            <a:ext cx="609600" cy="1524795"/>
            <a:chOff x="4953000" y="2514600"/>
            <a:chExt cx="609600" cy="1524794"/>
          </a:xfrm>
        </p:grpSpPr>
        <p:cxnSp>
          <p:nvCxnSpPr>
            <p:cNvPr id="301" name="Straight Connector 300"/>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 name="Group 75"/>
            <p:cNvGrpSpPr/>
            <p:nvPr/>
          </p:nvGrpSpPr>
          <p:grpSpPr>
            <a:xfrm>
              <a:off x="4953000" y="2514600"/>
              <a:ext cx="609600" cy="1524000"/>
              <a:chOff x="4953000" y="2514600"/>
              <a:chExt cx="609600" cy="1524000"/>
            </a:xfrm>
          </p:grpSpPr>
          <p:sp>
            <p:nvSpPr>
              <p:cNvPr id="303" name="Rectangle 302"/>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04" name="Straight Connector 303"/>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05" name="Straight Connector 304"/>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06" name="Straight Connector 305"/>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8" name="Group 11"/>
          <p:cNvGrpSpPr/>
          <p:nvPr/>
        </p:nvGrpSpPr>
        <p:grpSpPr>
          <a:xfrm>
            <a:off x="2286000" y="2132805"/>
            <a:ext cx="609600" cy="1524795"/>
            <a:chOff x="4953000" y="2514600"/>
            <a:chExt cx="609600" cy="1524794"/>
          </a:xfrm>
        </p:grpSpPr>
        <p:cxnSp>
          <p:nvCxnSpPr>
            <p:cNvPr id="308" name="Straight Connector 307"/>
            <p:cNvCxnSpPr/>
            <p:nvPr/>
          </p:nvCxnSpPr>
          <p:spPr>
            <a:xfrm rot="16200000" flipH="1">
              <a:off x="4495800" y="3276600"/>
              <a:ext cx="15240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9" name="Group 69"/>
            <p:cNvGrpSpPr/>
            <p:nvPr/>
          </p:nvGrpSpPr>
          <p:grpSpPr>
            <a:xfrm>
              <a:off x="4953000" y="2514600"/>
              <a:ext cx="609600" cy="1524000"/>
              <a:chOff x="4953000" y="2514600"/>
              <a:chExt cx="609600" cy="1524000"/>
            </a:xfrm>
          </p:grpSpPr>
          <p:sp>
            <p:nvSpPr>
              <p:cNvPr id="310" name="Rectangle 309"/>
              <p:cNvSpPr/>
              <p:nvPr/>
            </p:nvSpPr>
            <p:spPr>
              <a:xfrm>
                <a:off x="4953000" y="2514600"/>
                <a:ext cx="609600" cy="1524000"/>
              </a:xfrm>
              <a:prstGeom prst="rect">
                <a:avLst/>
              </a:prstGeom>
              <a:noFill/>
              <a:ln w="57150" cap="rnd" cmpd="sng" algn="ctr">
                <a:solidFill>
                  <a:srgbClr val="365C4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1" name="Straight Connector 310"/>
              <p:cNvCxnSpPr/>
              <p:nvPr/>
            </p:nvCxnSpPr>
            <p:spPr>
              <a:xfrm>
                <a:off x="4953000" y="3276600"/>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2" name="Straight Connector 311"/>
              <p:cNvCxnSpPr/>
              <p:nvPr/>
            </p:nvCxnSpPr>
            <p:spPr>
              <a:xfrm>
                <a:off x="4953000" y="3656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13" name="Straight Connector 312"/>
              <p:cNvCxnSpPr/>
              <p:nvPr/>
            </p:nvCxnSpPr>
            <p:spPr>
              <a:xfrm>
                <a:off x="4953000" y="2894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30" name="Group 313"/>
          <p:cNvGrpSpPr/>
          <p:nvPr/>
        </p:nvGrpSpPr>
        <p:grpSpPr>
          <a:xfrm>
            <a:off x="1676400" y="2514600"/>
            <a:ext cx="609600" cy="1524795"/>
            <a:chOff x="4953000" y="2514600"/>
            <a:chExt cx="609600" cy="1524794"/>
          </a:xfrm>
        </p:grpSpPr>
        <p:cxnSp>
          <p:nvCxnSpPr>
            <p:cNvPr id="315" name="Straight Connector 314"/>
            <p:cNvCxnSpPr/>
            <p:nvPr/>
          </p:nvCxnSpPr>
          <p:spPr>
            <a:xfrm rot="16200000" flipH="1">
              <a:off x="4495800" y="3276600"/>
              <a:ext cx="15240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31" name="Group 63"/>
            <p:cNvGrpSpPr/>
            <p:nvPr/>
          </p:nvGrpSpPr>
          <p:grpSpPr>
            <a:xfrm>
              <a:off x="4953000" y="2514600"/>
              <a:ext cx="609600" cy="1524000"/>
              <a:chOff x="4953000" y="2514600"/>
              <a:chExt cx="609600" cy="1524000"/>
            </a:xfrm>
          </p:grpSpPr>
          <p:sp>
            <p:nvSpPr>
              <p:cNvPr id="317" name="Rectangle 316"/>
              <p:cNvSpPr/>
              <p:nvPr/>
            </p:nvSpPr>
            <p:spPr>
              <a:xfrm>
                <a:off x="4953000" y="2514600"/>
                <a:ext cx="609600" cy="1524000"/>
              </a:xfrm>
              <a:prstGeom prst="rect">
                <a:avLst/>
              </a:prstGeom>
              <a:noFill/>
              <a:ln w="57150" cap="rnd" cmpd="sng" algn="ctr">
                <a:solidFill>
                  <a:srgbClr val="D7DAA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8" name="Straight Connector 317"/>
              <p:cNvCxnSpPr/>
              <p:nvPr/>
            </p:nvCxnSpPr>
            <p:spPr>
              <a:xfrm>
                <a:off x="4953000" y="3276600"/>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9" name="Straight Connector 318"/>
              <p:cNvCxnSpPr/>
              <p:nvPr/>
            </p:nvCxnSpPr>
            <p:spPr>
              <a:xfrm>
                <a:off x="4953000" y="3656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0" name="Straight Connector 319"/>
              <p:cNvCxnSpPr/>
              <p:nvPr/>
            </p:nvCxnSpPr>
            <p:spPr>
              <a:xfrm>
                <a:off x="4953000" y="2894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4" name="Group 320"/>
          <p:cNvGrpSpPr/>
          <p:nvPr/>
        </p:nvGrpSpPr>
        <p:grpSpPr>
          <a:xfrm>
            <a:off x="1981200" y="2513012"/>
            <a:ext cx="609600" cy="1524795"/>
            <a:chOff x="4953000" y="2514600"/>
            <a:chExt cx="609600" cy="1524794"/>
          </a:xfrm>
        </p:grpSpPr>
        <p:cxnSp>
          <p:nvCxnSpPr>
            <p:cNvPr id="322" name="Straight Connector 321"/>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27" name="Group 57"/>
            <p:cNvGrpSpPr/>
            <p:nvPr/>
          </p:nvGrpSpPr>
          <p:grpSpPr>
            <a:xfrm>
              <a:off x="4953000" y="2514600"/>
              <a:ext cx="609600" cy="1524000"/>
              <a:chOff x="4953000" y="2514600"/>
              <a:chExt cx="609600" cy="1524000"/>
            </a:xfrm>
          </p:grpSpPr>
          <p:sp>
            <p:nvSpPr>
              <p:cNvPr id="324" name="Rectangle 323"/>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25" name="Straight Connector 324"/>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26" name="Straight Connector 60"/>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7" name="Straight Connector 326"/>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56" name="Group 327"/>
          <p:cNvGrpSpPr/>
          <p:nvPr/>
        </p:nvGrpSpPr>
        <p:grpSpPr>
          <a:xfrm>
            <a:off x="2286000" y="2513805"/>
            <a:ext cx="609600" cy="1524795"/>
            <a:chOff x="4953000" y="2514600"/>
            <a:chExt cx="609600" cy="1524794"/>
          </a:xfrm>
        </p:grpSpPr>
        <p:cxnSp>
          <p:nvCxnSpPr>
            <p:cNvPr id="329" name="Straight Connector 328"/>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7" name="Group 51"/>
            <p:cNvGrpSpPr/>
            <p:nvPr/>
          </p:nvGrpSpPr>
          <p:grpSpPr>
            <a:xfrm>
              <a:off x="4953000" y="2514600"/>
              <a:ext cx="609600" cy="1524000"/>
              <a:chOff x="4953000" y="2514600"/>
              <a:chExt cx="609600" cy="1524000"/>
            </a:xfrm>
          </p:grpSpPr>
          <p:sp>
            <p:nvSpPr>
              <p:cNvPr id="331" name="Rectangle 330"/>
              <p:cNvSpPr/>
              <p:nvPr/>
            </p:nvSpPr>
            <p:spPr>
              <a:xfrm>
                <a:off x="4953000" y="2514600"/>
                <a:ext cx="609600" cy="1524000"/>
              </a:xfrm>
              <a:prstGeom prst="rect">
                <a:avLst/>
              </a:prstGeom>
              <a:noFill/>
              <a:ln w="57150" cap="rnd" cmpd="sng" algn="ctr">
                <a:solidFill>
                  <a:srgbClr val="747937"/>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32" name="Straight Connector 53"/>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33" name="Straight Connector 332"/>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34" name="Straight Connector 333"/>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335" name="Rectangle 15"/>
          <p:cNvSpPr/>
          <p:nvPr/>
        </p:nvSpPr>
        <p:spPr>
          <a:xfrm>
            <a:off x="2286000" y="1752600"/>
            <a:ext cx="609600" cy="15240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grpSp>
        <p:nvGrpSpPr>
          <p:cNvPr id="258" name="Group 230"/>
          <p:cNvGrpSpPr/>
          <p:nvPr/>
        </p:nvGrpSpPr>
        <p:grpSpPr>
          <a:xfrm>
            <a:off x="1219200" y="1981200"/>
            <a:ext cx="2057400" cy="1752600"/>
            <a:chOff x="1143000" y="4038600"/>
            <a:chExt cx="2057400" cy="1752600"/>
          </a:xfrm>
        </p:grpSpPr>
        <p:sp>
          <p:nvSpPr>
            <p:cNvPr id="337" name="Oval 336"/>
            <p:cNvSpPr/>
            <p:nvPr/>
          </p:nvSpPr>
          <p:spPr>
            <a:xfrm>
              <a:off x="1143000" y="5486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8" name="Oval 337"/>
            <p:cNvSpPr/>
            <p:nvPr/>
          </p:nvSpPr>
          <p:spPr>
            <a:xfrm>
              <a:off x="1295400" y="5638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9" name="Oval 338"/>
            <p:cNvSpPr/>
            <p:nvPr/>
          </p:nvSpPr>
          <p:spPr>
            <a:xfrm>
              <a:off x="1371600" y="5334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0" name="Oval 339"/>
            <p:cNvSpPr/>
            <p:nvPr/>
          </p:nvSpPr>
          <p:spPr>
            <a:xfrm>
              <a:off x="1905000" y="54102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1" name="Oval 340"/>
            <p:cNvSpPr/>
            <p:nvPr/>
          </p:nvSpPr>
          <p:spPr>
            <a:xfrm>
              <a:off x="20574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2" name="Oval 341"/>
            <p:cNvSpPr/>
            <p:nvPr/>
          </p:nvSpPr>
          <p:spPr>
            <a:xfrm>
              <a:off x="2209800"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3" name="Oval 342"/>
            <p:cNvSpPr/>
            <p:nvPr/>
          </p:nvSpPr>
          <p:spPr>
            <a:xfrm>
              <a:off x="1143000" y="5715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4" name="Oval 343"/>
            <p:cNvSpPr/>
            <p:nvPr/>
          </p:nvSpPr>
          <p:spPr>
            <a:xfrm>
              <a:off x="2316481" y="5181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5" name="Oval 344"/>
            <p:cNvSpPr/>
            <p:nvPr/>
          </p:nvSpPr>
          <p:spPr>
            <a:xfrm>
              <a:off x="2209800" y="4953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6" name="Oval 345"/>
            <p:cNvSpPr/>
            <p:nvPr/>
          </p:nvSpPr>
          <p:spPr>
            <a:xfrm>
              <a:off x="2545081" y="4038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7" name="Oval 346"/>
            <p:cNvSpPr/>
            <p:nvPr/>
          </p:nvSpPr>
          <p:spPr>
            <a:xfrm>
              <a:off x="2926081"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8" name="Oval 347"/>
            <p:cNvSpPr/>
            <p:nvPr/>
          </p:nvSpPr>
          <p:spPr>
            <a:xfrm>
              <a:off x="2667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9" name="Oval 348"/>
            <p:cNvSpPr/>
            <p:nvPr/>
          </p:nvSpPr>
          <p:spPr>
            <a:xfrm>
              <a:off x="3002281" y="4495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0" name="Oval 349"/>
            <p:cNvSpPr/>
            <p:nvPr/>
          </p:nvSpPr>
          <p:spPr>
            <a:xfrm>
              <a:off x="3154681" y="5257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1" name="Oval 350"/>
            <p:cNvSpPr/>
            <p:nvPr/>
          </p:nvSpPr>
          <p:spPr>
            <a:xfrm>
              <a:off x="3048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2" name="Oval 351"/>
            <p:cNvSpPr/>
            <p:nvPr/>
          </p:nvSpPr>
          <p:spPr>
            <a:xfrm>
              <a:off x="26670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grpSp>
      <p:sp>
        <p:nvSpPr>
          <p:cNvPr id="356" name="Rounded Rectangle 355"/>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8" name="Rectangle 357"/>
          <p:cNvSpPr/>
          <p:nvPr/>
        </p:nvSpPr>
        <p:spPr>
          <a:xfrm>
            <a:off x="5712596" y="1712091"/>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2</a:t>
            </a:r>
            <a:endParaRPr lang="en-US" dirty="0">
              <a:ln w="25400">
                <a:solidFill>
                  <a:schemeClr val="accent6"/>
                </a:solidFill>
              </a:ln>
              <a:solidFill>
                <a:schemeClr val="accent6"/>
              </a:solidFill>
            </a:endParaRPr>
          </a:p>
        </p:txBody>
      </p:sp>
      <p:grpSp>
        <p:nvGrpSpPr>
          <p:cNvPr id="260" name="Group 397"/>
          <p:cNvGrpSpPr/>
          <p:nvPr/>
        </p:nvGrpSpPr>
        <p:grpSpPr>
          <a:xfrm>
            <a:off x="5326197" y="2057400"/>
            <a:ext cx="2732387" cy="1342664"/>
            <a:chOff x="1973397" y="2332299"/>
            <a:chExt cx="2732387" cy="1342664"/>
          </a:xfrm>
        </p:grpSpPr>
        <p:sp>
          <p:nvSpPr>
            <p:cNvPr id="357" name="Rectangle 356"/>
            <p:cNvSpPr/>
            <p:nvPr/>
          </p:nvSpPr>
          <p:spPr>
            <a:xfrm>
              <a:off x="1973397" y="2332299"/>
              <a:ext cx="2732387" cy="1342664"/>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7" name="Group 50"/>
            <p:cNvGrpSpPr/>
            <p:nvPr/>
          </p:nvGrpSpPr>
          <p:grpSpPr>
            <a:xfrm>
              <a:off x="3599376" y="2500132"/>
              <a:ext cx="1023611" cy="1006999"/>
              <a:chOff x="6359365" y="1905000"/>
              <a:chExt cx="1413035" cy="1371600"/>
            </a:xfrm>
          </p:grpSpPr>
          <p:pic>
            <p:nvPicPr>
              <p:cNvPr id="395" name="Picture 394"/>
              <p:cNvPicPr/>
              <p:nvPr/>
            </p:nvPicPr>
            <p:blipFill>
              <a:blip r:embed="rId4" cstate="print"/>
              <a:srcRect/>
              <a:stretch>
                <a:fillRect/>
              </a:stretch>
            </p:blipFill>
            <p:spPr bwMode="auto">
              <a:xfrm>
                <a:off x="6359365" y="1905000"/>
                <a:ext cx="1413035" cy="1371600"/>
              </a:xfrm>
              <a:prstGeom prst="rect">
                <a:avLst/>
              </a:prstGeom>
              <a:noFill/>
              <a:ln w="9525">
                <a:noFill/>
                <a:miter lim="800000"/>
                <a:headEnd/>
                <a:tailEnd/>
              </a:ln>
            </p:spPr>
          </p:pic>
          <p:sp>
            <p:nvSpPr>
              <p:cNvPr id="396" name="Rectangle 395"/>
              <p:cNvSpPr/>
              <p:nvPr/>
            </p:nvSpPr>
            <p:spPr>
              <a:xfrm>
                <a:off x="72390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7" name="Rectangle 396"/>
              <p:cNvSpPr/>
              <p:nvPr/>
            </p:nvSpPr>
            <p:spPr>
              <a:xfrm>
                <a:off x="7391400" y="2209800"/>
                <a:ext cx="304800" cy="9906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72" name="Group 54"/>
            <p:cNvGrpSpPr/>
            <p:nvPr/>
          </p:nvGrpSpPr>
          <p:grpSpPr>
            <a:xfrm>
              <a:off x="2083799" y="2500132"/>
              <a:ext cx="1023611" cy="1006999"/>
              <a:chOff x="2667000" y="1905000"/>
              <a:chExt cx="1413035" cy="1371600"/>
            </a:xfrm>
          </p:grpSpPr>
          <p:pic>
            <p:nvPicPr>
              <p:cNvPr id="367" name="Picture 366"/>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368" name="Straight Connector 367"/>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4" name="Rectangle 393"/>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362" name="Rectangle 361"/>
          <p:cNvSpPr/>
          <p:nvPr/>
        </p:nvSpPr>
        <p:spPr>
          <a:xfrm>
            <a:off x="5326197" y="3558252"/>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:ComplexObject Structure 	 &amp; Abrupt Motion</a:t>
            </a:r>
            <a:endParaRPr lang="en-US" sz="1300" dirty="0"/>
          </a:p>
        </p:txBody>
      </p:sp>
      <p:sp>
        <p:nvSpPr>
          <p:cNvPr id="364" name="Rectangle 363"/>
          <p:cNvSpPr/>
          <p:nvPr/>
        </p:nvSpPr>
        <p:spPr>
          <a:xfrm>
            <a:off x="5334000" y="4191000"/>
            <a:ext cx="2704787"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Deterministic Search over   a  small  probable search space (Histogram of Gradients with Chamfer Match)</a:t>
            </a:r>
            <a:endParaRPr lang="en-US" sz="1300" dirty="0"/>
          </a:p>
        </p:txBody>
      </p:sp>
      <p:sp>
        <p:nvSpPr>
          <p:cNvPr id="366" name="Rectangle 365"/>
          <p:cNvSpPr/>
          <p:nvPr/>
        </p:nvSpPr>
        <p:spPr>
          <a:xfrm>
            <a:off x="5326197" y="518160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Accurate Estimate</a:t>
            </a:r>
            <a:endParaRPr lang="en-US" sz="1300" dirty="0"/>
          </a:p>
        </p:txBody>
      </p:sp>
      <p:grpSp>
        <p:nvGrpSpPr>
          <p:cNvPr id="273" name="Group 6"/>
          <p:cNvGrpSpPr/>
          <p:nvPr/>
        </p:nvGrpSpPr>
        <p:grpSpPr>
          <a:xfrm>
            <a:off x="1676400" y="1758997"/>
            <a:ext cx="609600" cy="1524795"/>
            <a:chOff x="4953000" y="2514600"/>
            <a:chExt cx="609600" cy="1524794"/>
          </a:xfrm>
        </p:grpSpPr>
        <p:cxnSp>
          <p:nvCxnSpPr>
            <p:cNvPr id="218" name="Straight Connector 217"/>
            <p:cNvCxnSpPr/>
            <p:nvPr/>
          </p:nvCxnSpPr>
          <p:spPr>
            <a:xfrm rot="16200000" flipH="1">
              <a:off x="4495800" y="3276600"/>
              <a:ext cx="15240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4" name="Group 99"/>
            <p:cNvGrpSpPr/>
            <p:nvPr/>
          </p:nvGrpSpPr>
          <p:grpSpPr>
            <a:xfrm>
              <a:off x="4953000" y="2514600"/>
              <a:ext cx="609600" cy="1524000"/>
              <a:chOff x="4953000" y="2514600"/>
              <a:chExt cx="609600" cy="1524000"/>
            </a:xfrm>
          </p:grpSpPr>
          <p:sp>
            <p:nvSpPr>
              <p:cNvPr id="259" name="Rectangle 258"/>
              <p:cNvSpPr/>
              <p:nvPr/>
            </p:nvSpPr>
            <p:spPr>
              <a:xfrm>
                <a:off x="4953000" y="2514600"/>
                <a:ext cx="609600" cy="1524000"/>
              </a:xfrm>
              <a:prstGeom prst="rect">
                <a:avLst/>
              </a:prstGeom>
              <a:noFill/>
              <a:ln w="57150" cap="rnd" cmpd="sng" algn="ctr">
                <a:solidFill>
                  <a:srgbClr val="FCEDE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53" name="Straight Connector 352"/>
              <p:cNvCxnSpPr/>
              <p:nvPr/>
            </p:nvCxnSpPr>
            <p:spPr>
              <a:xfrm>
                <a:off x="4953000" y="3276600"/>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55" name="Straight Connector 354"/>
              <p:cNvCxnSpPr/>
              <p:nvPr/>
            </p:nvCxnSpPr>
            <p:spPr>
              <a:xfrm>
                <a:off x="4953000" y="3656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61" name="Straight Connector 360"/>
              <p:cNvCxnSpPr/>
              <p:nvPr/>
            </p:nvCxnSpPr>
            <p:spPr>
              <a:xfrm>
                <a:off x="4953000" y="2894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2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32</a:t>
            </a:fld>
            <a:endParaRPr lang="en-US"/>
          </a:p>
        </p:txBody>
      </p:sp>
    </p:spTree>
    <p:custDataLst>
      <p:tags r:id="rId1"/>
    </p:custDataLst>
  </p:cSld>
  <p:clrMapOvr>
    <a:masterClrMapping/>
  </p:clrMapOvr>
  <p:transition advTm="312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5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9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2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2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73"/>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22"/>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24"/>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8"/>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30"/>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22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224"/>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25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256"/>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33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221" grpId="0" animBg="1"/>
      <p:bldP spid="221" grpId="1" animBg="1"/>
      <p:bldP spid="223" grpId="0" animBg="1"/>
      <p:bldP spid="223" grpId="1" animBg="1"/>
      <p:bldP spid="226" grpId="0" animBg="1"/>
      <p:bldP spid="226" grpId="1" animBg="1"/>
      <p:bldP spid="229" grpId="0" animBg="1"/>
      <p:bldP spid="229" grpId="1" animBg="1"/>
      <p:bldP spid="335" grpId="0" animBg="1"/>
      <p:bldP spid="356" grpId="0" animBg="1"/>
      <p:bldP spid="358" grpId="0" animBg="1"/>
      <p:bldP spid="362" grpId="0" animBg="1"/>
      <p:bldP spid="364" grpId="0" animBg="1"/>
      <p:bldP spid="36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 </a:t>
            </a:r>
            <a:r>
              <a:rPr lang="en-US" sz="3100" dirty="0" smtClean="0"/>
              <a:t>Datasets and Evaluation Metrics</a:t>
            </a:r>
            <a:endParaRPr lang="en-US" sz="3100" dirty="0"/>
          </a:p>
        </p:txBody>
      </p:sp>
      <p:sp>
        <p:nvSpPr>
          <p:cNvPr id="41" name="Content Placeholder 40"/>
          <p:cNvSpPr>
            <a:spLocks noGrp="1"/>
          </p:cNvSpPr>
          <p:nvPr>
            <p:ph idx="1"/>
          </p:nvPr>
        </p:nvSpPr>
        <p:spPr>
          <a:xfrm>
            <a:off x="4800600" y="1219200"/>
            <a:ext cx="3886200" cy="4906963"/>
          </a:xfrm>
        </p:spPr>
        <p:txBody>
          <a:bodyPr>
            <a:normAutofit/>
          </a:bodyPr>
          <a:lstStyle/>
          <a:p>
            <a:endParaRPr lang="en-US" dirty="0" smtClean="0"/>
          </a:p>
          <a:p>
            <a:r>
              <a:rPr lang="en-US" sz="1800" dirty="0" smtClean="0"/>
              <a:t>Area Overlap (AO):</a:t>
            </a:r>
          </a:p>
          <a:p>
            <a:endParaRPr lang="en-US" dirty="0" smtClean="0"/>
          </a:p>
          <a:p>
            <a:r>
              <a:rPr lang="en-US" sz="2000" dirty="0" smtClean="0"/>
              <a:t>Distance </a:t>
            </a:r>
            <a:r>
              <a:rPr lang="en-US" sz="2000" dirty="0" err="1" smtClean="0"/>
              <a:t>b.w</a:t>
            </a:r>
            <a:r>
              <a:rPr lang="en-US" sz="2000" dirty="0" smtClean="0"/>
              <a:t> </a:t>
            </a:r>
            <a:r>
              <a:rPr lang="en-US" sz="2000" dirty="0" err="1" smtClean="0"/>
              <a:t>Centroids</a:t>
            </a:r>
            <a:r>
              <a:rPr lang="en-US" sz="2000" dirty="0" smtClean="0"/>
              <a:t> (DC):</a:t>
            </a:r>
          </a:p>
          <a:p>
            <a:endParaRPr lang="en-US" dirty="0" smtClean="0"/>
          </a:p>
          <a:p>
            <a:r>
              <a:rPr lang="en-US" sz="2000" dirty="0" smtClean="0"/>
              <a:t>Tracking Evaluation Measure (Harmonic Mean of AO &amp; DC )</a:t>
            </a:r>
          </a:p>
          <a:p>
            <a:endParaRPr lang="en-US" sz="2000" dirty="0" smtClean="0"/>
          </a:p>
          <a:p>
            <a:endParaRPr lang="en-US" sz="2000" dirty="0"/>
          </a:p>
        </p:txBody>
      </p:sp>
      <p:sp>
        <p:nvSpPr>
          <p:cNvPr id="40" name="Text Placeholder 39"/>
          <p:cNvSpPr>
            <a:spLocks noGrp="1"/>
          </p:cNvSpPr>
          <p:nvPr>
            <p:ph type="body" sz="quarter" idx="4294967295"/>
          </p:nvPr>
        </p:nvSpPr>
        <p:spPr>
          <a:xfrm>
            <a:off x="4953000" y="1219200"/>
            <a:ext cx="4041775" cy="715963"/>
          </a:xfrm>
        </p:spPr>
        <p:txBody>
          <a:bodyPr/>
          <a:lstStyle/>
          <a:p>
            <a:r>
              <a:rPr lang="en-US" dirty="0" smtClean="0"/>
              <a:t>Evaluation Metrics</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pic>
        <p:nvPicPr>
          <p:cNvPr id="2050" name="Picture 2"/>
          <p:cNvPicPr>
            <a:picLocks noChangeAspect="1" noChangeArrowheads="1"/>
          </p:cNvPicPr>
          <p:nvPr/>
        </p:nvPicPr>
        <p:blipFill>
          <a:blip r:embed="rId4" cstate="print"/>
          <a:srcRect/>
          <a:stretch>
            <a:fillRect/>
          </a:stretch>
        </p:blipFill>
        <p:spPr bwMode="auto">
          <a:xfrm>
            <a:off x="381000" y="1219200"/>
            <a:ext cx="4032874" cy="1066800"/>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304800" y="2895600"/>
            <a:ext cx="4072666" cy="1066800"/>
          </a:xfrm>
          <a:prstGeom prst="rect">
            <a:avLst/>
          </a:prstGeom>
          <a:noFill/>
          <a:ln w="9525">
            <a:noFill/>
            <a:miter lim="800000"/>
            <a:headEnd/>
            <a:tailEnd/>
          </a:ln>
        </p:spPr>
      </p:pic>
      <p:pic>
        <p:nvPicPr>
          <p:cNvPr id="2052" name="Picture 4"/>
          <p:cNvPicPr>
            <a:picLocks noChangeAspect="1" noChangeArrowheads="1"/>
          </p:cNvPicPr>
          <p:nvPr/>
        </p:nvPicPr>
        <p:blipFill>
          <a:blip r:embed="rId6" cstate="print"/>
          <a:srcRect/>
          <a:stretch>
            <a:fillRect/>
          </a:stretch>
        </p:blipFill>
        <p:spPr bwMode="auto">
          <a:xfrm>
            <a:off x="381000" y="4724400"/>
            <a:ext cx="4038600" cy="1045878"/>
          </a:xfrm>
          <a:prstGeom prst="rect">
            <a:avLst/>
          </a:prstGeom>
          <a:noFill/>
          <a:ln w="9525">
            <a:noFill/>
            <a:miter lim="800000"/>
            <a:headEnd/>
            <a:tailEnd/>
          </a:ln>
        </p:spPr>
      </p:pic>
      <p:sp>
        <p:nvSpPr>
          <p:cNvPr id="29" name="Rectangle 28"/>
          <p:cNvSpPr/>
          <p:nvPr/>
        </p:nvSpPr>
        <p:spPr>
          <a:xfrm>
            <a:off x="304800" y="2286000"/>
            <a:ext cx="3962400" cy="584775"/>
          </a:xfrm>
          <a:prstGeom prst="rect">
            <a:avLst/>
          </a:prstGeom>
        </p:spPr>
        <p:txBody>
          <a:bodyPr wrap="square">
            <a:spAutoFit/>
          </a:bodyPr>
          <a:lstStyle/>
          <a:p>
            <a:pPr lvl="0" algn="ctr"/>
            <a:r>
              <a:rPr lang="en-US" b="1" dirty="0" err="1" smtClean="0"/>
              <a:t>DataSet</a:t>
            </a:r>
            <a:r>
              <a:rPr lang="en-US" b="1" dirty="0" smtClean="0"/>
              <a:t> 1 </a:t>
            </a:r>
            <a:r>
              <a:rPr lang="en-US" sz="1400" dirty="0" smtClean="0"/>
              <a:t>(Collected at CUbiC) : Plain Background; Static Camera; 320x240 resolution</a:t>
            </a:r>
            <a:endParaRPr lang="en-US" dirty="0"/>
          </a:p>
        </p:txBody>
      </p:sp>
      <p:sp>
        <p:nvSpPr>
          <p:cNvPr id="36" name="Rectangle 35"/>
          <p:cNvSpPr/>
          <p:nvPr/>
        </p:nvSpPr>
        <p:spPr>
          <a:xfrm>
            <a:off x="457200" y="3962400"/>
            <a:ext cx="3810000" cy="800219"/>
          </a:xfrm>
          <a:prstGeom prst="rect">
            <a:avLst/>
          </a:prstGeom>
        </p:spPr>
        <p:txBody>
          <a:bodyPr wrap="square">
            <a:spAutoFit/>
          </a:bodyPr>
          <a:lstStyle/>
          <a:p>
            <a:pPr lvl="0" algn="ctr"/>
            <a:r>
              <a:rPr lang="en-US" b="1" dirty="0" err="1" smtClean="0"/>
              <a:t>DataSet</a:t>
            </a:r>
            <a:r>
              <a:rPr lang="en-US" b="1" dirty="0" smtClean="0"/>
              <a:t> 2  </a:t>
            </a:r>
            <a:r>
              <a:rPr lang="en-US" sz="1400" dirty="0" smtClean="0"/>
              <a:t>(CASIA Gait Dataset B with subject approaching the camera) : Slightly cluttered Background; Static Camera; 320x240 resolution</a:t>
            </a:r>
            <a:endParaRPr lang="en-US" dirty="0"/>
          </a:p>
        </p:txBody>
      </p:sp>
      <p:sp>
        <p:nvSpPr>
          <p:cNvPr id="37" name="Rectangle 36"/>
          <p:cNvSpPr/>
          <p:nvPr/>
        </p:nvSpPr>
        <p:spPr>
          <a:xfrm>
            <a:off x="609600" y="5715000"/>
            <a:ext cx="3810000" cy="584775"/>
          </a:xfrm>
          <a:prstGeom prst="rect">
            <a:avLst/>
          </a:prstGeom>
        </p:spPr>
        <p:txBody>
          <a:bodyPr wrap="square">
            <a:spAutoFit/>
          </a:bodyPr>
          <a:lstStyle/>
          <a:p>
            <a:pPr lvl="0"/>
            <a:r>
              <a:rPr lang="en-US" b="1" dirty="0" err="1" smtClean="0"/>
              <a:t>DataSet</a:t>
            </a:r>
            <a:r>
              <a:rPr lang="en-US" b="1" dirty="0" smtClean="0"/>
              <a:t> 3 </a:t>
            </a:r>
            <a:r>
              <a:rPr lang="en-US" sz="1400" dirty="0" smtClean="0"/>
              <a:t>(Collected at CUbiC) : Cluttered Background;  Mobile Camera; 320x240 resolution</a:t>
            </a:r>
            <a:endParaRPr lang="en-US" dirty="0"/>
          </a:p>
        </p:txBody>
      </p:sp>
      <p:sp>
        <p:nvSpPr>
          <p:cNvPr id="205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1" name="Rectangle 13"/>
          <p:cNvSpPr>
            <a:spLocks noChangeArrowheads="1"/>
          </p:cNvSpPr>
          <p:nvPr/>
        </p:nvSpPr>
        <p:spPr bwMode="auto">
          <a:xfrm>
            <a:off x="0" y="371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ea typeface="Times New Roman" pitchFamily="18" charset="0"/>
              </a:rPr>
              <a:t>      </a:t>
            </a:r>
            <a:r>
              <a:rPr kumimoji="0" lang="en-US" sz="6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graphicFrame>
        <p:nvGraphicFramePr>
          <p:cNvPr id="44" name="Object 43"/>
          <p:cNvGraphicFramePr>
            <a:graphicFrameLocks noChangeAspect="1"/>
          </p:cNvGraphicFramePr>
          <p:nvPr/>
        </p:nvGraphicFramePr>
        <p:xfrm>
          <a:off x="5410200" y="2057400"/>
          <a:ext cx="2751138" cy="660400"/>
        </p:xfrm>
        <a:graphic>
          <a:graphicData uri="http://schemas.openxmlformats.org/presentationml/2006/ole">
            <mc:AlternateContent xmlns:mc="http://schemas.openxmlformats.org/markup-compatibility/2006">
              <mc:Choice xmlns:v="urn:schemas-microsoft-com:vml" Requires="v">
                <p:oleObj spid="_x0000_s1038" name="Equation" r:id="rId7" imgW="2222280" imgH="533160" progId="Equation.3">
                  <p:embed/>
                </p:oleObj>
              </mc:Choice>
              <mc:Fallback>
                <p:oleObj name="Equation" r:id="rId7" imgW="2222280" imgH="533160" progId="Equation.3">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2057400"/>
                        <a:ext cx="2751138"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44"/>
          <p:cNvGraphicFramePr>
            <a:graphicFrameLocks noChangeAspect="1"/>
          </p:cNvGraphicFramePr>
          <p:nvPr/>
        </p:nvGraphicFramePr>
        <p:xfrm>
          <a:off x="5302624" y="3048000"/>
          <a:ext cx="3231776" cy="533400"/>
        </p:xfrm>
        <a:graphic>
          <a:graphicData uri="http://schemas.openxmlformats.org/presentationml/2006/ole">
            <mc:AlternateContent xmlns:mc="http://schemas.openxmlformats.org/markup-compatibility/2006">
              <mc:Choice xmlns:v="urn:schemas-microsoft-com:vml" Requires="v">
                <p:oleObj spid="_x0000_s1039" name="Equation" r:id="rId9" imgW="2616120" imgH="431640" progId="Equation.3">
                  <p:embed/>
                </p:oleObj>
              </mc:Choice>
              <mc:Fallback>
                <p:oleObj name="Equation" r:id="rId9" imgW="2616120" imgH="431640" progId="Equation.3">
                  <p:embed/>
                  <p:pic>
                    <p:nvPicPr>
                      <p:cNvPr id="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2624" y="3048000"/>
                        <a:ext cx="3231776"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45"/>
          <p:cNvGraphicFramePr>
            <a:graphicFrameLocks noChangeAspect="1"/>
          </p:cNvGraphicFramePr>
          <p:nvPr/>
        </p:nvGraphicFramePr>
        <p:xfrm>
          <a:off x="5638800" y="4267200"/>
          <a:ext cx="2202873" cy="685800"/>
        </p:xfrm>
        <a:graphic>
          <a:graphicData uri="http://schemas.openxmlformats.org/presentationml/2006/ole">
            <mc:AlternateContent xmlns:mc="http://schemas.openxmlformats.org/markup-compatibility/2006">
              <mc:Choice xmlns:v="urn:schemas-microsoft-com:vml" Requires="v">
                <p:oleObj spid="_x0000_s1040" name="Equation" r:id="rId11" imgW="1346040" imgH="419040" progId="Equation.3">
                  <p:embed/>
                </p:oleObj>
              </mc:Choice>
              <mc:Fallback>
                <p:oleObj name="Equation" r:id="rId11" imgW="1346040" imgH="419040" progId="Equation.3">
                  <p:embed/>
                  <p:pic>
                    <p:nvPicPr>
                      <p:cNvPr id="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8800" y="4267200"/>
                        <a:ext cx="2202873"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33</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dissolve">
                                      <p:cBhvr>
                                        <p:cTn id="14" dur="500"/>
                                        <p:tgtEl>
                                          <p:spTgt spid="2051"/>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childTnLst>
                          </p:cTn>
                        </p:par>
                        <p:par>
                          <p:cTn id="18" fill="hold">
                            <p:stCondLst>
                              <p:cond delay="1000"/>
                            </p:stCondLst>
                            <p:childTnLst>
                              <p:par>
                                <p:cTn id="19" presetID="9" presetClass="entr" presetSubtype="0" fill="hold" nodeType="after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dissolve">
                                      <p:cBhvr>
                                        <p:cTn id="21" dur="500"/>
                                        <p:tgtEl>
                                          <p:spTgt spid="205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0">
                                            <p:txEl>
                                              <p:pRg st="0" end="0"/>
                                            </p:txEl>
                                          </p:spTgt>
                                        </p:tgtEl>
                                        <p:attrNameLst>
                                          <p:attrName>style.visibility</p:attrName>
                                        </p:attrNameLst>
                                      </p:cBhvr>
                                      <p:to>
                                        <p:strVal val="visible"/>
                                      </p:to>
                                    </p:set>
                                    <p:animEffect transition="in" filter="dissolve">
                                      <p:cBhvr>
                                        <p:cTn id="29" dur="500"/>
                                        <p:tgtEl>
                                          <p:spTgt spid="4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1">
                                            <p:txEl>
                                              <p:pRg st="1" end="1"/>
                                            </p:txEl>
                                          </p:spTgt>
                                        </p:tgtEl>
                                        <p:attrNameLst>
                                          <p:attrName>style.visibility</p:attrName>
                                        </p:attrNameLst>
                                      </p:cBhvr>
                                      <p:to>
                                        <p:strVal val="visible"/>
                                      </p:to>
                                    </p:set>
                                    <p:animEffect transition="in" filter="dissolve">
                                      <p:cBhvr>
                                        <p:cTn id="34" dur="500"/>
                                        <p:tgtEl>
                                          <p:spTgt spid="41">
                                            <p:txEl>
                                              <p:pRg st="1" end="1"/>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dissolv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1">
                                            <p:txEl>
                                              <p:pRg st="3" end="3"/>
                                            </p:txEl>
                                          </p:spTgt>
                                        </p:tgtEl>
                                        <p:attrNameLst>
                                          <p:attrName>style.visibility</p:attrName>
                                        </p:attrNameLst>
                                      </p:cBhvr>
                                      <p:to>
                                        <p:strVal val="visible"/>
                                      </p:to>
                                    </p:set>
                                    <p:animEffect transition="in" filter="dissolve">
                                      <p:cBhvr>
                                        <p:cTn id="42" dur="500"/>
                                        <p:tgtEl>
                                          <p:spTgt spid="41">
                                            <p:txEl>
                                              <p:pRg st="3" end="3"/>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dissolve">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1">
                                            <p:txEl>
                                              <p:pRg st="5" end="5"/>
                                            </p:txEl>
                                          </p:spTgt>
                                        </p:tgtEl>
                                        <p:attrNameLst>
                                          <p:attrName>style.visibility</p:attrName>
                                        </p:attrNameLst>
                                      </p:cBhvr>
                                      <p:to>
                                        <p:strVal val="visible"/>
                                      </p:to>
                                    </p:set>
                                    <p:animEffect transition="in" filter="dissolve">
                                      <p:cBhvr>
                                        <p:cTn id="50" dur="500"/>
                                        <p:tgtEl>
                                          <p:spTgt spid="41">
                                            <p:txEl>
                                              <p:pRg st="5" end="5"/>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P spid="40" grpId="0" build="p"/>
      <p:bldP spid="29" grpId="0"/>
      <p:bldP spid="36" grpId="0"/>
      <p:bldP spid="3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Example Dataset</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18" name="TextBox 17"/>
          <p:cNvSpPr txBox="1"/>
          <p:nvPr/>
        </p:nvSpPr>
        <p:spPr>
          <a:xfrm>
            <a:off x="1905000" y="2785646"/>
            <a:ext cx="914400" cy="338554"/>
          </a:xfrm>
          <a:prstGeom prst="rect">
            <a:avLst/>
          </a:prstGeom>
          <a:noFill/>
        </p:spPr>
        <p:txBody>
          <a:bodyPr wrap="square" rtlCol="0">
            <a:spAutoFit/>
          </a:bodyPr>
          <a:lstStyle/>
          <a:p>
            <a:r>
              <a:rPr lang="en-US" sz="1600" dirty="0" smtClean="0"/>
              <a:t>Color PF</a:t>
            </a:r>
            <a:endParaRPr lang="en-US" sz="1600" dirty="0"/>
          </a:p>
        </p:txBody>
      </p:sp>
      <p:sp>
        <p:nvSpPr>
          <p:cNvPr id="19" name="TextBox 18"/>
          <p:cNvSpPr txBox="1"/>
          <p:nvPr/>
        </p:nvSpPr>
        <p:spPr>
          <a:xfrm>
            <a:off x="6035040" y="2667000"/>
            <a:ext cx="914400" cy="338554"/>
          </a:xfrm>
          <a:prstGeom prst="rect">
            <a:avLst/>
          </a:prstGeom>
          <a:noFill/>
        </p:spPr>
        <p:txBody>
          <a:bodyPr wrap="square" rtlCol="0">
            <a:spAutoFit/>
          </a:bodyPr>
          <a:lstStyle/>
          <a:p>
            <a:r>
              <a:rPr lang="en-US" sz="1600" dirty="0" smtClean="0"/>
              <a:t>SMSPF</a:t>
            </a:r>
            <a:endParaRPr lang="en-US" sz="1600" dirty="0"/>
          </a:p>
        </p:txBody>
      </p:sp>
      <p:sp>
        <p:nvSpPr>
          <p:cNvPr id="20" name="TextBox 19"/>
          <p:cNvSpPr txBox="1"/>
          <p:nvPr/>
        </p:nvSpPr>
        <p:spPr>
          <a:xfrm>
            <a:off x="1600200" y="5943600"/>
            <a:ext cx="1828800" cy="338554"/>
          </a:xfrm>
          <a:prstGeom prst="rect">
            <a:avLst/>
          </a:prstGeom>
          <a:noFill/>
        </p:spPr>
        <p:txBody>
          <a:bodyPr wrap="square" rtlCol="0">
            <a:spAutoFit/>
          </a:bodyPr>
          <a:lstStyle/>
          <a:p>
            <a:r>
              <a:rPr lang="en-US" sz="1600" dirty="0" smtClean="0"/>
              <a:t>Area Overlap Ratio</a:t>
            </a:r>
            <a:endParaRPr lang="en-US" sz="1600" dirty="0"/>
          </a:p>
        </p:txBody>
      </p:sp>
      <p:sp>
        <p:nvSpPr>
          <p:cNvPr id="21" name="TextBox 20"/>
          <p:cNvSpPr txBox="1"/>
          <p:nvPr/>
        </p:nvSpPr>
        <p:spPr>
          <a:xfrm>
            <a:off x="5349240" y="5867400"/>
            <a:ext cx="2590800" cy="338554"/>
          </a:xfrm>
          <a:prstGeom prst="rect">
            <a:avLst/>
          </a:prstGeom>
          <a:noFill/>
        </p:spPr>
        <p:txBody>
          <a:bodyPr wrap="square" rtlCol="0">
            <a:spAutoFit/>
          </a:bodyPr>
          <a:lstStyle/>
          <a:p>
            <a:r>
              <a:rPr lang="en-US" sz="1600" dirty="0" smtClean="0"/>
              <a:t>Distance between </a:t>
            </a:r>
            <a:r>
              <a:rPr lang="en-US" sz="1600" dirty="0" err="1" smtClean="0"/>
              <a:t>Centroids</a:t>
            </a:r>
            <a:endParaRPr lang="en-US" sz="1600" dirty="0"/>
          </a:p>
        </p:txBody>
      </p:sp>
      <p:pic>
        <p:nvPicPr>
          <p:cNvPr id="26" name="Picture 12"/>
          <p:cNvPicPr>
            <a:picLocks noChangeAspect="1" noChangeArrowheads="1"/>
          </p:cNvPicPr>
          <p:nvPr/>
        </p:nvPicPr>
        <p:blipFill>
          <a:blip r:embed="rId4" cstate="print"/>
          <a:srcRect/>
          <a:stretch>
            <a:fillRect/>
          </a:stretch>
        </p:blipFill>
        <p:spPr bwMode="auto">
          <a:xfrm>
            <a:off x="5181600" y="1524000"/>
            <a:ext cx="1219200" cy="914400"/>
          </a:xfrm>
          <a:prstGeom prst="rect">
            <a:avLst/>
          </a:prstGeom>
          <a:noFill/>
          <a:ln w="9525">
            <a:noFill/>
            <a:miter lim="800000"/>
            <a:headEnd/>
            <a:tailEnd/>
          </a:ln>
          <a:effectLst/>
        </p:spPr>
      </p:pic>
      <p:pic>
        <p:nvPicPr>
          <p:cNvPr id="27" name="Picture 14"/>
          <p:cNvPicPr>
            <a:picLocks noChangeAspect="1" noChangeArrowheads="1"/>
          </p:cNvPicPr>
          <p:nvPr/>
        </p:nvPicPr>
        <p:blipFill>
          <a:blip r:embed="rId5" cstate="print"/>
          <a:srcRect/>
          <a:stretch>
            <a:fillRect/>
          </a:stretch>
        </p:blipFill>
        <p:spPr bwMode="auto">
          <a:xfrm>
            <a:off x="6553200" y="1524000"/>
            <a:ext cx="1219200" cy="914400"/>
          </a:xfrm>
          <a:prstGeom prst="rect">
            <a:avLst/>
          </a:prstGeom>
          <a:noFill/>
          <a:ln w="9525">
            <a:noFill/>
            <a:miter lim="800000"/>
            <a:headEnd/>
            <a:tailEnd/>
          </a:ln>
          <a:effectLst/>
        </p:spPr>
      </p:pic>
      <p:pic>
        <p:nvPicPr>
          <p:cNvPr id="68610" name="Picture 2" descr="C:\Documents and Settings\laks\Desktop\Defense\FinalDefense\Videos\CPF3\0002.png"/>
          <p:cNvPicPr>
            <a:picLocks noChangeAspect="1" noChangeArrowheads="1"/>
          </p:cNvPicPr>
          <p:nvPr/>
        </p:nvPicPr>
        <p:blipFill>
          <a:blip r:embed="rId6" cstate="print"/>
          <a:srcRect/>
          <a:stretch>
            <a:fillRect/>
          </a:stretch>
        </p:blipFill>
        <p:spPr bwMode="auto">
          <a:xfrm>
            <a:off x="1143000" y="1600200"/>
            <a:ext cx="1219200" cy="914400"/>
          </a:xfrm>
          <a:prstGeom prst="rect">
            <a:avLst/>
          </a:prstGeom>
          <a:noFill/>
        </p:spPr>
      </p:pic>
      <p:pic>
        <p:nvPicPr>
          <p:cNvPr id="68611" name="Picture 3"/>
          <p:cNvPicPr>
            <a:picLocks noChangeAspect="1" noChangeArrowheads="1"/>
          </p:cNvPicPr>
          <p:nvPr/>
        </p:nvPicPr>
        <p:blipFill>
          <a:blip r:embed="rId7" cstate="print"/>
          <a:srcRect/>
          <a:stretch>
            <a:fillRect/>
          </a:stretch>
        </p:blipFill>
        <p:spPr bwMode="auto">
          <a:xfrm>
            <a:off x="2514600" y="1600200"/>
            <a:ext cx="1219200" cy="914400"/>
          </a:xfrm>
          <a:prstGeom prst="rect">
            <a:avLst/>
          </a:prstGeom>
          <a:noFill/>
          <a:ln w="9525">
            <a:noFill/>
            <a:miter lim="800000"/>
            <a:headEnd/>
            <a:tailEnd/>
          </a:ln>
          <a:effectLst/>
        </p:spPr>
      </p:pic>
      <p:sp>
        <p:nvSpPr>
          <p:cNvPr id="30" name="TextBox 29"/>
          <p:cNvSpPr txBox="1"/>
          <p:nvPr/>
        </p:nvSpPr>
        <p:spPr>
          <a:xfrm>
            <a:off x="1524000" y="2590800"/>
            <a:ext cx="381000" cy="276999"/>
          </a:xfrm>
          <a:prstGeom prst="rect">
            <a:avLst/>
          </a:prstGeom>
          <a:noFill/>
        </p:spPr>
        <p:txBody>
          <a:bodyPr wrap="square" rtlCol="0">
            <a:spAutoFit/>
          </a:bodyPr>
          <a:lstStyle/>
          <a:p>
            <a:r>
              <a:rPr lang="en-US" sz="1200" dirty="0" smtClean="0"/>
              <a:t>#2</a:t>
            </a:r>
            <a:endParaRPr lang="en-US" sz="1200" dirty="0"/>
          </a:p>
        </p:txBody>
      </p:sp>
      <p:sp>
        <p:nvSpPr>
          <p:cNvPr id="31" name="TextBox 30"/>
          <p:cNvSpPr txBox="1"/>
          <p:nvPr/>
        </p:nvSpPr>
        <p:spPr>
          <a:xfrm>
            <a:off x="2819400" y="2590800"/>
            <a:ext cx="457200" cy="276999"/>
          </a:xfrm>
          <a:prstGeom prst="rect">
            <a:avLst/>
          </a:prstGeom>
          <a:noFill/>
        </p:spPr>
        <p:txBody>
          <a:bodyPr wrap="square" rtlCol="0">
            <a:spAutoFit/>
          </a:bodyPr>
          <a:lstStyle/>
          <a:p>
            <a:r>
              <a:rPr lang="en-US" sz="1200" dirty="0" smtClean="0"/>
              <a:t>#40</a:t>
            </a:r>
            <a:endParaRPr lang="en-US" sz="1200" dirty="0"/>
          </a:p>
        </p:txBody>
      </p:sp>
      <p:sp>
        <p:nvSpPr>
          <p:cNvPr id="32" name="TextBox 31"/>
          <p:cNvSpPr txBox="1"/>
          <p:nvPr/>
        </p:nvSpPr>
        <p:spPr>
          <a:xfrm>
            <a:off x="5638800" y="2514600"/>
            <a:ext cx="381000" cy="276999"/>
          </a:xfrm>
          <a:prstGeom prst="rect">
            <a:avLst/>
          </a:prstGeom>
          <a:noFill/>
        </p:spPr>
        <p:txBody>
          <a:bodyPr wrap="square" rtlCol="0">
            <a:spAutoFit/>
          </a:bodyPr>
          <a:lstStyle/>
          <a:p>
            <a:r>
              <a:rPr lang="en-US" sz="1200" dirty="0" smtClean="0"/>
              <a:t>#2</a:t>
            </a:r>
            <a:endParaRPr lang="en-US" sz="1200" dirty="0"/>
          </a:p>
        </p:txBody>
      </p:sp>
      <p:sp>
        <p:nvSpPr>
          <p:cNvPr id="33" name="TextBox 32"/>
          <p:cNvSpPr txBox="1"/>
          <p:nvPr/>
        </p:nvSpPr>
        <p:spPr>
          <a:xfrm>
            <a:off x="6934200" y="2514600"/>
            <a:ext cx="457200" cy="276999"/>
          </a:xfrm>
          <a:prstGeom prst="rect">
            <a:avLst/>
          </a:prstGeom>
          <a:noFill/>
        </p:spPr>
        <p:txBody>
          <a:bodyPr wrap="square" rtlCol="0">
            <a:spAutoFit/>
          </a:bodyPr>
          <a:lstStyle/>
          <a:p>
            <a:r>
              <a:rPr lang="en-US" sz="1200" dirty="0" smtClean="0"/>
              <a:t>#40</a:t>
            </a:r>
            <a:endParaRPr lang="en-US" sz="1200" dirty="0"/>
          </a:p>
        </p:txBody>
      </p:sp>
      <p:pic>
        <p:nvPicPr>
          <p:cNvPr id="68612" name="Picture 4"/>
          <p:cNvPicPr>
            <a:picLocks noChangeAspect="1" noChangeArrowheads="1"/>
          </p:cNvPicPr>
          <p:nvPr/>
        </p:nvPicPr>
        <p:blipFill>
          <a:blip r:embed="rId8" cstate="print"/>
          <a:srcRect/>
          <a:stretch>
            <a:fillRect/>
          </a:stretch>
        </p:blipFill>
        <p:spPr bwMode="auto">
          <a:xfrm>
            <a:off x="609600" y="3505200"/>
            <a:ext cx="3657600" cy="2743200"/>
          </a:xfrm>
          <a:prstGeom prst="rect">
            <a:avLst/>
          </a:prstGeom>
          <a:noFill/>
          <a:ln w="9525">
            <a:noFill/>
            <a:miter lim="800000"/>
            <a:headEnd/>
            <a:tailEnd/>
          </a:ln>
          <a:effectLst/>
        </p:spPr>
      </p:pic>
      <p:pic>
        <p:nvPicPr>
          <p:cNvPr id="68613" name="Picture 5"/>
          <p:cNvPicPr>
            <a:picLocks noChangeAspect="1" noChangeArrowheads="1"/>
          </p:cNvPicPr>
          <p:nvPr/>
        </p:nvPicPr>
        <p:blipFill>
          <a:blip r:embed="rId9" cstate="print"/>
          <a:srcRect/>
          <a:stretch>
            <a:fillRect/>
          </a:stretch>
        </p:blipFill>
        <p:spPr bwMode="auto">
          <a:xfrm>
            <a:off x="4572000" y="3505200"/>
            <a:ext cx="3657600" cy="2743200"/>
          </a:xfrm>
          <a:prstGeom prst="rect">
            <a:avLst/>
          </a:prstGeom>
          <a:noFill/>
          <a:ln w="9525">
            <a:noFill/>
            <a:miter lim="800000"/>
            <a:headEnd/>
            <a:tailEnd/>
          </a:ln>
          <a:effectLst/>
        </p:spPr>
      </p:pic>
      <p:pic>
        <p:nvPicPr>
          <p:cNvPr id="34" name="SPF_Dataset3_ShayokLM.avi">
            <a:hlinkClick r:id="" action="ppaction://media"/>
          </p:cNvPr>
          <p:cNvPicPr>
            <a:picLocks noRot="1" noChangeAspect="1"/>
          </p:cNvPicPr>
          <p:nvPr>
            <a:videoFile r:link="rId1"/>
          </p:nvPr>
        </p:nvPicPr>
        <p:blipFill>
          <a:blip r:embed="rId10" cstate="print"/>
          <a:stretch>
            <a:fillRect/>
          </a:stretch>
        </p:blipFill>
        <p:spPr>
          <a:xfrm>
            <a:off x="2895600" y="2895600"/>
            <a:ext cx="381000" cy="285750"/>
          </a:xfrm>
          <a:prstGeom prst="rect">
            <a:avLst/>
          </a:prstGeom>
        </p:spPr>
      </p:pic>
      <p:pic>
        <p:nvPicPr>
          <p:cNvPr id="35" name="SMSPF_Dataset3_ShayokLM.avi">
            <a:hlinkClick r:id="" action="ppaction://media"/>
          </p:cNvPr>
          <p:cNvPicPr>
            <a:picLocks noRot="1" noChangeAspect="1"/>
          </p:cNvPicPr>
          <p:nvPr>
            <a:videoFile r:link="rId2"/>
          </p:nvPr>
        </p:nvPicPr>
        <p:blipFill>
          <a:blip r:embed="rId11" cstate="print"/>
          <a:stretch>
            <a:fillRect/>
          </a:stretch>
        </p:blipFill>
        <p:spPr>
          <a:xfrm>
            <a:off x="6934200" y="2743200"/>
            <a:ext cx="457200" cy="342900"/>
          </a:xfrm>
          <a:prstGeom prst="rect">
            <a:avLst/>
          </a:prstGeom>
        </p:spPr>
      </p:pic>
      <p:pic>
        <p:nvPicPr>
          <p:cNvPr id="3073" name="Picture 1" descr="TEM1"/>
          <p:cNvPicPr preferRelativeResize="0">
            <a:picLocks noChangeAspect="1" noChangeArrowheads="1"/>
          </p:cNvPicPr>
          <p:nvPr/>
        </p:nvPicPr>
        <p:blipFill>
          <a:blip r:embed="rId12" cstate="print"/>
          <a:srcRect/>
          <a:stretch>
            <a:fillRect/>
          </a:stretch>
        </p:blipFill>
        <p:spPr bwMode="auto">
          <a:xfrm>
            <a:off x="228600" y="2621280"/>
            <a:ext cx="2837167" cy="2103120"/>
          </a:xfrm>
          <a:prstGeom prst="rect">
            <a:avLst/>
          </a:prstGeom>
          <a:noFill/>
          <a:ln w="9525">
            <a:noFill/>
            <a:miter lim="800000"/>
            <a:headEnd/>
            <a:tailEnd/>
          </a:ln>
        </p:spPr>
      </p:pic>
      <p:pic>
        <p:nvPicPr>
          <p:cNvPr id="3074" name="Picture 2" descr="TEM2"/>
          <p:cNvPicPr preferRelativeResize="0">
            <a:picLocks noChangeAspect="1" noChangeArrowheads="1"/>
          </p:cNvPicPr>
          <p:nvPr/>
        </p:nvPicPr>
        <p:blipFill>
          <a:blip r:embed="rId13" cstate="print"/>
          <a:srcRect/>
          <a:stretch>
            <a:fillRect/>
          </a:stretch>
        </p:blipFill>
        <p:spPr bwMode="auto">
          <a:xfrm>
            <a:off x="3276600" y="2590800"/>
            <a:ext cx="2768282" cy="2103120"/>
          </a:xfrm>
          <a:prstGeom prst="rect">
            <a:avLst/>
          </a:prstGeom>
          <a:noFill/>
          <a:ln w="9525">
            <a:noFill/>
            <a:miter lim="800000"/>
            <a:headEnd/>
            <a:tailEnd/>
          </a:ln>
        </p:spPr>
      </p:pic>
      <p:pic>
        <p:nvPicPr>
          <p:cNvPr id="3075" name="Picture 3"/>
          <p:cNvPicPr preferRelativeResize="0">
            <a:picLocks noChangeAspect="1" noChangeArrowheads="1"/>
          </p:cNvPicPr>
          <p:nvPr/>
        </p:nvPicPr>
        <p:blipFill>
          <a:blip r:embed="rId14" cstate="print"/>
          <a:srcRect/>
          <a:stretch>
            <a:fillRect/>
          </a:stretch>
        </p:blipFill>
        <p:spPr bwMode="auto">
          <a:xfrm>
            <a:off x="6172200" y="2545080"/>
            <a:ext cx="2792737" cy="2103120"/>
          </a:xfrm>
          <a:prstGeom prst="rect">
            <a:avLst/>
          </a:prstGeom>
          <a:noFill/>
          <a:ln w="9525">
            <a:noFill/>
            <a:miter lim="800000"/>
            <a:headEnd/>
            <a:tailEnd/>
          </a:ln>
        </p:spPr>
      </p:pic>
      <p:sp>
        <p:nvSpPr>
          <p:cNvPr id="36" name="TextBox 35"/>
          <p:cNvSpPr txBox="1"/>
          <p:nvPr/>
        </p:nvSpPr>
        <p:spPr>
          <a:xfrm>
            <a:off x="762000" y="4876800"/>
            <a:ext cx="7467600" cy="707886"/>
          </a:xfrm>
          <a:prstGeom prst="rect">
            <a:avLst/>
          </a:prstGeom>
          <a:noFill/>
        </p:spPr>
        <p:txBody>
          <a:bodyPr wrap="square" rtlCol="0">
            <a:spAutoFit/>
          </a:bodyPr>
          <a:lstStyle/>
          <a:p>
            <a:pPr algn="ctr"/>
            <a:r>
              <a:rPr lang="en-US" sz="2000" b="1" dirty="0" smtClean="0"/>
              <a:t>Clear improvement in tracking results when compared with </a:t>
            </a:r>
            <a:r>
              <a:rPr lang="en-US" sz="2000" b="1" dirty="0" err="1" smtClean="0"/>
              <a:t>Numiaro’s</a:t>
            </a:r>
            <a:r>
              <a:rPr lang="en-US" sz="2000" b="1" dirty="0" smtClean="0"/>
              <a:t> Color based particle filtering</a:t>
            </a:r>
            <a:endParaRPr lang="en-US" sz="2000" b="1" dirty="0"/>
          </a:p>
        </p:txBody>
      </p:sp>
      <p:sp>
        <p:nvSpPr>
          <p:cNvPr id="3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34</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6327"/>
                                        </p:tgtEl>
                                      </p:cBhvr>
                                    </p:animEffect>
                                    <p:set>
                                      <p:cBhvr>
                                        <p:cTn id="7" dur="1" fill="hold">
                                          <p:stCondLst>
                                            <p:cond delay="499"/>
                                          </p:stCondLst>
                                        </p:cTn>
                                        <p:tgtEl>
                                          <p:spTgt spid="5632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6328"/>
                                        </p:tgtEl>
                                      </p:cBhvr>
                                    </p:animEffect>
                                    <p:set>
                                      <p:cBhvr>
                                        <p:cTn id="10" dur="1" fill="hold">
                                          <p:stCondLst>
                                            <p:cond delay="499"/>
                                          </p:stCondLst>
                                        </p:cTn>
                                        <p:tgtEl>
                                          <p:spTgt spid="56328"/>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6329"/>
                                        </p:tgtEl>
                                      </p:cBhvr>
                                    </p:animEffect>
                                    <p:set>
                                      <p:cBhvr>
                                        <p:cTn id="13" dur="1" fill="hold">
                                          <p:stCondLst>
                                            <p:cond delay="499"/>
                                          </p:stCondLst>
                                        </p:cTn>
                                        <p:tgtEl>
                                          <p:spTgt spid="5632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26"/>
                                        </p:tgtEl>
                                      </p:cBhvr>
                                    </p:animEffect>
                                    <p:set>
                                      <p:cBhvr>
                                        <p:cTn id="28" dur="1" fill="hold">
                                          <p:stCondLst>
                                            <p:cond delay="499"/>
                                          </p:stCondLst>
                                        </p:cTn>
                                        <p:tgtEl>
                                          <p:spTgt spid="26"/>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68610"/>
                                        </p:tgtEl>
                                      </p:cBhvr>
                                    </p:animEffect>
                                    <p:set>
                                      <p:cBhvr>
                                        <p:cTn id="34" dur="1" fill="hold">
                                          <p:stCondLst>
                                            <p:cond delay="499"/>
                                          </p:stCondLst>
                                        </p:cTn>
                                        <p:tgtEl>
                                          <p:spTgt spid="68610"/>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68611"/>
                                        </p:tgtEl>
                                      </p:cBhvr>
                                    </p:animEffect>
                                    <p:set>
                                      <p:cBhvr>
                                        <p:cTn id="37" dur="1" fill="hold">
                                          <p:stCondLst>
                                            <p:cond delay="499"/>
                                          </p:stCondLst>
                                        </p:cTn>
                                        <p:tgtEl>
                                          <p:spTgt spid="68611"/>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31"/>
                                        </p:tgtEl>
                                      </p:cBhvr>
                                    </p:animEffect>
                                    <p:set>
                                      <p:cBhvr>
                                        <p:cTn id="43" dur="1" fill="hold">
                                          <p:stCondLst>
                                            <p:cond delay="499"/>
                                          </p:stCondLst>
                                        </p:cTn>
                                        <p:tgtEl>
                                          <p:spTgt spid="31"/>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32"/>
                                        </p:tgtEl>
                                      </p:cBhvr>
                                    </p:animEffect>
                                    <p:set>
                                      <p:cBhvr>
                                        <p:cTn id="46" dur="1" fill="hold">
                                          <p:stCondLst>
                                            <p:cond delay="499"/>
                                          </p:stCondLst>
                                        </p:cTn>
                                        <p:tgtEl>
                                          <p:spTgt spid="32"/>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68612"/>
                                        </p:tgtEl>
                                      </p:cBhvr>
                                    </p:animEffect>
                                    <p:set>
                                      <p:cBhvr>
                                        <p:cTn id="52" dur="1" fill="hold">
                                          <p:stCondLst>
                                            <p:cond delay="499"/>
                                          </p:stCondLst>
                                        </p:cTn>
                                        <p:tgtEl>
                                          <p:spTgt spid="68612"/>
                                        </p:tgtEl>
                                        <p:attrNameLst>
                                          <p:attrName>style.visibility</p:attrName>
                                        </p:attrNameLst>
                                      </p:cBhvr>
                                      <p:to>
                                        <p:strVal val="hidden"/>
                                      </p:to>
                                    </p:set>
                                  </p:childTnLst>
                                </p:cTn>
                              </p:par>
                              <p:par>
                                <p:cTn id="53" presetID="9" presetClass="exit" presetSubtype="0" fill="hold" nodeType="withEffect">
                                  <p:stCondLst>
                                    <p:cond delay="0"/>
                                  </p:stCondLst>
                                  <p:childTnLst>
                                    <p:animEffect transition="out" filter="dissolve">
                                      <p:cBhvr>
                                        <p:cTn id="54" dur="500"/>
                                        <p:tgtEl>
                                          <p:spTgt spid="68613"/>
                                        </p:tgtEl>
                                      </p:cBhvr>
                                    </p:animEffect>
                                    <p:set>
                                      <p:cBhvr>
                                        <p:cTn id="55" dur="1" fill="hold">
                                          <p:stCondLst>
                                            <p:cond delay="499"/>
                                          </p:stCondLst>
                                        </p:cTn>
                                        <p:tgtEl>
                                          <p:spTgt spid="68613"/>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500"/>
                                        <p:tgtEl>
                                          <p:spTgt spid="34"/>
                                        </p:tgtEl>
                                      </p:cBhvr>
                                    </p:animEffect>
                                    <p:set>
                                      <p:cBhvr>
                                        <p:cTn id="58" dur="1" fill="hold">
                                          <p:stCondLst>
                                            <p:cond delay="499"/>
                                          </p:stCondLst>
                                        </p:cTn>
                                        <p:tgtEl>
                                          <p:spTgt spid="34"/>
                                        </p:tgtEl>
                                        <p:attrNameLst>
                                          <p:attrName>style.visibility</p:attrName>
                                        </p:attrNameLst>
                                      </p:cBhvr>
                                      <p:to>
                                        <p:strVal val="hidden"/>
                                      </p:to>
                                    </p:set>
                                    <p:cmd type="call" cmd="stop">
                                      <p:cBhvr>
                                        <p:cTn id="59" dur="1">
                                          <p:stCondLst>
                                            <p:cond delay="499"/>
                                          </p:stCondLst>
                                        </p:cTn>
                                        <p:tgtEl>
                                          <p:spTgt spid="34"/>
                                        </p:tgtEl>
                                      </p:cBhvr>
                                    </p:cmd>
                                  </p:childTnLst>
                                </p:cTn>
                              </p:par>
                              <p:par>
                                <p:cTn id="60" presetID="9" presetClass="exit" presetSubtype="0" fill="hold" nodeType="withEffect">
                                  <p:stCondLst>
                                    <p:cond delay="0"/>
                                  </p:stCondLst>
                                  <p:childTnLst>
                                    <p:animEffect transition="out" filter="dissolve">
                                      <p:cBhvr>
                                        <p:cTn id="61" dur="500"/>
                                        <p:tgtEl>
                                          <p:spTgt spid="35"/>
                                        </p:tgtEl>
                                      </p:cBhvr>
                                    </p:animEffect>
                                    <p:set>
                                      <p:cBhvr>
                                        <p:cTn id="62" dur="1" fill="hold">
                                          <p:stCondLst>
                                            <p:cond delay="499"/>
                                          </p:stCondLst>
                                        </p:cTn>
                                        <p:tgtEl>
                                          <p:spTgt spid="35"/>
                                        </p:tgtEl>
                                        <p:attrNameLst>
                                          <p:attrName>style.visibility</p:attrName>
                                        </p:attrNameLst>
                                      </p:cBhvr>
                                      <p:to>
                                        <p:strVal val="hidden"/>
                                      </p:to>
                                    </p:set>
                                    <p:cmd type="call" cmd="stop">
                                      <p:cBhvr>
                                        <p:cTn id="63" dur="1">
                                          <p:stCondLst>
                                            <p:cond delay="499"/>
                                          </p:stCondLst>
                                        </p:cTn>
                                        <p:tgtEl>
                                          <p:spTgt spid="35"/>
                                        </p:tgtEl>
                                      </p:cBhvr>
                                    </p:cmd>
                                  </p:childTnLst>
                                </p:cTn>
                              </p:par>
                              <p:par>
                                <p:cTn id="64" presetID="9" presetClass="entr" presetSubtype="0" fill="hold" nodeType="withEffect">
                                  <p:stCondLst>
                                    <p:cond delay="0"/>
                                  </p:stCondLst>
                                  <p:childTnLst>
                                    <p:set>
                                      <p:cBhvr>
                                        <p:cTn id="65" dur="1" fill="hold">
                                          <p:stCondLst>
                                            <p:cond delay="0"/>
                                          </p:stCondLst>
                                        </p:cTn>
                                        <p:tgtEl>
                                          <p:spTgt spid="3073"/>
                                        </p:tgtEl>
                                        <p:attrNameLst>
                                          <p:attrName>style.visibility</p:attrName>
                                        </p:attrNameLst>
                                      </p:cBhvr>
                                      <p:to>
                                        <p:strVal val="visible"/>
                                      </p:to>
                                    </p:set>
                                    <p:animEffect transition="in" filter="dissolve">
                                      <p:cBhvr>
                                        <p:cTn id="66" dur="500"/>
                                        <p:tgtEl>
                                          <p:spTgt spid="3073"/>
                                        </p:tgtEl>
                                      </p:cBhvr>
                                    </p:animEffect>
                                  </p:childTnLst>
                                </p:cTn>
                              </p:par>
                              <p:par>
                                <p:cTn id="67" presetID="9" presetClass="entr" presetSubtype="0" fill="hold" nodeType="withEffect">
                                  <p:stCondLst>
                                    <p:cond delay="0"/>
                                  </p:stCondLst>
                                  <p:childTnLst>
                                    <p:set>
                                      <p:cBhvr>
                                        <p:cTn id="68" dur="1" fill="hold">
                                          <p:stCondLst>
                                            <p:cond delay="0"/>
                                          </p:stCondLst>
                                        </p:cTn>
                                        <p:tgtEl>
                                          <p:spTgt spid="3074"/>
                                        </p:tgtEl>
                                        <p:attrNameLst>
                                          <p:attrName>style.visibility</p:attrName>
                                        </p:attrNameLst>
                                      </p:cBhvr>
                                      <p:to>
                                        <p:strVal val="visible"/>
                                      </p:to>
                                    </p:set>
                                    <p:animEffect transition="in" filter="dissolve">
                                      <p:cBhvr>
                                        <p:cTn id="69" dur="500"/>
                                        <p:tgtEl>
                                          <p:spTgt spid="3074"/>
                                        </p:tgtEl>
                                      </p:cBhvr>
                                    </p:animEffect>
                                  </p:childTnLst>
                                </p:cTn>
                              </p:par>
                              <p:par>
                                <p:cTn id="70" presetID="9" presetClass="entr" presetSubtype="0" fill="hold" nodeType="withEffect">
                                  <p:stCondLst>
                                    <p:cond delay="0"/>
                                  </p:stCondLst>
                                  <p:childTnLst>
                                    <p:set>
                                      <p:cBhvr>
                                        <p:cTn id="71" dur="1" fill="hold">
                                          <p:stCondLst>
                                            <p:cond delay="0"/>
                                          </p:stCondLst>
                                        </p:cTn>
                                        <p:tgtEl>
                                          <p:spTgt spid="3075"/>
                                        </p:tgtEl>
                                        <p:attrNameLst>
                                          <p:attrName>style.visibility</p:attrName>
                                        </p:attrNameLst>
                                      </p:cBhvr>
                                      <p:to>
                                        <p:strVal val="visible"/>
                                      </p:to>
                                    </p:set>
                                    <p:animEffect transition="in" filter="dissolve">
                                      <p:cBhvr>
                                        <p:cTn id="72" dur="500"/>
                                        <p:tgtEl>
                                          <p:spTgt spid="307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dissolve">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8" fill="hold" display="0">
                  <p:stCondLst>
                    <p:cond delay="indefinite"/>
                  </p:stCondLst>
                  <p:endCondLst>
                    <p:cond evt="onNext" delay="0">
                      <p:tgtEl>
                        <p:sldTgt/>
                      </p:tgtEl>
                    </p:cond>
                    <p:cond evt="onPrev" delay="0">
                      <p:tgtEl>
                        <p:sldTgt/>
                      </p:tgtEl>
                    </p:cond>
                  </p:endCondLst>
                </p:cTn>
                <p:tgtEl>
                  <p:spTgt spid="34"/>
                </p:tgtEl>
              </p:cMediaNode>
            </p:video>
            <p:video fullScrn="1">
              <p:cMediaNode>
                <p:cTn id="79" fill="hold" display="0">
                  <p:stCondLst>
                    <p:cond delay="indefinite"/>
                  </p:stCondLst>
                  <p:endCondLst>
                    <p:cond evt="onNext" delay="0">
                      <p:tgtEl>
                        <p:sldTgt/>
                      </p:tgtEl>
                    </p:cond>
                    <p:cond evt="onPrev" delay="0">
                      <p:tgtEl>
                        <p:sldTgt/>
                      </p:tgtEl>
                    </p:cond>
                  </p:endCondLst>
                </p:cTn>
                <p:tgtEl>
                  <p:spTgt spid="35"/>
                </p:tgtEl>
              </p:cMediaNode>
            </p:video>
          </p:childTnLst>
        </p:cTn>
      </p:par>
    </p:tnLst>
    <p:bldLst>
      <p:bldP spid="56327" grpId="0"/>
      <p:bldP spid="56328" grpId="0"/>
      <p:bldP spid="56329" grpId="0"/>
      <p:bldP spid="18" grpId="0"/>
      <p:bldP spid="19" grpId="0"/>
      <p:bldP spid="20" grpId="0"/>
      <p:bldP spid="21" grpId="0"/>
      <p:bldP spid="30" grpId="0"/>
      <p:bldP spid="31" grpId="0"/>
      <p:bldP spid="32" grpId="0"/>
      <p:bldP spid="33"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of </a:t>
            </a:r>
            <a:r>
              <a:rPr lang="en-US" dirty="0" err="1" smtClean="0"/>
              <a:t>Proxemics</a:t>
            </a:r>
            <a:r>
              <a:rPr lang="en-US" dirty="0" smtClean="0"/>
              <a:t> and Gaze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35</a:t>
            </a:fld>
            <a:endParaRPr lang="en-US"/>
          </a:p>
        </p:txBody>
      </p:sp>
      <p:pic>
        <p:nvPicPr>
          <p:cNvPr id="5" name="Picture 3"/>
          <p:cNvPicPr>
            <a:picLocks noChangeAspect="1" noChangeArrowheads="1"/>
          </p:cNvPicPr>
          <p:nvPr/>
        </p:nvPicPr>
        <p:blipFill>
          <a:blip r:embed="rId2" cstate="print"/>
          <a:srcRect/>
          <a:stretch>
            <a:fillRect/>
          </a:stretch>
        </p:blipFill>
        <p:spPr bwMode="auto">
          <a:xfrm>
            <a:off x="2819400" y="1447800"/>
            <a:ext cx="3518344" cy="1600200"/>
          </a:xfrm>
          <a:prstGeom prst="rect">
            <a:avLst/>
          </a:prstGeom>
          <a:ln>
            <a:noFill/>
          </a:ln>
          <a:effectLst>
            <a:outerShdw blurRad="292100" dist="139700" dir="2700000" algn="tl" rotWithShape="0">
              <a:srgbClr val="333333">
                <a:alpha val="65000"/>
              </a:srgbClr>
            </a:outerShdw>
          </a:effectLst>
        </p:spPr>
      </p:pic>
      <p:pic>
        <p:nvPicPr>
          <p:cNvPr id="7" name="Picture 6" descr="Belt.bmp"/>
          <p:cNvPicPr>
            <a:picLocks noChangeAspect="1"/>
          </p:cNvPicPr>
          <p:nvPr/>
        </p:nvPicPr>
        <p:blipFill>
          <a:blip r:embed="rId3" cstate="print"/>
          <a:stretch>
            <a:fillRect/>
          </a:stretch>
        </p:blipFill>
        <p:spPr>
          <a:xfrm>
            <a:off x="457200" y="3429000"/>
            <a:ext cx="2952636" cy="2057400"/>
          </a:xfrm>
          <a:prstGeom prst="rect">
            <a:avLst/>
          </a:prstGeom>
          <a:ln>
            <a:noFill/>
          </a:ln>
          <a:effectLst>
            <a:outerShdw blurRad="292100" dist="139700" dir="2700000" algn="tl" rotWithShape="0">
              <a:srgbClr val="333333">
                <a:alpha val="65000"/>
              </a:srgbClr>
            </a:outerShdw>
          </a:effectLst>
        </p:spPr>
      </p:pic>
      <p:pic>
        <p:nvPicPr>
          <p:cNvPr id="40963" name="Picture 3"/>
          <p:cNvPicPr>
            <a:picLocks noChangeAspect="1" noChangeArrowheads="1"/>
          </p:cNvPicPr>
          <p:nvPr/>
        </p:nvPicPr>
        <p:blipFill>
          <a:blip r:embed="rId4" cstate="print"/>
          <a:srcRect/>
          <a:stretch>
            <a:fillRect/>
          </a:stretch>
        </p:blipFill>
        <p:spPr bwMode="auto">
          <a:xfrm>
            <a:off x="4572000" y="3733800"/>
            <a:ext cx="4114800" cy="144780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1219200" y="5638800"/>
            <a:ext cx="1415772" cy="369332"/>
          </a:xfrm>
          <a:prstGeom prst="rect">
            <a:avLst/>
          </a:prstGeom>
          <a:noFill/>
        </p:spPr>
        <p:txBody>
          <a:bodyPr wrap="none" rtlCol="0">
            <a:spAutoFit/>
          </a:bodyPr>
          <a:lstStyle/>
          <a:p>
            <a:r>
              <a:rPr lang="en-US" dirty="0" smtClean="0">
                <a:latin typeface="Times" pitchFamily="18" charset="0"/>
                <a:cs typeface="Times" pitchFamily="18" charset="0"/>
              </a:rPr>
              <a:t>Haptic Belt 1</a:t>
            </a:r>
            <a:endParaRPr lang="en-US" dirty="0">
              <a:latin typeface="Times" pitchFamily="18" charset="0"/>
              <a:cs typeface="Times" pitchFamily="18" charset="0"/>
            </a:endParaRPr>
          </a:p>
        </p:txBody>
      </p:sp>
      <p:sp>
        <p:nvSpPr>
          <p:cNvPr id="10" name="TextBox 9"/>
          <p:cNvSpPr txBox="1"/>
          <p:nvPr/>
        </p:nvSpPr>
        <p:spPr>
          <a:xfrm>
            <a:off x="5867400" y="5410200"/>
            <a:ext cx="1415772" cy="369332"/>
          </a:xfrm>
          <a:prstGeom prst="rect">
            <a:avLst/>
          </a:prstGeom>
          <a:noFill/>
        </p:spPr>
        <p:txBody>
          <a:bodyPr wrap="none" rtlCol="0">
            <a:spAutoFit/>
          </a:bodyPr>
          <a:lstStyle/>
          <a:p>
            <a:r>
              <a:rPr lang="en-US" dirty="0" smtClean="0">
                <a:latin typeface="Times" pitchFamily="18" charset="0"/>
                <a:cs typeface="Times" pitchFamily="18" charset="0"/>
              </a:rPr>
              <a:t>Haptic Belt 2</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0963"/>
                                        </p:tgtEl>
                                        <p:attrNameLst>
                                          <p:attrName>style.visibility</p:attrName>
                                        </p:attrNameLst>
                                      </p:cBhvr>
                                      <p:to>
                                        <p:strVal val="visible"/>
                                      </p:to>
                                    </p:set>
                                    <p:animEffect transition="in" filter="dissolve">
                                      <p:cBhvr>
                                        <p:cTn id="15" dur="500"/>
                                        <p:tgtEl>
                                          <p:spTgt spid="4096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&amp; Direction Information Delivery</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36</a:t>
            </a:fld>
            <a:endParaRPr lang="en-US"/>
          </a:p>
        </p:txBody>
      </p:sp>
      <p:pic>
        <p:nvPicPr>
          <p:cNvPr id="5" name="Picture 4" descr="Fig1-95PercentConfidenceIntervals.jpg"/>
          <p:cNvPicPr/>
          <p:nvPr/>
        </p:nvPicPr>
        <p:blipFill>
          <a:blip r:embed="rId2" cstate="print"/>
          <a:stretch>
            <a:fillRect/>
          </a:stretch>
        </p:blipFill>
        <p:spPr>
          <a:xfrm>
            <a:off x="533400" y="1371600"/>
            <a:ext cx="3154680" cy="2286000"/>
          </a:xfrm>
          <a:prstGeom prst="rect">
            <a:avLst/>
          </a:prstGeom>
          <a:ln>
            <a:noFill/>
          </a:ln>
          <a:effectLst>
            <a:outerShdw blurRad="292100" dist="139700" dir="2700000" algn="tl" rotWithShape="0">
              <a:srgbClr val="333333">
                <a:alpha val="65000"/>
              </a:srgbClr>
            </a:outerShdw>
          </a:effectLst>
        </p:spPr>
      </p:pic>
      <p:pic>
        <p:nvPicPr>
          <p:cNvPr id="6" name="Picture 5" descr="Fig2-95PercentConfidenceIntervals.jpg"/>
          <p:cNvPicPr/>
          <p:nvPr/>
        </p:nvPicPr>
        <p:blipFill>
          <a:blip r:embed="rId3" cstate="print"/>
          <a:stretch>
            <a:fillRect/>
          </a:stretch>
        </p:blipFill>
        <p:spPr>
          <a:xfrm>
            <a:off x="5029200" y="1371601"/>
            <a:ext cx="2971800" cy="2285999"/>
          </a:xfrm>
          <a:prstGeom prst="rect">
            <a:avLst/>
          </a:prstGeom>
          <a:ln>
            <a:noFill/>
          </a:ln>
          <a:effectLst>
            <a:outerShdw blurRad="292100" dist="139700" dir="2700000" algn="tl" rotWithShape="0">
              <a:srgbClr val="333333">
                <a:alpha val="65000"/>
              </a:srgbClr>
            </a:outerShdw>
          </a:effectLst>
        </p:spPr>
      </p:pic>
      <p:pic>
        <p:nvPicPr>
          <p:cNvPr id="41986" name="Picture 2" descr="Figure1"/>
          <p:cNvPicPr>
            <a:picLocks noChangeAspect="1" noChangeArrowheads="1"/>
          </p:cNvPicPr>
          <p:nvPr/>
        </p:nvPicPr>
        <p:blipFill>
          <a:blip r:embed="rId4" cstate="print"/>
          <a:srcRect/>
          <a:stretch>
            <a:fillRect/>
          </a:stretch>
        </p:blipFill>
        <p:spPr bwMode="auto">
          <a:xfrm>
            <a:off x="1143000" y="3962400"/>
            <a:ext cx="2209800" cy="2143836"/>
          </a:xfrm>
          <a:prstGeom prst="rect">
            <a:avLst/>
          </a:prstGeom>
          <a:ln>
            <a:noFill/>
          </a:ln>
          <a:effectLst>
            <a:outerShdw blurRad="292100" dist="139700" dir="2700000" algn="tl" rotWithShape="0">
              <a:srgbClr val="333333">
                <a:alpha val="65000"/>
              </a:srgbClr>
            </a:outerShdw>
          </a:effectLst>
        </p:spPr>
      </p:pic>
      <p:pic>
        <p:nvPicPr>
          <p:cNvPr id="41987" name="Picture 3" descr="Figure4_scaled"/>
          <p:cNvPicPr>
            <a:picLocks noChangeAspect="1" noChangeArrowheads="1"/>
          </p:cNvPicPr>
          <p:nvPr/>
        </p:nvPicPr>
        <p:blipFill>
          <a:blip r:embed="rId5" cstate="print"/>
          <a:srcRect/>
          <a:stretch>
            <a:fillRect/>
          </a:stretch>
        </p:blipFill>
        <p:spPr bwMode="auto">
          <a:xfrm>
            <a:off x="5105400" y="3886200"/>
            <a:ext cx="2886075" cy="22955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1986"/>
                                        </p:tgtEl>
                                        <p:attrNameLst>
                                          <p:attrName>style.visibility</p:attrName>
                                        </p:attrNameLst>
                                      </p:cBhvr>
                                      <p:to>
                                        <p:strVal val="visible"/>
                                      </p:to>
                                    </p:set>
                                    <p:animEffect transition="in" filter="dissolve">
                                      <p:cBhvr>
                                        <p:cTn id="17" dur="500"/>
                                        <p:tgtEl>
                                          <p:spTgt spid="41986"/>
                                        </p:tgtEl>
                                      </p:cBhvr>
                                    </p:animEffect>
                                  </p:childTnLst>
                                </p:cTn>
                              </p:par>
                              <p:par>
                                <p:cTn id="18" presetID="9" presetClass="entr" presetSubtype="0" fill="hold" nodeType="withEffect">
                                  <p:stCondLst>
                                    <p:cond delay="0"/>
                                  </p:stCondLst>
                                  <p:childTnLst>
                                    <p:set>
                                      <p:cBhvr>
                                        <p:cTn id="19" dur="1" fill="hold">
                                          <p:stCondLst>
                                            <p:cond delay="0"/>
                                          </p:stCondLst>
                                        </p:cTn>
                                        <p:tgtEl>
                                          <p:spTgt spid="41987"/>
                                        </p:tgtEl>
                                        <p:attrNameLst>
                                          <p:attrName>style.visibility</p:attrName>
                                        </p:attrNameLst>
                                      </p:cBhvr>
                                      <p:to>
                                        <p:strVal val="visible"/>
                                      </p:to>
                                    </p:set>
                                    <p:animEffect transition="in" filter="dissolve">
                                      <p:cBhvr>
                                        <p:cTn id="20" dur="500"/>
                                        <p:tgtEl>
                                          <p:spTgt spid="4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Work</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37</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2329542"/>
            <a:ext cx="990600" cy="5334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Facial Expressions and Head Mannerisms	</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38</a:t>
            </a:fld>
            <a:endParaRPr lang="en-US"/>
          </a:p>
        </p:txBody>
      </p:sp>
      <p:grpSp>
        <p:nvGrpSpPr>
          <p:cNvPr id="12" name="Group 11"/>
          <p:cNvGrpSpPr/>
          <p:nvPr/>
        </p:nvGrpSpPr>
        <p:grpSpPr>
          <a:xfrm>
            <a:off x="3352800" y="1066800"/>
            <a:ext cx="2378087" cy="2768600"/>
            <a:chOff x="1155688" y="1066800"/>
            <a:chExt cx="2378087" cy="2768600"/>
          </a:xfrm>
        </p:grpSpPr>
        <p:pic>
          <p:nvPicPr>
            <p:cNvPr id="5" name="Picture 4"/>
            <p:cNvPicPr/>
            <p:nvPr/>
          </p:nvPicPr>
          <p:blipFill>
            <a:blip r:embed="rId2" cstate="print"/>
            <a:srcRect/>
            <a:stretch>
              <a:fillRect/>
            </a:stretch>
          </p:blipFill>
          <p:spPr bwMode="auto">
            <a:xfrm>
              <a:off x="1171575" y="1397000"/>
              <a:ext cx="2362200" cy="2438400"/>
            </a:xfrm>
            <a:prstGeom prst="rect">
              <a:avLst/>
            </a:prstGeom>
            <a:noFill/>
            <a:ln w="9525">
              <a:noFill/>
              <a:miter lim="800000"/>
              <a:headEnd/>
              <a:tailEnd/>
            </a:ln>
          </p:spPr>
        </p:pic>
        <p:sp>
          <p:nvSpPr>
            <p:cNvPr id="7" name="TextBox 6"/>
            <p:cNvSpPr txBox="1"/>
            <p:nvPr/>
          </p:nvSpPr>
          <p:spPr>
            <a:xfrm>
              <a:off x="1155688" y="1066800"/>
              <a:ext cx="2378087" cy="369332"/>
            </a:xfrm>
            <a:prstGeom prst="rect">
              <a:avLst/>
            </a:prstGeom>
            <a:noFill/>
          </p:spPr>
          <p:txBody>
            <a:bodyPr wrap="none" rtlCol="0">
              <a:spAutoFit/>
            </a:bodyPr>
            <a:lstStyle/>
            <a:p>
              <a:r>
                <a:rPr lang="en-US" dirty="0" smtClean="0">
                  <a:latin typeface="Times" pitchFamily="18" charset="0"/>
                  <a:cs typeface="Times" pitchFamily="18" charset="0"/>
                </a:rPr>
                <a:t>Facial Feature Tracking</a:t>
              </a:r>
              <a:endParaRPr lang="en-US" dirty="0">
                <a:latin typeface="Times" pitchFamily="18" charset="0"/>
                <a:cs typeface="Times" pitchFamily="18" charset="0"/>
              </a:endParaRPr>
            </a:p>
          </p:txBody>
        </p:sp>
      </p:grpSp>
      <p:grpSp>
        <p:nvGrpSpPr>
          <p:cNvPr id="13" name="Group 12"/>
          <p:cNvGrpSpPr/>
          <p:nvPr/>
        </p:nvGrpSpPr>
        <p:grpSpPr>
          <a:xfrm>
            <a:off x="2362200" y="3962400"/>
            <a:ext cx="4371975" cy="2083832"/>
            <a:chOff x="228600" y="3935968"/>
            <a:chExt cx="4371975" cy="2083832"/>
          </a:xfrm>
        </p:grpSpPr>
        <p:pic>
          <p:nvPicPr>
            <p:cNvPr id="6" name="Picture 5" descr="facapi.png"/>
            <p:cNvPicPr>
              <a:picLocks noChangeAspect="1"/>
            </p:cNvPicPr>
            <p:nvPr/>
          </p:nvPicPr>
          <p:blipFill>
            <a:blip r:embed="rId3" cstate="print"/>
            <a:srcRect l="36835" r="5063"/>
            <a:stretch>
              <a:fillRect/>
            </a:stretch>
          </p:blipFill>
          <p:spPr>
            <a:xfrm>
              <a:off x="228600" y="4267200"/>
              <a:ext cx="4371975" cy="1752600"/>
            </a:xfrm>
            <a:prstGeom prst="rect">
              <a:avLst/>
            </a:prstGeom>
          </p:spPr>
        </p:pic>
        <p:sp>
          <p:nvSpPr>
            <p:cNvPr id="8" name="TextBox 7"/>
            <p:cNvSpPr txBox="1"/>
            <p:nvPr/>
          </p:nvSpPr>
          <p:spPr>
            <a:xfrm>
              <a:off x="866775" y="3935968"/>
              <a:ext cx="3230884" cy="369332"/>
            </a:xfrm>
            <a:prstGeom prst="rect">
              <a:avLst/>
            </a:prstGeom>
            <a:noFill/>
          </p:spPr>
          <p:txBody>
            <a:bodyPr wrap="none" rtlCol="0">
              <a:spAutoFit/>
            </a:bodyPr>
            <a:lstStyle/>
            <a:p>
              <a:r>
                <a:rPr lang="en-US" dirty="0" smtClean="0">
                  <a:latin typeface="Times" pitchFamily="18" charset="0"/>
                  <a:cs typeface="Times" pitchFamily="18" charset="0"/>
                </a:rPr>
                <a:t>Head Tracking and Registration</a:t>
              </a:r>
              <a:endParaRPr lang="en-US" dirty="0">
                <a:latin typeface="Times" pitchFamily="18" charset="0"/>
                <a:cs typeface="Times" pitchFamily="18" charset="0"/>
              </a:endParaRPr>
            </a:p>
          </p:txBody>
        </p:sp>
      </p:grpSp>
      <p:grpSp>
        <p:nvGrpSpPr>
          <p:cNvPr id="11" name="Group 10"/>
          <p:cNvGrpSpPr/>
          <p:nvPr/>
        </p:nvGrpSpPr>
        <p:grpSpPr>
          <a:xfrm>
            <a:off x="5105400" y="2209800"/>
            <a:ext cx="3468429" cy="2473231"/>
            <a:chOff x="4876800" y="2006600"/>
            <a:chExt cx="3468429" cy="2473231"/>
          </a:xfrm>
        </p:grpSpPr>
        <p:pic>
          <p:nvPicPr>
            <p:cNvPr id="9" name="Picture 8"/>
            <p:cNvPicPr/>
            <p:nvPr/>
          </p:nvPicPr>
          <p:blipFill>
            <a:blip r:embed="rId4" cstate="print"/>
            <a:srcRect t="7168" b="9815"/>
            <a:stretch>
              <a:fillRect/>
            </a:stretch>
          </p:blipFill>
          <p:spPr bwMode="auto">
            <a:xfrm>
              <a:off x="4876800" y="2362200"/>
              <a:ext cx="3468429" cy="2117631"/>
            </a:xfrm>
            <a:prstGeom prst="rect">
              <a:avLst/>
            </a:prstGeom>
            <a:noFill/>
            <a:ln w="9525">
              <a:noFill/>
              <a:miter lim="800000"/>
              <a:headEnd/>
              <a:tailEnd/>
            </a:ln>
          </p:spPr>
        </p:pic>
        <p:sp>
          <p:nvSpPr>
            <p:cNvPr id="10" name="TextBox 9"/>
            <p:cNvSpPr txBox="1"/>
            <p:nvPr/>
          </p:nvSpPr>
          <p:spPr>
            <a:xfrm>
              <a:off x="5410200" y="2006600"/>
              <a:ext cx="2438399" cy="369332"/>
            </a:xfrm>
            <a:prstGeom prst="rect">
              <a:avLst/>
            </a:prstGeom>
            <a:noFill/>
          </p:spPr>
          <p:txBody>
            <a:bodyPr wrap="square" rtlCol="0">
              <a:spAutoFit/>
            </a:bodyPr>
            <a:lstStyle/>
            <a:p>
              <a:r>
                <a:rPr lang="en-US" dirty="0" smtClean="0">
                  <a:latin typeface="Times" pitchFamily="18" charset="0"/>
                  <a:cs typeface="Times" pitchFamily="18" charset="0"/>
                </a:rPr>
                <a:t>Line Segment Features</a:t>
              </a:r>
              <a:endParaRPr lang="en-US" dirty="0">
                <a:latin typeface="Times" pitchFamily="18" charset="0"/>
                <a:cs typeface="Times" pitchFamily="18" charset="0"/>
              </a:endParaRPr>
            </a:p>
          </p:txBody>
        </p:sp>
      </p:grpSp>
      <p:sp>
        <p:nvSpPr>
          <p:cNvPr id="4506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45057" name="Group 1"/>
          <p:cNvGrpSpPr>
            <a:grpSpLocks noChangeAspect="1"/>
          </p:cNvGrpSpPr>
          <p:nvPr/>
        </p:nvGrpSpPr>
        <p:grpSpPr bwMode="auto">
          <a:xfrm>
            <a:off x="533400" y="1447800"/>
            <a:ext cx="8251115" cy="4495800"/>
            <a:chOff x="2528" y="5655"/>
            <a:chExt cx="7200" cy="3922"/>
          </a:xfrm>
        </p:grpSpPr>
        <p:sp>
          <p:nvSpPr>
            <p:cNvPr id="45061" name="AutoShape 5"/>
            <p:cNvSpPr>
              <a:spLocks noChangeAspect="1" noChangeArrowheads="1" noTextEdit="1"/>
            </p:cNvSpPr>
            <p:nvPr/>
          </p:nvSpPr>
          <p:spPr bwMode="auto">
            <a:xfrm>
              <a:off x="2528" y="5655"/>
              <a:ext cx="7200" cy="3922"/>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5060" name="Picture 4"/>
            <p:cNvPicPr>
              <a:picLocks noChangeAspect="1" noChangeArrowheads="1"/>
            </p:cNvPicPr>
            <p:nvPr/>
          </p:nvPicPr>
          <p:blipFill>
            <a:blip r:embed="rId5" cstate="print">
              <a:lum bright="20000"/>
            </a:blip>
            <a:srcRect/>
            <a:stretch>
              <a:fillRect/>
            </a:stretch>
          </p:blipFill>
          <p:spPr bwMode="auto">
            <a:xfrm>
              <a:off x="4529" y="5655"/>
              <a:ext cx="5199" cy="3922"/>
            </a:xfrm>
            <a:prstGeom prst="rect">
              <a:avLst/>
            </a:prstGeom>
            <a:noFill/>
          </p:spPr>
        </p:pic>
        <p:pic>
          <p:nvPicPr>
            <p:cNvPr id="45059" name="Picture 3" descr="S010_001_01594215"/>
            <p:cNvPicPr>
              <a:picLocks noChangeAspect="1" noChangeArrowheads="1"/>
            </p:cNvPicPr>
            <p:nvPr/>
          </p:nvPicPr>
          <p:blipFill>
            <a:blip r:embed="rId6" cstate="print">
              <a:lum bright="20000"/>
            </a:blip>
            <a:srcRect/>
            <a:stretch>
              <a:fillRect/>
            </a:stretch>
          </p:blipFill>
          <p:spPr bwMode="auto">
            <a:xfrm>
              <a:off x="2664" y="7011"/>
              <a:ext cx="1314" cy="1315"/>
            </a:xfrm>
            <a:prstGeom prst="rect">
              <a:avLst/>
            </a:prstGeom>
            <a:noFill/>
          </p:spPr>
        </p:pic>
        <p:sp>
          <p:nvSpPr>
            <p:cNvPr id="45058" name="AutoShape 2"/>
            <p:cNvSpPr>
              <a:spLocks noChangeArrowheads="1"/>
            </p:cNvSpPr>
            <p:nvPr/>
          </p:nvSpPr>
          <p:spPr bwMode="auto">
            <a:xfrm>
              <a:off x="4086" y="7527"/>
              <a:ext cx="443" cy="271"/>
            </a:xfrm>
            <a:prstGeom prst="rightArrow">
              <a:avLst>
                <a:gd name="adj1" fmla="val 50000"/>
                <a:gd name="adj2" fmla="val 40867"/>
              </a:avLst>
            </a:prstGeom>
            <a:solidFill>
              <a:srgbClr val="FFFFFF"/>
            </a:solidFill>
            <a:ln w="31750">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 0  L -0.25 0  E" pathEditMode="relative" ptsTypes="">
                                      <p:cBhvr>
                                        <p:cTn id="14" dur="2000" fill="hold"/>
                                        <p:tgtEl>
                                          <p:spTgt spid="12"/>
                                        </p:tgtEl>
                                        <p:attrNameLst>
                                          <p:attrName>ppt_x</p:attrName>
                                          <p:attrName>ppt_y</p:attrName>
                                        </p:attrNameLst>
                                      </p:cBhvr>
                                    </p:animMotion>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rctx="PPT">
                                        <p:cTn id="24" dur="indefinite"/>
                                        <p:tgtEl>
                                          <p:spTgt spid="11"/>
                                        </p:tgtEl>
                                        <p:attrNameLst>
                                          <p:attrName>style.opacity</p:attrName>
                                        </p:attrNameLst>
                                      </p:cBhvr>
                                      <p:to>
                                        <p:strVal val="0.5"/>
                                      </p:to>
                                    </p:set>
                                    <p:animEffect filter="image" prLst="opacity: 0.5">
                                      <p:cBhvr rctx="IE">
                                        <p:cTn id="25" dur="indefinite"/>
                                        <p:tgtEl>
                                          <p:spTgt spid="11"/>
                                        </p:tgtEl>
                                      </p:cBhvr>
                                    </p:animEffect>
                                  </p:childTnLst>
                                </p:cTn>
                              </p:par>
                              <p:par>
                                <p:cTn id="26" presetID="9" presetClass="emph" presetSubtype="0" nodeType="withEffect">
                                  <p:stCondLst>
                                    <p:cond delay="0"/>
                                  </p:stCondLst>
                                  <p:childTnLst>
                                    <p:set>
                                      <p:cBhvr rctx="PPT">
                                        <p:cTn id="27" dur="indefinite"/>
                                        <p:tgtEl>
                                          <p:spTgt spid="12"/>
                                        </p:tgtEl>
                                        <p:attrNameLst>
                                          <p:attrName>style.opacity</p:attrName>
                                        </p:attrNameLst>
                                      </p:cBhvr>
                                      <p:to>
                                        <p:strVal val="0.5"/>
                                      </p:to>
                                    </p:set>
                                    <p:animEffect filter="image" prLst="opacity: 0.5">
                                      <p:cBhvr rctx="IE">
                                        <p:cTn id="28" dur="indefinite"/>
                                        <p:tgtEl>
                                          <p:spTgt spid="12"/>
                                        </p:tgtEl>
                                      </p:cBhvr>
                                    </p:animEffect>
                                  </p:childTnLst>
                                </p:cTn>
                              </p:par>
                              <p:par>
                                <p:cTn id="29" presetID="9" presetClass="emph" presetSubtype="0" nodeType="withEffect">
                                  <p:stCondLst>
                                    <p:cond delay="0"/>
                                  </p:stCondLst>
                                  <p:childTnLst>
                                    <p:set>
                                      <p:cBhvr rctx="PPT">
                                        <p:cTn id="30" dur="indefinite"/>
                                        <p:tgtEl>
                                          <p:spTgt spid="13"/>
                                        </p:tgtEl>
                                        <p:attrNameLst>
                                          <p:attrName>style.opacity</p:attrName>
                                        </p:attrNameLst>
                                      </p:cBhvr>
                                      <p:to>
                                        <p:strVal val="0.5"/>
                                      </p:to>
                                    </p:set>
                                    <p:animEffect filter="image" prLst="opacity: 0.5">
                                      <p:cBhvr rctx="IE">
                                        <p:cTn id="31" dur="indefinite"/>
                                        <p:tgtEl>
                                          <p:spTgt spid="13"/>
                                        </p:tgtEl>
                                      </p:cBhvr>
                                    </p:animEffect>
                                  </p:childTnLst>
                                </p:cTn>
                              </p:par>
                            </p:childTnLst>
                          </p:cTn>
                        </p:par>
                        <p:par>
                          <p:cTn id="32" fill="hold">
                            <p:stCondLst>
                              <p:cond delay="0"/>
                            </p:stCondLst>
                            <p:childTnLst>
                              <p:par>
                                <p:cTn id="33" presetID="9" presetClass="entr" presetSubtype="0" fill="hold" nodeType="afterEffect">
                                  <p:stCondLst>
                                    <p:cond delay="0"/>
                                  </p:stCondLst>
                                  <p:childTnLst>
                                    <p:set>
                                      <p:cBhvr>
                                        <p:cTn id="34" dur="1" fill="hold">
                                          <p:stCondLst>
                                            <p:cond delay="0"/>
                                          </p:stCondLst>
                                        </p:cTn>
                                        <p:tgtEl>
                                          <p:spTgt spid="45057"/>
                                        </p:tgtEl>
                                        <p:attrNameLst>
                                          <p:attrName>style.visibility</p:attrName>
                                        </p:attrNameLst>
                                      </p:cBhvr>
                                      <p:to>
                                        <p:strVal val="visible"/>
                                      </p:to>
                                    </p:set>
                                    <p:animEffect transition="in" filter="dissolve">
                                      <p:cBhvr>
                                        <p:cTn id="35" dur="500"/>
                                        <p:tgtEl>
                                          <p:spTgt spid="45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sensory_homunculus.jpg"/>
          <p:cNvPicPr>
            <a:picLocks noChangeAspect="1"/>
          </p:cNvPicPr>
          <p:nvPr/>
        </p:nvPicPr>
        <p:blipFill>
          <a:blip r:embed="rId3" cstate="print"/>
          <a:stretch>
            <a:fillRect/>
          </a:stretch>
        </p:blipFill>
        <p:spPr>
          <a:xfrm>
            <a:off x="304800" y="1676400"/>
            <a:ext cx="3200400" cy="3475548"/>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err="1" smtClean="0"/>
              <a:t>Vibro</a:t>
            </a:r>
            <a:r>
              <a:rPr lang="en-US" dirty="0" smtClean="0"/>
              <a:t>-tactile Glove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39</a:t>
            </a:fld>
            <a:endParaRPr lang="en-US"/>
          </a:p>
        </p:txBody>
      </p:sp>
      <p:pic>
        <p:nvPicPr>
          <p:cNvPr id="6" name="Picture 5" descr="20091013_IMG_2195.JPG"/>
          <p:cNvPicPr>
            <a:picLocks noChangeAspect="1"/>
          </p:cNvPicPr>
          <p:nvPr/>
        </p:nvPicPr>
        <p:blipFill>
          <a:blip r:embed="rId4" cstate="print">
            <a:lum contrast="30000"/>
          </a:blip>
          <a:srcRect t="10000" r="5833" b="5000"/>
          <a:stretch>
            <a:fillRect/>
          </a:stretch>
        </p:blipFill>
        <p:spPr>
          <a:xfrm rot="16200000">
            <a:off x="-483498" y="2159898"/>
            <a:ext cx="4724400" cy="2843003"/>
          </a:xfrm>
          <a:prstGeom prst="rect">
            <a:avLst/>
          </a:prstGeom>
        </p:spPr>
      </p:pic>
      <p:pic>
        <p:nvPicPr>
          <p:cNvPr id="7" name="Picture 6" descr="images.jpg"/>
          <p:cNvPicPr>
            <a:picLocks noChangeAspect="1"/>
          </p:cNvPicPr>
          <p:nvPr/>
        </p:nvPicPr>
        <p:blipFill>
          <a:blip r:embed="rId5" cstate="print"/>
          <a:stretch>
            <a:fillRect/>
          </a:stretch>
        </p:blipFill>
        <p:spPr>
          <a:xfrm>
            <a:off x="6629400" y="2819400"/>
            <a:ext cx="1257300" cy="1066800"/>
          </a:xfrm>
          <a:prstGeom prst="rect">
            <a:avLst/>
          </a:prstGeom>
          <a:ln>
            <a:noFill/>
          </a:ln>
          <a:effectLst>
            <a:outerShdw blurRad="292100" dist="139700" dir="2700000" algn="tl" rotWithShape="0">
              <a:srgbClr val="333333">
                <a:alpha val="65000"/>
              </a:srgbClr>
            </a:outerShdw>
          </a:effectLst>
        </p:spPr>
      </p:pic>
      <p:pic>
        <p:nvPicPr>
          <p:cNvPr id="9" name="Picture 8" descr="0802pg25_f1.jpg"/>
          <p:cNvPicPr>
            <a:picLocks noChangeAspect="1"/>
          </p:cNvPicPr>
          <p:nvPr/>
        </p:nvPicPr>
        <p:blipFill>
          <a:blip r:embed="rId6" cstate="print"/>
          <a:stretch>
            <a:fillRect/>
          </a:stretch>
        </p:blipFill>
        <p:spPr>
          <a:xfrm>
            <a:off x="3924300" y="1143000"/>
            <a:ext cx="1524000" cy="1524000"/>
          </a:xfrm>
          <a:prstGeom prst="rect">
            <a:avLst/>
          </a:prstGeom>
        </p:spPr>
      </p:pic>
      <p:cxnSp>
        <p:nvCxnSpPr>
          <p:cNvPr id="11" name="Straight Arrow Connector 10"/>
          <p:cNvCxnSpPr>
            <a:stCxn id="9" idx="1"/>
          </p:cNvCxnSpPr>
          <p:nvPr/>
        </p:nvCxnSpPr>
        <p:spPr>
          <a:xfrm rot="10800000" flipV="1">
            <a:off x="3048000" y="1905000"/>
            <a:ext cx="876300" cy="2286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Down Arrow 13"/>
          <p:cNvSpPr/>
          <p:nvPr/>
        </p:nvSpPr>
        <p:spPr>
          <a:xfrm>
            <a:off x="7086600" y="2438400"/>
            <a:ext cx="304800" cy="3556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Rectangle 14"/>
          <p:cNvSpPr/>
          <p:nvPr/>
        </p:nvSpPr>
        <p:spPr>
          <a:xfrm>
            <a:off x="7391400" y="4114800"/>
            <a:ext cx="1143000" cy="1219200"/>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solidFill>
                  <a:schemeClr val="tx1"/>
                </a:solidFill>
                <a:latin typeface="Times" pitchFamily="18" charset="0"/>
                <a:cs typeface="Times" pitchFamily="18" charset="0"/>
              </a:rPr>
              <a:t>USB Serial Interface</a:t>
            </a:r>
            <a:endParaRPr lang="en-US" dirty="0">
              <a:solidFill>
                <a:schemeClr val="tx1"/>
              </a:solidFill>
              <a:latin typeface="Times" pitchFamily="18" charset="0"/>
              <a:cs typeface="Times" pitchFamily="18" charset="0"/>
            </a:endParaRPr>
          </a:p>
        </p:txBody>
      </p:sp>
      <p:pic>
        <p:nvPicPr>
          <p:cNvPr id="13" name="Picture 12" descr="Screenshot.bmp"/>
          <p:cNvPicPr>
            <a:picLocks noChangeAspect="1"/>
          </p:cNvPicPr>
          <p:nvPr/>
        </p:nvPicPr>
        <p:blipFill>
          <a:blip r:embed="rId7" cstate="print"/>
          <a:srcRect/>
          <a:stretch>
            <a:fillRect/>
          </a:stretch>
        </p:blipFill>
        <p:spPr>
          <a:xfrm>
            <a:off x="5715000" y="1143000"/>
            <a:ext cx="2895600" cy="1334906"/>
          </a:xfrm>
          <a:prstGeom prst="rect">
            <a:avLst/>
          </a:prstGeom>
          <a:ln>
            <a:noFill/>
          </a:ln>
          <a:effectLst>
            <a:outerShdw blurRad="292100" dist="139700" dir="2700000" algn="tl" rotWithShape="0">
              <a:srgbClr val="333333">
                <a:alpha val="65000"/>
              </a:srgbClr>
            </a:outerShdw>
          </a:effectLst>
        </p:spPr>
      </p:pic>
      <p:cxnSp>
        <p:nvCxnSpPr>
          <p:cNvPr id="19" name="Elbow Connector 18"/>
          <p:cNvCxnSpPr>
            <a:stCxn id="7" idx="3"/>
            <a:endCxn id="15" idx="3"/>
          </p:cNvCxnSpPr>
          <p:nvPr/>
        </p:nvCxnSpPr>
        <p:spPr>
          <a:xfrm>
            <a:off x="7886700" y="3352800"/>
            <a:ext cx="647700" cy="1371600"/>
          </a:xfrm>
          <a:prstGeom prst="bentConnector3">
            <a:avLst>
              <a:gd name="adj1" fmla="val 13529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715000" y="4114800"/>
            <a:ext cx="1143000" cy="1219200"/>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solidFill>
                  <a:schemeClr val="tx1"/>
                </a:solidFill>
                <a:latin typeface="Times" pitchFamily="18" charset="0"/>
                <a:cs typeface="Times" pitchFamily="18" charset="0"/>
              </a:rPr>
              <a:t>Micro Controller</a:t>
            </a:r>
            <a:endParaRPr lang="en-US" dirty="0">
              <a:solidFill>
                <a:schemeClr val="tx1"/>
              </a:solidFill>
              <a:latin typeface="Times" pitchFamily="18" charset="0"/>
              <a:cs typeface="Times" pitchFamily="18" charset="0"/>
            </a:endParaRPr>
          </a:p>
        </p:txBody>
      </p:sp>
      <p:cxnSp>
        <p:nvCxnSpPr>
          <p:cNvPr id="26" name="Straight Arrow Connector 25"/>
          <p:cNvCxnSpPr>
            <a:stCxn id="15" idx="1"/>
            <a:endCxn id="22" idx="3"/>
          </p:cNvCxnSpPr>
          <p:nvPr/>
        </p:nvCxnSpPr>
        <p:spPr>
          <a:xfrm rot="10800000">
            <a:off x="6858000" y="4724400"/>
            <a:ext cx="533400"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114800" y="4114800"/>
            <a:ext cx="1143000" cy="1219200"/>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solidFill>
                  <a:schemeClr val="tx1"/>
                </a:solidFill>
                <a:latin typeface="Times" pitchFamily="18" charset="0"/>
                <a:cs typeface="Times" pitchFamily="18" charset="0"/>
              </a:rPr>
              <a:t>Motor Driver</a:t>
            </a:r>
            <a:endParaRPr lang="en-US" dirty="0">
              <a:solidFill>
                <a:schemeClr val="tx1"/>
              </a:solidFill>
              <a:latin typeface="Times" pitchFamily="18" charset="0"/>
              <a:cs typeface="Times" pitchFamily="18" charset="0"/>
            </a:endParaRPr>
          </a:p>
        </p:txBody>
      </p:sp>
      <p:cxnSp>
        <p:nvCxnSpPr>
          <p:cNvPr id="30" name="Straight Arrow Connector 29"/>
          <p:cNvCxnSpPr>
            <a:stCxn id="22" idx="1"/>
            <a:endCxn id="28" idx="3"/>
          </p:cNvCxnSpPr>
          <p:nvPr/>
        </p:nvCxnSpPr>
        <p:spPr>
          <a:xfrm rot="10800000">
            <a:off x="5257800" y="4724400"/>
            <a:ext cx="457200"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8" idx="0"/>
            <a:endCxn id="9" idx="2"/>
          </p:cNvCxnSpPr>
          <p:nvPr/>
        </p:nvCxnSpPr>
        <p:spPr>
          <a:xfrm rot="5400000" flipH="1" flipV="1">
            <a:off x="3962400" y="3390900"/>
            <a:ext cx="1447800"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8" idx="1"/>
          </p:cNvCxnSpPr>
          <p:nvPr/>
        </p:nvCxnSpPr>
        <p:spPr>
          <a:xfrm rot="10800000">
            <a:off x="1676400" y="4343400"/>
            <a:ext cx="2438400" cy="381000"/>
          </a:xfrm>
          <a:prstGeom prst="bentConnector3">
            <a:avLst>
              <a:gd name="adj1" fmla="val 2395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5" idx="2"/>
          </p:cNvCxnSpPr>
          <p:nvPr/>
        </p:nvCxnSpPr>
        <p:spPr>
          <a:xfrm rot="5400000" flipH="1">
            <a:off x="4895850" y="2266950"/>
            <a:ext cx="304800" cy="5829300"/>
          </a:xfrm>
          <a:prstGeom prst="bentConnector4">
            <a:avLst>
              <a:gd name="adj1" fmla="val -183333"/>
              <a:gd name="adj2" fmla="val 76906"/>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Shape 51"/>
          <p:cNvCxnSpPr>
            <a:stCxn id="22" idx="0"/>
          </p:cNvCxnSpPr>
          <p:nvPr/>
        </p:nvCxnSpPr>
        <p:spPr>
          <a:xfrm rot="16200000" flipV="1">
            <a:off x="4248150" y="2076450"/>
            <a:ext cx="228600" cy="3848100"/>
          </a:xfrm>
          <a:prstGeom prst="bentConnector2">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par>
                                <p:cTn id="18" presetID="9"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dissolve">
                                      <p:cBhvr>
                                        <p:cTn id="36" dur="500"/>
                                        <p:tgtEl>
                                          <p:spTgt spid="1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dissolve">
                                      <p:cBhvr>
                                        <p:cTn id="39" dur="500"/>
                                        <p:tgtEl>
                                          <p:spTgt spid="15"/>
                                        </p:tgtEl>
                                      </p:cBhvr>
                                    </p:animEffect>
                                  </p:childTnLst>
                                </p:cTn>
                              </p:par>
                              <p:par>
                                <p:cTn id="40" presetID="9"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dissolve">
                                      <p:cBhvr>
                                        <p:cTn id="42" dur="500"/>
                                        <p:tgtEl>
                                          <p:spTgt spid="26"/>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dissolve">
                                      <p:cBhvr>
                                        <p:cTn id="48" dur="500"/>
                                        <p:tgtEl>
                                          <p:spTgt spid="28"/>
                                        </p:tgtEl>
                                      </p:cBhvr>
                                    </p:animEffect>
                                  </p:childTnLst>
                                </p:cTn>
                              </p:par>
                              <p:par>
                                <p:cTn id="49" presetID="9"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dissolve">
                                      <p:cBhvr>
                                        <p:cTn id="51" dur="500"/>
                                        <p:tgtEl>
                                          <p:spTgt spid="30"/>
                                        </p:tgtEl>
                                      </p:cBhvr>
                                    </p:animEffect>
                                  </p:childTnLst>
                                </p:cTn>
                              </p:par>
                              <p:par>
                                <p:cTn id="52" presetID="9" presetClass="entr" presetSubtype="0"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dissolve">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dissolve">
                                      <p:cBhvr>
                                        <p:cTn id="59" dur="500"/>
                                        <p:tgtEl>
                                          <p:spTgt spid="52"/>
                                        </p:tgtEl>
                                      </p:cBhvr>
                                    </p:animEffect>
                                  </p:childTnLst>
                                </p:cTn>
                              </p:par>
                              <p:par>
                                <p:cTn id="60" presetID="9" presetClass="entr" presetSubtype="0"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dissolve">
                                      <p:cBhvr>
                                        <p:cTn id="62" dur="500"/>
                                        <p:tgtEl>
                                          <p:spTgt spid="42"/>
                                        </p:tgtEl>
                                      </p:cBhvr>
                                    </p:animEffect>
                                  </p:childTnLst>
                                </p:cTn>
                              </p:par>
                              <p:par>
                                <p:cTn id="63" presetID="9"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dissolve">
                                      <p:cBhvr>
                                        <p:cTn id="6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2"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8600" y="3733800"/>
            <a:ext cx="2743200" cy="2031325"/>
          </a:xfrm>
          <a:prstGeom prst="rect">
            <a:avLst/>
          </a:prstGeom>
          <a:noFill/>
        </p:spPr>
        <p:txBody>
          <a:bodyPr wrap="square" rtlCol="0">
            <a:spAutoFit/>
          </a:bodyPr>
          <a:lstStyle/>
          <a:p>
            <a:pPr>
              <a:buFont typeface="Arial" pitchFamily="34" charset="0"/>
              <a:buChar char="•"/>
            </a:pPr>
            <a:r>
              <a:rPr lang="en-US" dirty="0" smtClean="0"/>
              <a:t> How many people?</a:t>
            </a:r>
          </a:p>
          <a:p>
            <a:pPr>
              <a:buFont typeface="Arial" pitchFamily="34" charset="0"/>
              <a:buChar char="•"/>
            </a:pPr>
            <a:r>
              <a:rPr lang="en-US" dirty="0" smtClean="0"/>
              <a:t> Where are they located?</a:t>
            </a:r>
          </a:p>
          <a:p>
            <a:pPr marL="168275" indent="-168275">
              <a:buFont typeface="Arial" pitchFamily="34" charset="0"/>
              <a:buChar char="•"/>
            </a:pPr>
            <a:r>
              <a:rPr lang="en-US" dirty="0" smtClean="0"/>
              <a:t> What are their facial expressions?</a:t>
            </a:r>
          </a:p>
          <a:p>
            <a:pPr>
              <a:buFont typeface="Arial" pitchFamily="34" charset="0"/>
              <a:buChar char="•"/>
            </a:pPr>
            <a:r>
              <a:rPr lang="en-US" dirty="0" smtClean="0"/>
              <a:t> Eye Gaze</a:t>
            </a:r>
          </a:p>
          <a:p>
            <a:pPr>
              <a:buFont typeface="Arial" pitchFamily="34" charset="0"/>
              <a:buChar char="•"/>
            </a:pPr>
            <a:r>
              <a:rPr lang="en-US" dirty="0" smtClean="0"/>
              <a:t> Eye Contact</a:t>
            </a:r>
          </a:p>
          <a:p>
            <a:pPr>
              <a:buFont typeface="Arial" pitchFamily="34" charset="0"/>
              <a:buChar char="•"/>
            </a:pPr>
            <a:r>
              <a:rPr lang="en-US" dirty="0" smtClean="0"/>
              <a:t> Body Mannerisms</a:t>
            </a:r>
            <a:endParaRPr lang="en-US" dirty="0"/>
          </a:p>
        </p:txBody>
      </p:sp>
      <p:sp>
        <p:nvSpPr>
          <p:cNvPr id="2" name="Title 1"/>
          <p:cNvSpPr>
            <a:spLocks noGrp="1"/>
          </p:cNvSpPr>
          <p:nvPr>
            <p:ph type="title"/>
          </p:nvPr>
        </p:nvSpPr>
        <p:spPr>
          <a:xfrm>
            <a:off x="457200" y="212952"/>
            <a:ext cx="8229600" cy="868362"/>
          </a:xfrm>
        </p:spPr>
        <p:txBody>
          <a:bodyPr/>
          <a:lstStyle/>
          <a:p>
            <a:r>
              <a:rPr lang="en-US" dirty="0" smtClean="0"/>
              <a:t>SSA in Various Settings</a:t>
            </a:r>
            <a:endParaRPr lang="en-US" dirty="0"/>
          </a:p>
        </p:txBody>
      </p:sp>
      <p:sp>
        <p:nvSpPr>
          <p:cNvPr id="10"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4</a:t>
            </a:fld>
            <a:endParaRPr lang="en-US" dirty="0"/>
          </a:p>
        </p:txBody>
      </p:sp>
      <p:pic>
        <p:nvPicPr>
          <p:cNvPr id="12" name="Picture 11" descr="Interaction.jpg"/>
          <p:cNvPicPr>
            <a:picLocks noChangeAspect="1"/>
          </p:cNvPicPr>
          <p:nvPr/>
        </p:nvPicPr>
        <p:blipFill rotWithShape="1">
          <a:blip r:embed="rId2" cstate="print"/>
          <a:srcRect b="17493"/>
          <a:stretch/>
        </p:blipFill>
        <p:spPr>
          <a:xfrm>
            <a:off x="1447800" y="1981200"/>
            <a:ext cx="5696711" cy="3461268"/>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762774" y="1198599"/>
            <a:ext cx="1786066" cy="369332"/>
          </a:xfrm>
          <a:prstGeom prst="rect">
            <a:avLst/>
          </a:prstGeom>
          <a:noFill/>
        </p:spPr>
        <p:txBody>
          <a:bodyPr wrap="none" rtlCol="0">
            <a:spAutoFit/>
          </a:bodyPr>
          <a:lstStyle/>
          <a:p>
            <a:r>
              <a:rPr lang="en-US" b="1" dirty="0" smtClean="0"/>
              <a:t>Social Assistance</a:t>
            </a:r>
            <a:endParaRPr lang="en-US" b="1"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0362" y="1981199"/>
            <a:ext cx="5970638" cy="3701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3699346" y="1198599"/>
            <a:ext cx="1760418" cy="369332"/>
          </a:xfrm>
          <a:prstGeom prst="rect">
            <a:avLst/>
          </a:prstGeom>
          <a:noFill/>
        </p:spPr>
        <p:txBody>
          <a:bodyPr wrap="none" rtlCol="0">
            <a:spAutoFit/>
          </a:bodyPr>
          <a:lstStyle/>
          <a:p>
            <a:r>
              <a:rPr lang="en-US" b="1" dirty="0" smtClean="0"/>
              <a:t>Decision Making</a:t>
            </a:r>
            <a:endParaRPr lang="en-US" b="1" dirty="0"/>
          </a:p>
        </p:txBody>
      </p:sp>
      <p:sp>
        <p:nvSpPr>
          <p:cNvPr id="15" name="TextBox 14"/>
          <p:cNvSpPr txBox="1"/>
          <p:nvPr/>
        </p:nvSpPr>
        <p:spPr>
          <a:xfrm>
            <a:off x="6520966" y="1195176"/>
            <a:ext cx="2364173" cy="369332"/>
          </a:xfrm>
          <a:prstGeom prst="rect">
            <a:avLst/>
          </a:prstGeom>
          <a:noFill/>
        </p:spPr>
        <p:txBody>
          <a:bodyPr wrap="none" rtlCol="0">
            <a:spAutoFit/>
          </a:bodyPr>
          <a:lstStyle/>
          <a:p>
            <a:r>
              <a:rPr lang="en-US" b="1" dirty="0" smtClean="0"/>
              <a:t>Remote Collaborations</a:t>
            </a:r>
            <a:endParaRPr lang="en-US" b="1" dirty="0"/>
          </a:p>
        </p:txBody>
      </p:sp>
      <p:pic>
        <p:nvPicPr>
          <p:cNvPr id="4098" name="Picture 2" descr="http://www.ahrq.gov/teamsteppstools/images/tslogo1med.jpg"/>
          <p:cNvPicPr>
            <a:picLocks noChangeAspect="1" noChangeArrowheads="1"/>
          </p:cNvPicPr>
          <p:nvPr/>
        </p:nvPicPr>
        <p:blipFill>
          <a:blip r:embed="rId4" cstate="print"/>
          <a:srcRect/>
          <a:stretch>
            <a:fillRect/>
          </a:stretch>
        </p:blipFill>
        <p:spPr bwMode="auto">
          <a:xfrm>
            <a:off x="2286000" y="2133600"/>
            <a:ext cx="4370580" cy="3522237"/>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5105400" y="2438400"/>
            <a:ext cx="1383969" cy="369332"/>
          </a:xfrm>
          <a:prstGeom prst="rect">
            <a:avLst/>
          </a:prstGeom>
          <a:noFill/>
        </p:spPr>
        <p:txBody>
          <a:bodyPr wrap="none" rtlCol="0">
            <a:spAutoFit/>
          </a:bodyPr>
          <a:lstStyle/>
          <a:p>
            <a:r>
              <a:rPr lang="en-US" b="1" dirty="0" err="1" smtClean="0"/>
              <a:t>TeamSTEPPS</a:t>
            </a:r>
            <a:endParaRPr lang="en-US" b="1" dirty="0"/>
          </a:p>
        </p:txBody>
      </p:sp>
      <p:sp>
        <p:nvSpPr>
          <p:cNvPr id="16" name="TextBox 15"/>
          <p:cNvSpPr txBox="1"/>
          <p:nvPr/>
        </p:nvSpPr>
        <p:spPr>
          <a:xfrm>
            <a:off x="3276600" y="3810000"/>
            <a:ext cx="2743200" cy="1754326"/>
          </a:xfrm>
          <a:prstGeom prst="rect">
            <a:avLst/>
          </a:prstGeom>
          <a:noFill/>
        </p:spPr>
        <p:txBody>
          <a:bodyPr wrap="square" rtlCol="0">
            <a:spAutoFit/>
          </a:bodyPr>
          <a:lstStyle/>
          <a:p>
            <a:pPr>
              <a:buFont typeface="Arial" pitchFamily="34" charset="0"/>
              <a:buChar char="•"/>
            </a:pPr>
            <a:r>
              <a:rPr lang="en-US" dirty="0" smtClean="0"/>
              <a:t> Leadership</a:t>
            </a:r>
          </a:p>
          <a:p>
            <a:pPr>
              <a:buFont typeface="Arial" pitchFamily="34" charset="0"/>
              <a:buChar char="•"/>
            </a:pPr>
            <a:r>
              <a:rPr lang="en-US" dirty="0" smtClean="0"/>
              <a:t> Mutual Support</a:t>
            </a:r>
          </a:p>
          <a:p>
            <a:pPr>
              <a:buFont typeface="Arial" pitchFamily="34" charset="0"/>
              <a:buChar char="•"/>
            </a:pPr>
            <a:r>
              <a:rPr lang="en-US" dirty="0" smtClean="0"/>
              <a:t> Communication</a:t>
            </a:r>
          </a:p>
          <a:p>
            <a:pPr>
              <a:buFont typeface="Arial" pitchFamily="34" charset="0"/>
              <a:buChar char="•"/>
            </a:pPr>
            <a:r>
              <a:rPr lang="en-US" dirty="0" smtClean="0"/>
              <a:t> Attitude</a:t>
            </a:r>
          </a:p>
          <a:p>
            <a:pPr>
              <a:buFont typeface="Arial" pitchFamily="34" charset="0"/>
              <a:buChar char="•"/>
            </a:pPr>
            <a:r>
              <a:rPr lang="en-US" dirty="0" smtClean="0"/>
              <a:t> Situation Monitoring</a:t>
            </a:r>
          </a:p>
          <a:p>
            <a:pPr>
              <a:buFont typeface="Arial" pitchFamily="34" charset="0"/>
              <a:buChar char="•"/>
            </a:pPr>
            <a:r>
              <a:rPr lang="en-US" dirty="0" smtClean="0"/>
              <a:t> Patient Safety</a:t>
            </a:r>
            <a:endParaRPr lang="en-US" dirty="0"/>
          </a:p>
        </p:txBody>
      </p:sp>
      <p:pic>
        <p:nvPicPr>
          <p:cNvPr id="4100" name="Picture 4" descr="http://www.telepresenceoptions.com/images/lifesize_room_465x233px.jpg"/>
          <p:cNvPicPr>
            <a:picLocks noChangeAspect="1" noChangeArrowheads="1"/>
          </p:cNvPicPr>
          <p:nvPr/>
        </p:nvPicPr>
        <p:blipFill>
          <a:blip r:embed="rId5" cstate="print"/>
          <a:srcRect/>
          <a:stretch>
            <a:fillRect/>
          </a:stretch>
        </p:blipFill>
        <p:spPr bwMode="auto">
          <a:xfrm>
            <a:off x="1828800" y="2438400"/>
            <a:ext cx="5930843" cy="2971800"/>
          </a:xfrm>
          <a:prstGeom prst="rect">
            <a:avLst/>
          </a:prstGeom>
          <a:ln>
            <a:noFill/>
          </a:ln>
          <a:effectLst>
            <a:outerShdw blurRad="292100" dist="139700" dir="2700000" algn="tl" rotWithShape="0">
              <a:srgbClr val="333333">
                <a:alpha val="65000"/>
              </a:srgbClr>
            </a:outerShdw>
          </a:effectLst>
        </p:spPr>
      </p:pic>
      <p:sp>
        <p:nvSpPr>
          <p:cNvPr id="17" name="TextBox 16"/>
          <p:cNvSpPr txBox="1"/>
          <p:nvPr/>
        </p:nvSpPr>
        <p:spPr>
          <a:xfrm>
            <a:off x="6400800" y="3635276"/>
            <a:ext cx="2743200" cy="2308324"/>
          </a:xfrm>
          <a:prstGeom prst="rect">
            <a:avLst/>
          </a:prstGeom>
          <a:noFill/>
        </p:spPr>
        <p:txBody>
          <a:bodyPr wrap="square" rtlCol="0">
            <a:spAutoFit/>
          </a:bodyPr>
          <a:lstStyle/>
          <a:p>
            <a:pPr marL="225425" indent="-225425">
              <a:buFont typeface="Arial" pitchFamily="34" charset="0"/>
              <a:buChar char="•"/>
            </a:pPr>
            <a:r>
              <a:rPr lang="en-US" dirty="0" smtClean="0"/>
              <a:t> Expressing Opinion</a:t>
            </a:r>
          </a:p>
          <a:p>
            <a:pPr marL="225425" indent="-225425">
              <a:buFont typeface="Arial" pitchFamily="34" charset="0"/>
              <a:buChar char="•"/>
            </a:pPr>
            <a:r>
              <a:rPr lang="en-US" dirty="0" smtClean="0"/>
              <a:t>Managing Conflict</a:t>
            </a:r>
          </a:p>
          <a:p>
            <a:pPr marL="225425" indent="-225425">
              <a:buFont typeface="Arial" pitchFamily="34" charset="0"/>
              <a:buChar char="•"/>
            </a:pPr>
            <a:r>
              <a:rPr lang="en-US" dirty="0" smtClean="0"/>
              <a:t>Making Decision</a:t>
            </a:r>
          </a:p>
          <a:p>
            <a:pPr marL="225425" indent="-225425">
              <a:buFont typeface="Arial" pitchFamily="34" charset="0"/>
              <a:buChar char="•"/>
            </a:pPr>
            <a:r>
              <a:rPr lang="en-US" dirty="0" smtClean="0"/>
              <a:t>  Speed of Decision</a:t>
            </a:r>
          </a:p>
          <a:p>
            <a:pPr marL="225425" indent="-225425">
              <a:buFont typeface="Arial" pitchFamily="34" charset="0"/>
              <a:buChar char="•"/>
            </a:pPr>
            <a:r>
              <a:rPr lang="en-US" dirty="0" smtClean="0"/>
              <a:t> Interaction with Colleagues</a:t>
            </a:r>
          </a:p>
          <a:p>
            <a:pPr marL="225425" indent="-225425">
              <a:buFont typeface="Arial" pitchFamily="34" charset="0"/>
              <a:buChar char="•"/>
            </a:pPr>
            <a:r>
              <a:rPr lang="en-US" dirty="0" smtClean="0"/>
              <a:t>Difficulty Establishing Rapport</a:t>
            </a:r>
            <a:endParaRPr lang="en-US" dirty="0"/>
          </a:p>
        </p:txBody>
      </p:sp>
    </p:spTree>
    <p:extLst>
      <p:ext uri="{BB962C8B-B14F-4D97-AF65-F5344CB8AC3E}">
        <p14:creationId xmlns:p14="http://schemas.microsoft.com/office/powerpoint/2010/main" val="41865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nodeType="clickEffect">
                                  <p:stCondLst>
                                    <p:cond delay="0"/>
                                  </p:stCondLst>
                                  <p:childTnLst>
                                    <p:animMotion origin="layout" path="M -1.66667E-6 -3.05273E-6 L -0.30312 -0.17437 " pathEditMode="relative" rAng="0" ptsTypes="AA">
                                      <p:cBhvr>
                                        <p:cTn id="14" dur="2000" fill="hold"/>
                                        <p:tgtEl>
                                          <p:spTgt spid="12"/>
                                        </p:tgtEl>
                                        <p:attrNameLst>
                                          <p:attrName>ppt_x</p:attrName>
                                          <p:attrName>ppt_y</p:attrName>
                                        </p:attrNameLst>
                                      </p:cBhvr>
                                      <p:rCtr x="-15200" y="-8700"/>
                                    </p:animMotion>
                                  </p:childTnLst>
                                </p:cTn>
                              </p:par>
                              <p:par>
                                <p:cTn id="15" presetID="6" presetClass="emph" presetSubtype="0" fill="hold" nodeType="withEffect">
                                  <p:stCondLst>
                                    <p:cond delay="0"/>
                                  </p:stCondLst>
                                  <p:childTnLst>
                                    <p:animScale>
                                      <p:cBhvr>
                                        <p:cTn id="16" dur="2000" fill="hold"/>
                                        <p:tgtEl>
                                          <p:spTgt spid="12"/>
                                        </p:tgtEl>
                                      </p:cBhvr>
                                      <p:by x="50000" y="50000"/>
                                    </p:animScale>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122"/>
                                        </p:tgtEl>
                                        <p:attrNameLst>
                                          <p:attrName>style.visibility</p:attrName>
                                        </p:attrNameLst>
                                      </p:cBhvr>
                                      <p:to>
                                        <p:strVal val="visible"/>
                                      </p:to>
                                    </p:set>
                                    <p:animEffect transition="in" filter="blinds(horizontal)">
                                      <p:cBhvr>
                                        <p:cTn id="26" dur="500"/>
                                        <p:tgtEl>
                                          <p:spTgt spid="512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5122"/>
                                        </p:tgtEl>
                                      </p:cBhvr>
                                      <p:by x="50000" y="50000"/>
                                    </p:animScale>
                                  </p:childTnLst>
                                </p:cTn>
                              </p:par>
                              <p:par>
                                <p:cTn id="34" presetID="64" presetClass="path" presetSubtype="0" accel="50000" decel="50000" fill="hold" nodeType="withEffect">
                                  <p:stCondLst>
                                    <p:cond delay="0"/>
                                  </p:stCondLst>
                                  <p:childTnLst>
                                    <p:animMotion origin="layout" path="M 2.5E-6 6.29047E-7 L -0.03177 -0.19195 " pathEditMode="relative" rAng="0" ptsTypes="AA">
                                      <p:cBhvr>
                                        <p:cTn id="35" dur="2000" fill="hold"/>
                                        <p:tgtEl>
                                          <p:spTgt spid="5122"/>
                                        </p:tgtEl>
                                        <p:attrNameLst>
                                          <p:attrName>ppt_x</p:attrName>
                                          <p:attrName>ppt_y</p:attrName>
                                        </p:attrNameLst>
                                      </p:cBhvr>
                                      <p:rCtr x="-1600" y="-9600"/>
                                    </p:animMotion>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4098"/>
                                        </p:tgtEl>
                                        <p:attrNameLst>
                                          <p:attrName>style.visibility</p:attrName>
                                        </p:attrNameLst>
                                      </p:cBhvr>
                                      <p:to>
                                        <p:strVal val="visible"/>
                                      </p:to>
                                    </p:set>
                                    <p:animEffect transition="in" filter="blinds(horizontal)">
                                      <p:cBhvr>
                                        <p:cTn id="40" dur="500"/>
                                        <p:tgtEl>
                                          <p:spTgt spid="409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nodeType="clickEffect">
                                  <p:stCondLst>
                                    <p:cond delay="0"/>
                                  </p:stCondLst>
                                  <p:childTnLst>
                                    <p:animEffect transition="out" filter="blinds(horizontal)">
                                      <p:cBhvr>
                                        <p:cTn id="47" dur="500"/>
                                        <p:tgtEl>
                                          <p:spTgt spid="4098"/>
                                        </p:tgtEl>
                                      </p:cBhvr>
                                    </p:animEffect>
                                    <p:set>
                                      <p:cBhvr>
                                        <p:cTn id="48" dur="1" fill="hold">
                                          <p:stCondLst>
                                            <p:cond delay="499"/>
                                          </p:stCondLst>
                                        </p:cTn>
                                        <p:tgtEl>
                                          <p:spTgt spid="4098"/>
                                        </p:tgtEl>
                                        <p:attrNameLst>
                                          <p:attrName>style.visibility</p:attrName>
                                        </p:attrNameLst>
                                      </p:cBhvr>
                                      <p:to>
                                        <p:strVal val="hidden"/>
                                      </p:to>
                                    </p:set>
                                  </p:childTnLst>
                                </p:cTn>
                              </p:par>
                              <p:par>
                                <p:cTn id="49" presetID="3" presetClass="exit" presetSubtype="10" fill="hold" grpId="1" nodeType="withEffect">
                                  <p:stCondLst>
                                    <p:cond delay="0"/>
                                  </p:stCondLst>
                                  <p:childTnLst>
                                    <p:animEffect transition="out" filter="blinds(horizontal)">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childTnLst>
                          </p:cTn>
                        </p:par>
                        <p:par>
                          <p:cTn id="52" fill="hold">
                            <p:stCondLst>
                              <p:cond delay="500"/>
                            </p:stCondLst>
                            <p:childTnLst>
                              <p:par>
                                <p:cTn id="53" presetID="3" presetClass="entr" presetSubtype="1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blinds(horizontal)">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4100"/>
                                        </p:tgtEl>
                                        <p:attrNameLst>
                                          <p:attrName>style.visibility</p:attrName>
                                        </p:attrNameLst>
                                      </p:cBhvr>
                                      <p:to>
                                        <p:strVal val="visible"/>
                                      </p:to>
                                    </p:set>
                                    <p:animEffect transition="in" filter="blinds(horizontal)">
                                      <p:cBhvr>
                                        <p:cTn id="60" dur="500"/>
                                        <p:tgtEl>
                                          <p:spTgt spid="4100"/>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blinds(horizontal)">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mph" presetSubtype="0" fill="hold" nodeType="clickEffect">
                                  <p:stCondLst>
                                    <p:cond delay="0"/>
                                  </p:stCondLst>
                                  <p:childTnLst>
                                    <p:animScale>
                                      <p:cBhvr>
                                        <p:cTn id="67" dur="2000" fill="hold"/>
                                        <p:tgtEl>
                                          <p:spTgt spid="4100"/>
                                        </p:tgtEl>
                                      </p:cBhvr>
                                      <p:by x="40000" y="40000"/>
                                    </p:animScale>
                                  </p:childTnLst>
                                </p:cTn>
                              </p:par>
                              <p:par>
                                <p:cTn id="68" presetID="56" presetClass="path" presetSubtype="0" accel="50000" decel="50000" fill="hold" nodeType="withEffect">
                                  <p:stCondLst>
                                    <p:cond delay="0"/>
                                  </p:stCondLst>
                                  <p:childTnLst>
                                    <p:animMotion origin="layout" path="M 4.44444E-6 -2.87697E-6 L 0.29236 -0.21646 " pathEditMode="relative" rAng="0" ptsTypes="AA">
                                      <p:cBhvr>
                                        <p:cTn id="69" dur="2000" fill="hold"/>
                                        <p:tgtEl>
                                          <p:spTgt spid="4100"/>
                                        </p:tgtEl>
                                        <p:attrNameLst>
                                          <p:attrName>ppt_x</p:attrName>
                                          <p:attrName>ppt_y</p:attrName>
                                        </p:attrNameLst>
                                      </p:cBhvr>
                                      <p:rCtr x="14600" y="-10800"/>
                                    </p:animMotion>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blinds(horizontal)">
                                      <p:cBhvr>
                                        <p:cTn id="7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14" grpId="0"/>
      <p:bldP spid="15" grpId="0"/>
      <p:bldP spid="13" grpId="0"/>
      <p:bldP spid="13" grpId="1"/>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of Basic Expressions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40</a:t>
            </a:fld>
            <a:endParaRPr lang="en-US"/>
          </a:p>
        </p:txBody>
      </p:sp>
      <p:pic>
        <p:nvPicPr>
          <p:cNvPr id="94" name="Picture 93" descr="FE.bmp"/>
          <p:cNvPicPr>
            <a:picLocks noChangeAspect="1"/>
          </p:cNvPicPr>
          <p:nvPr/>
        </p:nvPicPr>
        <p:blipFill>
          <a:blip r:embed="rId2" cstate="print"/>
          <a:stretch>
            <a:fillRect/>
          </a:stretch>
        </p:blipFill>
        <p:spPr>
          <a:xfrm>
            <a:off x="2286000" y="1162418"/>
            <a:ext cx="4572000" cy="493358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41</a:t>
            </a:fld>
            <a:endParaRPr lang="en-US"/>
          </a:p>
        </p:txBody>
      </p:sp>
      <p:pic>
        <p:nvPicPr>
          <p:cNvPr id="52226" name="Picture 2"/>
          <p:cNvPicPr>
            <a:picLocks noChangeAspect="1" noChangeArrowheads="1"/>
          </p:cNvPicPr>
          <p:nvPr/>
        </p:nvPicPr>
        <p:blipFill>
          <a:blip r:embed="rId2" cstate="print"/>
          <a:srcRect/>
          <a:stretch>
            <a:fillRect/>
          </a:stretch>
        </p:blipFill>
        <p:spPr bwMode="auto">
          <a:xfrm>
            <a:off x="4648200" y="1143000"/>
            <a:ext cx="3300030" cy="2501900"/>
          </a:xfrm>
          <a:prstGeom prst="rect">
            <a:avLst/>
          </a:prstGeom>
          <a:ln>
            <a:noFill/>
          </a:ln>
          <a:effectLst>
            <a:outerShdw blurRad="292100" dist="139700" dir="2700000" algn="tl" rotWithShape="0">
              <a:srgbClr val="333333">
                <a:alpha val="65000"/>
              </a:srgbClr>
            </a:outerShdw>
          </a:effectLst>
        </p:spPr>
      </p:pic>
      <p:pic>
        <p:nvPicPr>
          <p:cNvPr id="52227" name="Picture 3"/>
          <p:cNvPicPr>
            <a:picLocks noChangeAspect="1" noChangeArrowheads="1"/>
          </p:cNvPicPr>
          <p:nvPr/>
        </p:nvPicPr>
        <p:blipFill>
          <a:blip r:embed="rId3" cstate="print"/>
          <a:srcRect l="4999"/>
          <a:stretch>
            <a:fillRect/>
          </a:stretch>
        </p:blipFill>
        <p:spPr bwMode="auto">
          <a:xfrm>
            <a:off x="1371600" y="1143000"/>
            <a:ext cx="2895600" cy="2518167"/>
          </a:xfrm>
          <a:prstGeom prst="rect">
            <a:avLst/>
          </a:prstGeom>
          <a:ln>
            <a:noFill/>
          </a:ln>
          <a:effectLst>
            <a:outerShdw blurRad="292100" dist="139700" dir="2700000" algn="tl" rotWithShape="0">
              <a:srgbClr val="333333">
                <a:alpha val="65000"/>
              </a:srgbClr>
            </a:outerShdw>
          </a:effectLst>
        </p:spPr>
      </p:pic>
      <p:pic>
        <p:nvPicPr>
          <p:cNvPr id="52228" name="Picture 4" descr="TimeMatrix"/>
          <p:cNvPicPr>
            <a:picLocks noChangeAspect="1" noChangeArrowheads="1"/>
          </p:cNvPicPr>
          <p:nvPr/>
        </p:nvPicPr>
        <p:blipFill>
          <a:blip r:embed="rId4" cstate="print"/>
          <a:srcRect/>
          <a:stretch>
            <a:fillRect/>
          </a:stretch>
        </p:blipFill>
        <p:spPr bwMode="auto">
          <a:xfrm>
            <a:off x="1295400" y="3733800"/>
            <a:ext cx="3048000" cy="2289196"/>
          </a:xfrm>
          <a:prstGeom prst="rect">
            <a:avLst/>
          </a:prstGeom>
          <a:ln>
            <a:noFill/>
          </a:ln>
          <a:effectLst>
            <a:outerShdw blurRad="292100" dist="139700" dir="2700000" algn="tl" rotWithShape="0">
              <a:srgbClr val="333333">
                <a:alpha val="65000"/>
              </a:srgbClr>
            </a:outerShdw>
          </a:effectLst>
        </p:spPr>
      </p:pic>
      <p:pic>
        <p:nvPicPr>
          <p:cNvPr id="52229" name="Picture 5" descr="ResponseTime"/>
          <p:cNvPicPr>
            <a:picLocks noChangeAspect="1" noChangeArrowheads="1"/>
          </p:cNvPicPr>
          <p:nvPr/>
        </p:nvPicPr>
        <p:blipFill>
          <a:blip r:embed="rId5" cstate="print"/>
          <a:srcRect l="16512" t="6461" r="5548"/>
          <a:stretch>
            <a:fillRect/>
          </a:stretch>
        </p:blipFill>
        <p:spPr bwMode="auto">
          <a:xfrm>
            <a:off x="5105400" y="3686058"/>
            <a:ext cx="2590800" cy="233374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42</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2806700"/>
            <a:ext cx="990600" cy="53340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Notched Right Arrow 25"/>
          <p:cNvSpPr/>
          <p:nvPr/>
        </p:nvSpPr>
        <p:spPr>
          <a:xfrm rot="5400000">
            <a:off x="571500" y="3924300"/>
            <a:ext cx="1143000" cy="457200"/>
          </a:xfrm>
          <a:prstGeom prst="notchedRightArrow">
            <a:avLst/>
          </a:prstGeom>
          <a:solidFill>
            <a:schemeClr val="tx2">
              <a:lumMod val="40000"/>
              <a:lumOff val="60000"/>
              <a:alpha val="12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Conveying Body Mannerisms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43</a:t>
            </a:fld>
            <a:endParaRPr lang="en-US"/>
          </a:p>
        </p:txBody>
      </p:sp>
      <p:pic>
        <p:nvPicPr>
          <p:cNvPr id="55298" name="Picture 2" descr="Diagram"/>
          <p:cNvPicPr>
            <a:picLocks noChangeAspect="1" noChangeArrowheads="1"/>
          </p:cNvPicPr>
          <p:nvPr/>
        </p:nvPicPr>
        <p:blipFill>
          <a:blip r:embed="rId2" cstate="print"/>
          <a:srcRect/>
          <a:stretch>
            <a:fillRect/>
          </a:stretch>
        </p:blipFill>
        <p:spPr bwMode="auto">
          <a:xfrm>
            <a:off x="5029200" y="1371600"/>
            <a:ext cx="3505200" cy="4225058"/>
          </a:xfrm>
          <a:prstGeom prst="rect">
            <a:avLst/>
          </a:prstGeom>
          <a:ln>
            <a:noFill/>
          </a:ln>
          <a:effectLst>
            <a:outerShdw blurRad="292100" dist="139700" dir="2700000" algn="tl" rotWithShape="0">
              <a:srgbClr val="333333">
                <a:alpha val="65000"/>
              </a:srgbClr>
            </a:outerShdw>
          </a:effectLst>
        </p:spPr>
      </p:pic>
      <p:grpSp>
        <p:nvGrpSpPr>
          <p:cNvPr id="9" name="Group 8"/>
          <p:cNvGrpSpPr/>
          <p:nvPr/>
        </p:nvGrpSpPr>
        <p:grpSpPr>
          <a:xfrm>
            <a:off x="457200" y="1981200"/>
            <a:ext cx="1600200" cy="1638300"/>
            <a:chOff x="457200" y="2705100"/>
            <a:chExt cx="1600200" cy="1638300"/>
          </a:xfrm>
        </p:grpSpPr>
        <p:pic>
          <p:nvPicPr>
            <p:cNvPr id="6" name="Picture 5" descr="exercise-w2-1.jpg"/>
            <p:cNvPicPr>
              <a:picLocks noChangeAspect="1"/>
            </p:cNvPicPr>
            <p:nvPr/>
          </p:nvPicPr>
          <p:blipFill>
            <a:blip r:embed="rId3" cstate="print"/>
            <a:srcRect t="42339" r="76786"/>
            <a:stretch>
              <a:fillRect/>
            </a:stretch>
          </p:blipFill>
          <p:spPr>
            <a:xfrm>
              <a:off x="457200" y="3048000"/>
              <a:ext cx="588818" cy="1295400"/>
            </a:xfrm>
            <a:prstGeom prst="rect">
              <a:avLst/>
            </a:prstGeom>
          </p:spPr>
        </p:pic>
        <p:pic>
          <p:nvPicPr>
            <p:cNvPr id="7" name="Picture 6" descr="exercise-w2-1.jpg"/>
            <p:cNvPicPr>
              <a:picLocks noChangeAspect="1"/>
            </p:cNvPicPr>
            <p:nvPr/>
          </p:nvPicPr>
          <p:blipFill>
            <a:blip r:embed="rId3" cstate="print"/>
            <a:srcRect l="25000" t="50000" r="48214" b="9677"/>
            <a:stretch>
              <a:fillRect/>
            </a:stretch>
          </p:blipFill>
          <p:spPr>
            <a:xfrm>
              <a:off x="1238250" y="3048000"/>
              <a:ext cx="819150" cy="1295400"/>
            </a:xfrm>
            <a:prstGeom prst="rect">
              <a:avLst/>
            </a:prstGeom>
          </p:spPr>
        </p:pic>
        <p:sp>
          <p:nvSpPr>
            <p:cNvPr id="8" name="TextBox 7"/>
            <p:cNvSpPr txBox="1"/>
            <p:nvPr/>
          </p:nvSpPr>
          <p:spPr>
            <a:xfrm>
              <a:off x="556386" y="2705100"/>
              <a:ext cx="1424814" cy="369332"/>
            </a:xfrm>
            <a:prstGeom prst="rect">
              <a:avLst/>
            </a:prstGeom>
            <a:noFill/>
          </p:spPr>
          <p:txBody>
            <a:bodyPr wrap="none" rtlCol="0">
              <a:spAutoFit/>
            </a:bodyPr>
            <a:lstStyle/>
            <a:p>
              <a:r>
                <a:rPr lang="en-US" dirty="0" smtClean="0">
                  <a:latin typeface="Times" pitchFamily="18" charset="0"/>
                  <a:cs typeface="Times" pitchFamily="18" charset="0"/>
                </a:rPr>
                <a:t>Body Posture</a:t>
              </a:r>
              <a:endParaRPr lang="en-US" dirty="0">
                <a:latin typeface="Times" pitchFamily="18" charset="0"/>
                <a:cs typeface="Times" pitchFamily="18" charset="0"/>
              </a:endParaRPr>
            </a:p>
          </p:txBody>
        </p:sp>
      </p:grpSp>
      <p:grpSp>
        <p:nvGrpSpPr>
          <p:cNvPr id="13" name="Group 12"/>
          <p:cNvGrpSpPr/>
          <p:nvPr/>
        </p:nvGrpSpPr>
        <p:grpSpPr>
          <a:xfrm>
            <a:off x="2743200" y="2057400"/>
            <a:ext cx="1550424" cy="1524000"/>
            <a:chOff x="2844800" y="2667000"/>
            <a:chExt cx="1550424" cy="1524000"/>
          </a:xfrm>
        </p:grpSpPr>
        <p:pic>
          <p:nvPicPr>
            <p:cNvPr id="10" name="Picture 9" descr="exercise-w2-1.jpg"/>
            <p:cNvPicPr>
              <a:picLocks noChangeAspect="1"/>
            </p:cNvPicPr>
            <p:nvPr/>
          </p:nvPicPr>
          <p:blipFill>
            <a:blip r:embed="rId3" cstate="print"/>
            <a:srcRect l="5357" r="69643" b="63710"/>
            <a:stretch>
              <a:fillRect/>
            </a:stretch>
          </p:blipFill>
          <p:spPr>
            <a:xfrm>
              <a:off x="2971800" y="2997200"/>
              <a:ext cx="677334" cy="1143000"/>
            </a:xfrm>
            <a:prstGeom prst="rect">
              <a:avLst/>
            </a:prstGeom>
          </p:spPr>
        </p:pic>
        <p:pic>
          <p:nvPicPr>
            <p:cNvPr id="11" name="Picture 10" descr="exercise-w2-1.jpg"/>
            <p:cNvPicPr>
              <a:picLocks noChangeAspect="1"/>
            </p:cNvPicPr>
            <p:nvPr/>
          </p:nvPicPr>
          <p:blipFill>
            <a:blip r:embed="rId3" cstate="print"/>
            <a:srcRect l="85714" b="50000"/>
            <a:stretch>
              <a:fillRect/>
            </a:stretch>
          </p:blipFill>
          <p:spPr>
            <a:xfrm>
              <a:off x="3810000" y="2971800"/>
              <a:ext cx="533400" cy="1219200"/>
            </a:xfrm>
            <a:prstGeom prst="rect">
              <a:avLst/>
            </a:prstGeom>
          </p:spPr>
        </p:pic>
        <p:sp>
          <p:nvSpPr>
            <p:cNvPr id="12" name="TextBox 11"/>
            <p:cNvSpPr txBox="1"/>
            <p:nvPr/>
          </p:nvSpPr>
          <p:spPr>
            <a:xfrm>
              <a:off x="2844800" y="2667000"/>
              <a:ext cx="1550424" cy="369332"/>
            </a:xfrm>
            <a:prstGeom prst="rect">
              <a:avLst/>
            </a:prstGeom>
            <a:noFill/>
          </p:spPr>
          <p:txBody>
            <a:bodyPr wrap="none" rtlCol="0">
              <a:spAutoFit/>
            </a:bodyPr>
            <a:lstStyle/>
            <a:p>
              <a:r>
                <a:rPr lang="en-US" dirty="0" smtClean="0">
                  <a:latin typeface="Times" pitchFamily="18" charset="0"/>
                  <a:cs typeface="Times" pitchFamily="18" charset="0"/>
                </a:rPr>
                <a:t>Body Gestures</a:t>
              </a:r>
              <a:endParaRPr lang="en-US" dirty="0">
                <a:latin typeface="Times" pitchFamily="18" charset="0"/>
                <a:cs typeface="Times" pitchFamily="18" charset="0"/>
              </a:endParaRPr>
            </a:p>
          </p:txBody>
        </p:sp>
      </p:grpSp>
      <p:sp>
        <p:nvSpPr>
          <p:cNvPr id="14" name="Oval 13"/>
          <p:cNvSpPr/>
          <p:nvPr/>
        </p:nvSpPr>
        <p:spPr>
          <a:xfrm>
            <a:off x="1828800" y="1219200"/>
            <a:ext cx="1295400" cy="685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Enactor</a:t>
            </a:r>
            <a:endParaRPr lang="en-US" dirty="0"/>
          </a:p>
        </p:txBody>
      </p:sp>
      <p:cxnSp>
        <p:nvCxnSpPr>
          <p:cNvPr id="16" name="Straight Arrow Connector 15"/>
          <p:cNvCxnSpPr>
            <a:stCxn id="14" idx="3"/>
          </p:cNvCxnSpPr>
          <p:nvPr/>
        </p:nvCxnSpPr>
        <p:spPr>
          <a:xfrm rot="5400000">
            <a:off x="1606738" y="1569430"/>
            <a:ext cx="176633" cy="64690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5"/>
            <a:endCxn id="12" idx="0"/>
          </p:cNvCxnSpPr>
          <p:nvPr/>
        </p:nvCxnSpPr>
        <p:spPr>
          <a:xfrm rot="16200000" flipH="1">
            <a:off x="3100036" y="1639023"/>
            <a:ext cx="252833" cy="58391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04800" y="3962400"/>
            <a:ext cx="4267200" cy="0"/>
          </a:xfrm>
          <a:prstGeom prst="line">
            <a:avLst/>
          </a:prstGeom>
          <a:ln w="1905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600200" y="5410200"/>
            <a:ext cx="1600200" cy="685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Recipient</a:t>
            </a:r>
            <a:endParaRPr lang="en-US" dirty="0"/>
          </a:p>
        </p:txBody>
      </p:sp>
      <p:cxnSp>
        <p:nvCxnSpPr>
          <p:cNvPr id="22" name="Straight Connector 21"/>
          <p:cNvCxnSpPr/>
          <p:nvPr/>
        </p:nvCxnSpPr>
        <p:spPr>
          <a:xfrm>
            <a:off x="304800" y="4267200"/>
            <a:ext cx="4267200" cy="0"/>
          </a:xfrm>
          <a:prstGeom prst="line">
            <a:avLst/>
          </a:prstGeom>
          <a:ln w="1905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828800" y="3924300"/>
            <a:ext cx="1388009" cy="369332"/>
          </a:xfrm>
          <a:prstGeom prst="rect">
            <a:avLst/>
          </a:prstGeom>
          <a:noFill/>
        </p:spPr>
        <p:txBody>
          <a:bodyPr wrap="none" rtlCol="0">
            <a:spAutoFit/>
          </a:bodyPr>
          <a:lstStyle/>
          <a:p>
            <a:r>
              <a:rPr lang="en-US" dirty="0" smtClean="0"/>
              <a:t>Social Mirror</a:t>
            </a:r>
            <a:endParaRPr lang="en-US" dirty="0"/>
          </a:p>
        </p:txBody>
      </p:sp>
      <p:sp>
        <p:nvSpPr>
          <p:cNvPr id="25" name="Rectangle 24"/>
          <p:cNvSpPr/>
          <p:nvPr/>
        </p:nvSpPr>
        <p:spPr>
          <a:xfrm>
            <a:off x="990600" y="4800600"/>
            <a:ext cx="2895600" cy="3048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Social Interaction Assistant</a:t>
            </a:r>
            <a:endParaRPr lang="en-US" dirty="0"/>
          </a:p>
        </p:txBody>
      </p:sp>
      <p:sp>
        <p:nvSpPr>
          <p:cNvPr id="27" name="Notched Right Arrow 26"/>
          <p:cNvSpPr/>
          <p:nvPr/>
        </p:nvSpPr>
        <p:spPr>
          <a:xfrm rot="5400000">
            <a:off x="3009900" y="3924300"/>
            <a:ext cx="1143000" cy="457200"/>
          </a:xfrm>
          <a:prstGeom prst="notchedRightArrow">
            <a:avLst/>
          </a:prstGeom>
          <a:solidFill>
            <a:schemeClr val="tx2">
              <a:lumMod val="40000"/>
              <a:lumOff val="60000"/>
              <a:alpha val="12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21" idx="7"/>
          </p:cNvCxnSpPr>
          <p:nvPr/>
        </p:nvCxnSpPr>
        <p:spPr>
          <a:xfrm rot="5400000" flipH="1" flipV="1">
            <a:off x="3071113" y="5000344"/>
            <a:ext cx="405233" cy="615346"/>
          </a:xfrm>
          <a:prstGeom prst="straightConnector1">
            <a:avLst/>
          </a:prstGeom>
          <a:ln w="1905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1" idx="1"/>
          </p:cNvCxnSpPr>
          <p:nvPr/>
        </p:nvCxnSpPr>
        <p:spPr>
          <a:xfrm rot="16200000" flipV="1">
            <a:off x="1362357" y="5038446"/>
            <a:ext cx="405231" cy="539144"/>
          </a:xfrm>
          <a:prstGeom prst="straightConnector1">
            <a:avLst/>
          </a:prstGeom>
          <a:ln w="1905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Model</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44</a:t>
            </a:fld>
            <a:endParaRPr lang="en-US"/>
          </a:p>
        </p:txBody>
      </p:sp>
      <p:sp>
        <p:nvSpPr>
          <p:cNvPr id="5" name="Block Arc 4"/>
          <p:cNvSpPr/>
          <p:nvPr/>
        </p:nvSpPr>
        <p:spPr>
          <a:xfrm rot="11700429">
            <a:off x="2705100" y="1333500"/>
            <a:ext cx="3733800" cy="3657600"/>
          </a:xfrm>
          <a:prstGeom prst="blockArc">
            <a:avLst>
              <a:gd name="adj1" fmla="val 193526"/>
              <a:gd name="adj2" fmla="val 71401"/>
              <a:gd name="adj3" fmla="val 6506"/>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solidFill>
                <a:schemeClr val="tx1"/>
              </a:solidFill>
            </a:endParaRPr>
          </a:p>
        </p:txBody>
      </p:sp>
      <p:sp>
        <p:nvSpPr>
          <p:cNvPr id="6" name="AutoShape 3"/>
          <p:cNvSpPr>
            <a:spLocks noChangeArrowheads="1"/>
          </p:cNvSpPr>
          <p:nvPr/>
        </p:nvSpPr>
        <p:spPr bwMode="auto">
          <a:xfrm>
            <a:off x="1485900" y="1866900"/>
            <a:ext cx="1828800" cy="914400"/>
          </a:xfrm>
          <a:prstGeom prst="roundRect">
            <a:avLst>
              <a:gd name="adj" fmla="val 16667"/>
            </a:avLst>
          </a:prstGeom>
          <a:gradFill rotWithShape="0">
            <a:gsLst>
              <a:gs pos="0">
                <a:srgbClr val="FFFFFF"/>
              </a:gs>
              <a:gs pos="100000">
                <a:srgbClr val="D6E3BC"/>
              </a:gs>
            </a:gsLst>
            <a:lin ang="5400000" scaled="1"/>
          </a:gradFill>
          <a:ln w="12700">
            <a:solidFill>
              <a:srgbClr val="C2D69B"/>
            </a:solidFill>
            <a:round/>
            <a:headEnd/>
            <a:tailEnd/>
          </a:ln>
          <a:effectLst>
            <a:outerShdw dist="28398" dir="3806097" algn="ctr" rotWithShape="0">
              <a:srgbClr val="4E6128">
                <a:alpha val="50000"/>
              </a:srgbClr>
            </a:outerShdw>
          </a:effectLst>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1" i="0" u="none" strike="noStrike" cap="none" normalizeH="0" baseline="0" dirty="0" smtClean="0">
                <a:ln>
                  <a:noFill/>
                </a:ln>
                <a:solidFill>
                  <a:schemeClr val="tx1"/>
                </a:solidFill>
                <a:effectLst/>
                <a:latin typeface="Adobe Garamond Pro" pitchFamily="18" charset="0"/>
              </a:rPr>
              <a:t>Sensor &amp; Actuator Technologies</a:t>
            </a:r>
            <a:endParaRPr kumimoji="0" lang="en-US" sz="1800" b="0" i="0" u="none" strike="noStrike" cap="none" normalizeH="0" baseline="0" dirty="0" smtClean="0">
              <a:ln>
                <a:noFill/>
              </a:ln>
              <a:solidFill>
                <a:schemeClr val="tx1"/>
              </a:solidFill>
              <a:effectLst/>
              <a:latin typeface="Arial" pitchFamily="34" charset="0"/>
            </a:endParaRPr>
          </a:p>
        </p:txBody>
      </p:sp>
      <p:sp>
        <p:nvSpPr>
          <p:cNvPr id="7" name="AutoShape 4"/>
          <p:cNvSpPr>
            <a:spLocks noChangeArrowheads="1"/>
          </p:cNvSpPr>
          <p:nvPr/>
        </p:nvSpPr>
        <p:spPr bwMode="auto">
          <a:xfrm>
            <a:off x="5829300" y="1866900"/>
            <a:ext cx="1828800" cy="914400"/>
          </a:xfrm>
          <a:prstGeom prst="roundRect">
            <a:avLst>
              <a:gd name="adj" fmla="val 16667"/>
            </a:avLst>
          </a:prstGeom>
          <a:gradFill rotWithShape="0">
            <a:gsLst>
              <a:gs pos="0">
                <a:srgbClr val="FFFFFF"/>
              </a:gs>
              <a:gs pos="100000">
                <a:srgbClr val="999999"/>
              </a:gs>
            </a:gsLst>
            <a:lin ang="5400000" scaled="1"/>
          </a:gradFill>
          <a:ln w="12700">
            <a:solidFill>
              <a:srgbClr val="666666"/>
            </a:solidFill>
            <a:round/>
            <a:headEnd/>
            <a:tailEnd/>
          </a:ln>
          <a:effectLst>
            <a:outerShdw dist="28398" dir="3806097" algn="ctr" rotWithShape="0">
              <a:srgbClr val="7F7F7F">
                <a:alpha val="50000"/>
              </a:srgbClr>
            </a:outerShdw>
          </a:effectLst>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1" i="0" u="none" strike="noStrike" cap="none" normalizeH="0" baseline="0" dirty="0" smtClean="0">
                <a:ln>
                  <a:noFill/>
                </a:ln>
                <a:solidFill>
                  <a:schemeClr val="tx1"/>
                </a:solidFill>
                <a:effectLst/>
                <a:latin typeface="Adobe Garamond Pro" pitchFamily="18" charset="0"/>
              </a:rPr>
              <a:t>Human Computer Interaction</a:t>
            </a:r>
            <a:endParaRPr kumimoji="0" lang="en-US" sz="1800" b="0" i="0" u="none" strike="noStrike" cap="none" normalizeH="0" baseline="0" dirty="0" smtClean="0">
              <a:ln>
                <a:noFill/>
              </a:ln>
              <a:solidFill>
                <a:schemeClr val="tx1"/>
              </a:solidFill>
              <a:effectLst/>
              <a:latin typeface="Arial" pitchFamily="34" charset="0"/>
            </a:endParaRPr>
          </a:p>
        </p:txBody>
      </p:sp>
      <p:sp>
        <p:nvSpPr>
          <p:cNvPr id="8" name="AutoShape 5"/>
          <p:cNvSpPr>
            <a:spLocks noChangeArrowheads="1"/>
          </p:cNvSpPr>
          <p:nvPr/>
        </p:nvSpPr>
        <p:spPr bwMode="auto">
          <a:xfrm>
            <a:off x="3619500" y="4610100"/>
            <a:ext cx="1828800" cy="914400"/>
          </a:xfrm>
          <a:prstGeom prst="roundRect">
            <a:avLst>
              <a:gd name="adj" fmla="val 16667"/>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1" i="0" u="none" strike="noStrike" cap="none" normalizeH="0" baseline="0" dirty="0" smtClean="0">
                <a:ln>
                  <a:noFill/>
                </a:ln>
                <a:solidFill>
                  <a:schemeClr val="tx1"/>
                </a:solidFill>
                <a:effectLst/>
                <a:latin typeface="Adobe Garamond Pro" pitchFamily="18" charset="0"/>
              </a:rPr>
              <a:t>Machine Learning and Pattern Recognition</a:t>
            </a:r>
            <a:endParaRPr kumimoji="0" lang="en-US" sz="1800" b="0" i="0" u="none" strike="noStrike" cap="none" normalizeH="0" baseline="0" dirty="0" smtClean="0">
              <a:ln>
                <a:noFill/>
              </a:ln>
              <a:solidFill>
                <a:schemeClr val="tx1"/>
              </a:solidFill>
              <a:effectLst/>
              <a:latin typeface="Arial" pitchFamily="34" charset="0"/>
            </a:endParaRPr>
          </a:p>
        </p:txBody>
      </p:sp>
      <p:sp>
        <p:nvSpPr>
          <p:cNvPr id="9" name="Oval 8"/>
          <p:cNvSpPr>
            <a:spLocks noChangeArrowheads="1"/>
          </p:cNvSpPr>
          <p:nvPr/>
        </p:nvSpPr>
        <p:spPr bwMode="auto">
          <a:xfrm>
            <a:off x="3617188" y="2227116"/>
            <a:ext cx="1828800" cy="1828800"/>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0" name="Oval 9"/>
          <p:cNvSpPr>
            <a:spLocks noChangeArrowheads="1"/>
          </p:cNvSpPr>
          <p:nvPr/>
        </p:nvSpPr>
        <p:spPr bwMode="auto">
          <a:xfrm>
            <a:off x="4074388" y="2730496"/>
            <a:ext cx="914400" cy="914400"/>
          </a:xfrm>
          <a:prstGeom prst="ellipse">
            <a:avLst/>
          </a:prstGeom>
          <a:gradFill rotWithShape="0">
            <a:gsLst>
              <a:gs pos="0">
                <a:srgbClr val="B2A1C7"/>
              </a:gs>
              <a:gs pos="50000">
                <a:srgbClr val="E5DFEC"/>
              </a:gs>
              <a:gs pos="100000">
                <a:srgbClr val="B2A1C7"/>
              </a:gs>
            </a:gsLst>
            <a:lin ang="18900000" scaled="1"/>
          </a:gradFill>
          <a:ln w="12700">
            <a:solidFill>
              <a:srgbClr val="B2A1C7"/>
            </a:solidFill>
            <a:round/>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11" name="WordArt 7" descr="Social and Behavioral "/>
          <p:cNvSpPr>
            <a:spLocks noChangeArrowheads="1" noChangeShapeType="1" noTextEdit="1"/>
          </p:cNvSpPr>
          <p:nvPr/>
        </p:nvSpPr>
        <p:spPr bwMode="auto">
          <a:xfrm>
            <a:off x="3848100" y="2476500"/>
            <a:ext cx="1371600" cy="1371600"/>
          </a:xfrm>
          <a:prstGeom prst="rect">
            <a:avLst/>
          </a:prstGeom>
        </p:spPr>
        <p:txBody>
          <a:bodyPr spcFirstLastPara="1" wrap="none" numCol="1" fromWordArt="1">
            <a:prstTxWarp prst="textArchUp">
              <a:avLst>
                <a:gd name="adj" fmla="val 5926263"/>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US" sz="1200" b="1" kern="10" spc="240" dirty="0" smtClean="0">
                <a:ln w="9525">
                  <a:solidFill>
                    <a:srgbClr val="000000"/>
                  </a:solidFill>
                  <a:round/>
                  <a:headEnd/>
                  <a:tailEnd/>
                </a:ln>
                <a:solidFill>
                  <a:srgbClr val="000000"/>
                </a:solidFill>
                <a:effectLst>
                  <a:glow rad="63500">
                    <a:schemeClr val="accent1">
                      <a:satMod val="175000"/>
                      <a:alpha val="40000"/>
                    </a:schemeClr>
                  </a:glow>
                </a:effectLst>
                <a:latin typeface="Adobe Garamond Pro"/>
              </a:rPr>
              <a:t>Social, Behavioral &amp; Personal Dynamics</a:t>
            </a:r>
            <a:endParaRPr lang="en-US" sz="1200" b="1" kern="10" spc="240" dirty="0">
              <a:ln w="9525">
                <a:solidFill>
                  <a:srgbClr val="000000"/>
                </a:solidFill>
                <a:round/>
                <a:headEnd/>
                <a:tailEnd/>
              </a:ln>
              <a:solidFill>
                <a:srgbClr val="000000"/>
              </a:solidFill>
              <a:effectLst>
                <a:glow rad="63500">
                  <a:schemeClr val="accent1">
                    <a:satMod val="175000"/>
                    <a:alpha val="40000"/>
                  </a:schemeClr>
                </a:glow>
              </a:effectLst>
              <a:latin typeface="Adobe Garamond Pro"/>
            </a:endParaRPr>
          </a:p>
        </p:txBody>
      </p:sp>
      <p:sp>
        <p:nvSpPr>
          <p:cNvPr id="12" name="TextBox 9"/>
          <p:cNvSpPr txBox="1"/>
          <p:nvPr/>
        </p:nvSpPr>
        <p:spPr>
          <a:xfrm>
            <a:off x="4229100" y="3009900"/>
            <a:ext cx="529312"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latin typeface="Adobe Garamond Pro" pitchFamily="18" charset="0"/>
              </a:rPr>
              <a:t> SIA</a:t>
            </a:r>
            <a:endParaRPr lang="en-US" sz="1400" b="1" dirty="0">
              <a:latin typeface="Adobe Garamond Pro" pitchFamily="18" charset="0"/>
            </a:endParaRPr>
          </a:p>
        </p:txBody>
      </p:sp>
      <p:sp>
        <p:nvSpPr>
          <p:cNvPr id="13" name="WordArt 7" descr="Social and Behavioral "/>
          <p:cNvSpPr>
            <a:spLocks noChangeArrowheads="1" noChangeShapeType="1" noTextEdit="1"/>
          </p:cNvSpPr>
          <p:nvPr/>
        </p:nvSpPr>
        <p:spPr bwMode="auto">
          <a:xfrm>
            <a:off x="3010355" y="1473021"/>
            <a:ext cx="3213898" cy="2819400"/>
          </a:xfrm>
          <a:prstGeom prst="rect">
            <a:avLst/>
          </a:prstGeom>
        </p:spPr>
        <p:txBody>
          <a:bodyPr spcFirstLastPara="1" wrap="none" numCol="1" fromWordArt="1">
            <a:prstTxWarp prst="textArchUp">
              <a:avLst>
                <a:gd name="adj" fmla="val 13580498"/>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US" sz="1200" b="1" kern="10" spc="240" dirty="0" smtClean="0">
                <a:ln w="9525">
                  <a:solidFill>
                    <a:srgbClr val="000000"/>
                  </a:solidFill>
                  <a:round/>
                  <a:headEnd/>
                  <a:tailEnd/>
                </a:ln>
                <a:solidFill>
                  <a:srgbClr val="000000"/>
                </a:solidFill>
                <a:effectLst/>
                <a:latin typeface="Adobe Garamond Pro"/>
              </a:rPr>
              <a:t>Design &amp; Engineering</a:t>
            </a:r>
            <a:endParaRPr lang="en-US" sz="1200" b="1" kern="10" spc="240" dirty="0">
              <a:ln w="9525">
                <a:solidFill>
                  <a:srgbClr val="000000"/>
                </a:solidFill>
                <a:round/>
                <a:headEnd/>
                <a:tailEnd/>
              </a:ln>
              <a:solidFill>
                <a:srgbClr val="000000"/>
              </a:solidFill>
              <a:effectLst/>
              <a:latin typeface="Adobe Garamond Pro"/>
            </a:endParaRPr>
          </a:p>
        </p:txBody>
      </p:sp>
      <p:sp>
        <p:nvSpPr>
          <p:cNvPr id="14" name="WordArt 7" descr="Social and Behavioral "/>
          <p:cNvSpPr>
            <a:spLocks noChangeArrowheads="1" noChangeShapeType="1" noTextEdit="1"/>
          </p:cNvSpPr>
          <p:nvPr/>
        </p:nvSpPr>
        <p:spPr bwMode="auto">
          <a:xfrm rot="14867157">
            <a:off x="2448095" y="3027484"/>
            <a:ext cx="2057508" cy="1117128"/>
          </a:xfrm>
          <a:prstGeom prst="rect">
            <a:avLst/>
          </a:prstGeom>
        </p:spPr>
        <p:txBody>
          <a:bodyPr spcFirstLastPara="1" wrap="none" numCol="1" fromWordArt="1">
            <a:prstTxWarp prst="textArchUp">
              <a:avLst>
                <a:gd name="adj" fmla="val 11657455"/>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US" sz="1200" b="1" kern="10" spc="240" dirty="0" smtClean="0">
                <a:ln w="9525">
                  <a:solidFill>
                    <a:srgbClr val="000000"/>
                  </a:solidFill>
                  <a:round/>
                  <a:headEnd/>
                  <a:tailEnd/>
                </a:ln>
                <a:solidFill>
                  <a:srgbClr val="000000"/>
                </a:solidFill>
                <a:effectLst/>
                <a:latin typeface="Adobe Garamond Pro"/>
              </a:rPr>
              <a:t>Modeling &amp; Simulation</a:t>
            </a:r>
            <a:endParaRPr lang="en-US" sz="1200" b="1" kern="10" spc="240" dirty="0">
              <a:ln w="9525">
                <a:solidFill>
                  <a:srgbClr val="000000"/>
                </a:solidFill>
                <a:round/>
                <a:headEnd/>
                <a:tailEnd/>
              </a:ln>
              <a:solidFill>
                <a:srgbClr val="000000"/>
              </a:solidFill>
              <a:effectLst/>
              <a:latin typeface="Adobe Garamond Pro"/>
            </a:endParaRPr>
          </a:p>
        </p:txBody>
      </p:sp>
      <p:sp>
        <p:nvSpPr>
          <p:cNvPr id="15" name="WordArt 7" descr="Social and Behavioral "/>
          <p:cNvSpPr>
            <a:spLocks noChangeArrowheads="1" noChangeShapeType="1" noTextEdit="1"/>
          </p:cNvSpPr>
          <p:nvPr/>
        </p:nvSpPr>
        <p:spPr bwMode="auto">
          <a:xfrm rot="7036381">
            <a:off x="4482611" y="3023865"/>
            <a:ext cx="2145325" cy="1261970"/>
          </a:xfrm>
          <a:prstGeom prst="rect">
            <a:avLst/>
          </a:prstGeom>
        </p:spPr>
        <p:txBody>
          <a:bodyPr spcFirstLastPara="1" wrap="none" numCol="1" fromWordArt="1">
            <a:prstTxWarp prst="textArchUp">
              <a:avLst>
                <a:gd name="adj" fmla="val 11682247"/>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US" sz="1200" b="1" kern="10" spc="240" dirty="0" smtClean="0">
                <a:ln w="9525">
                  <a:solidFill>
                    <a:srgbClr val="000000"/>
                  </a:solidFill>
                  <a:round/>
                  <a:headEnd/>
                  <a:tailEnd/>
                </a:ln>
                <a:solidFill>
                  <a:srgbClr val="000000"/>
                </a:solidFill>
                <a:effectLst/>
                <a:latin typeface="Adobe Garamond Pro"/>
              </a:rPr>
              <a:t>Abstract Interaction</a:t>
            </a:r>
            <a:endParaRPr lang="en-US" sz="1200" b="1" kern="10" spc="240" dirty="0">
              <a:ln w="9525">
                <a:solidFill>
                  <a:srgbClr val="000000"/>
                </a:solidFill>
                <a:round/>
                <a:headEnd/>
                <a:tailEnd/>
              </a:ln>
              <a:solidFill>
                <a:srgbClr val="000000"/>
              </a:solidFill>
              <a:effectLst/>
              <a:latin typeface="Adobe Garamond Pro"/>
            </a:endParaRPr>
          </a:p>
        </p:txBody>
      </p:sp>
      <p:grpSp>
        <p:nvGrpSpPr>
          <p:cNvPr id="16" name="Group 15"/>
          <p:cNvGrpSpPr/>
          <p:nvPr/>
        </p:nvGrpSpPr>
        <p:grpSpPr>
          <a:xfrm>
            <a:off x="3314700" y="1665438"/>
            <a:ext cx="2528794" cy="1981770"/>
            <a:chOff x="2590800" y="1066230"/>
            <a:chExt cx="2528794" cy="1981770"/>
          </a:xfrm>
        </p:grpSpPr>
        <p:sp>
          <p:nvSpPr>
            <p:cNvPr id="26" name="Arc 25"/>
            <p:cNvSpPr/>
            <p:nvPr/>
          </p:nvSpPr>
          <p:spPr>
            <a:xfrm rot="16200000">
              <a:off x="2864312" y="792718"/>
              <a:ext cx="1981770" cy="2528794"/>
            </a:xfrm>
            <a:prstGeom prst="arc">
              <a:avLst>
                <a:gd name="adj1" fmla="val 18470783"/>
                <a:gd name="adj2" fmla="val 3152693"/>
              </a:avLst>
            </a:prstGeom>
            <a:ln/>
          </p:spPr>
          <p:style>
            <a:lnRef idx="2">
              <a:schemeClr val="accent6"/>
            </a:lnRef>
            <a:fillRef idx="0">
              <a:schemeClr val="accent6"/>
            </a:fillRef>
            <a:effectRef idx="1">
              <a:schemeClr val="accent6"/>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cxnSp>
          <p:nvCxnSpPr>
            <p:cNvPr id="27" name="Straight Arrow Connector 26"/>
            <p:cNvCxnSpPr>
              <a:endCxn id="9" idx="0"/>
            </p:cNvCxnSpPr>
            <p:nvPr/>
          </p:nvCxnSpPr>
          <p:spPr>
            <a:xfrm rot="16200000" flipH="1">
              <a:off x="3537526" y="1357746"/>
              <a:ext cx="533400" cy="692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pSp>
      <p:grpSp>
        <p:nvGrpSpPr>
          <p:cNvPr id="17" name="Group 16"/>
          <p:cNvGrpSpPr/>
          <p:nvPr/>
        </p:nvGrpSpPr>
        <p:grpSpPr>
          <a:xfrm rot="14504861">
            <a:off x="2835855" y="2334136"/>
            <a:ext cx="2528794" cy="1981770"/>
            <a:chOff x="2590800" y="1066230"/>
            <a:chExt cx="2528794" cy="1981770"/>
          </a:xfrm>
        </p:grpSpPr>
        <p:cxnSp>
          <p:nvCxnSpPr>
            <p:cNvPr id="24" name="Straight Arrow Connector 23"/>
            <p:cNvCxnSpPr/>
            <p:nvPr/>
          </p:nvCxnSpPr>
          <p:spPr>
            <a:xfrm rot="7095139" flipV="1">
              <a:off x="3596809" y="1194261"/>
              <a:ext cx="446394" cy="26259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5" name="Arc 24"/>
            <p:cNvSpPr/>
            <p:nvPr/>
          </p:nvSpPr>
          <p:spPr>
            <a:xfrm rot="16200000">
              <a:off x="2864312" y="792718"/>
              <a:ext cx="1981770" cy="2528794"/>
            </a:xfrm>
            <a:prstGeom prst="arc">
              <a:avLst>
                <a:gd name="adj1" fmla="val 19561964"/>
                <a:gd name="adj2" fmla="val 2040458"/>
              </a:avLst>
            </a:prstGeom>
            <a:ln/>
          </p:spPr>
          <p:style>
            <a:lnRef idx="2">
              <a:schemeClr val="accent6"/>
            </a:lnRef>
            <a:fillRef idx="0">
              <a:schemeClr val="accent6"/>
            </a:fillRef>
            <a:effectRef idx="1">
              <a:schemeClr val="accent6"/>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grpSp>
        <p:nvGrpSpPr>
          <p:cNvPr id="18" name="Group 17"/>
          <p:cNvGrpSpPr/>
          <p:nvPr/>
        </p:nvGrpSpPr>
        <p:grpSpPr>
          <a:xfrm rot="7342853">
            <a:off x="3736752" y="2429467"/>
            <a:ext cx="2528794" cy="1981770"/>
            <a:chOff x="2590800" y="1066230"/>
            <a:chExt cx="2528794" cy="1981770"/>
          </a:xfrm>
        </p:grpSpPr>
        <p:cxnSp>
          <p:nvCxnSpPr>
            <p:cNvPr id="22" name="Straight Arrow Connector 21"/>
            <p:cNvCxnSpPr/>
            <p:nvPr/>
          </p:nvCxnSpPr>
          <p:spPr>
            <a:xfrm rot="3457147">
              <a:off x="3584269" y="1211909"/>
              <a:ext cx="489581" cy="26533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3" name="Arc 22"/>
            <p:cNvSpPr/>
            <p:nvPr/>
          </p:nvSpPr>
          <p:spPr>
            <a:xfrm rot="16200000">
              <a:off x="2864312" y="792718"/>
              <a:ext cx="1981770" cy="2528794"/>
            </a:xfrm>
            <a:prstGeom prst="arc">
              <a:avLst>
                <a:gd name="adj1" fmla="val 19460133"/>
                <a:gd name="adj2" fmla="val 1793993"/>
              </a:avLst>
            </a:prstGeom>
            <a:ln/>
          </p:spPr>
          <p:style>
            <a:lnRef idx="2">
              <a:schemeClr val="accent6"/>
            </a:lnRef>
            <a:fillRef idx="0">
              <a:schemeClr val="accent6"/>
            </a:fillRef>
            <a:effectRef idx="1">
              <a:schemeClr val="accent6"/>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19" name="Down Arrow 18"/>
          <p:cNvSpPr/>
          <p:nvPr/>
        </p:nvSpPr>
        <p:spPr>
          <a:xfrm>
            <a:off x="4363026" y="1903844"/>
            <a:ext cx="304800" cy="3048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0" name="Down Arrow 19"/>
          <p:cNvSpPr/>
          <p:nvPr/>
        </p:nvSpPr>
        <p:spPr>
          <a:xfrm rot="14458724">
            <a:off x="3422609" y="3487261"/>
            <a:ext cx="304800" cy="3048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1" name="Down Arrow 20"/>
          <p:cNvSpPr/>
          <p:nvPr/>
        </p:nvSpPr>
        <p:spPr>
          <a:xfrm rot="7164283">
            <a:off x="5344168" y="3547693"/>
            <a:ext cx="304800" cy="3048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8" name="TextBox 27"/>
          <p:cNvSpPr txBox="1"/>
          <p:nvPr/>
        </p:nvSpPr>
        <p:spPr>
          <a:xfrm>
            <a:off x="3190756" y="5638800"/>
            <a:ext cx="3038011" cy="369332"/>
          </a:xfrm>
          <a:prstGeom prst="rect">
            <a:avLst/>
          </a:prstGeom>
          <a:noFill/>
        </p:spPr>
        <p:txBody>
          <a:bodyPr wrap="none" rtlCol="0">
            <a:spAutoFit/>
          </a:bodyPr>
          <a:lstStyle/>
          <a:p>
            <a:r>
              <a:rPr lang="en-US" b="1" dirty="0" smtClean="0">
                <a:latin typeface="Times" pitchFamily="18" charset="0"/>
                <a:cs typeface="Times" pitchFamily="18" charset="0"/>
              </a:rPr>
              <a:t>Socio-Behavioral Computing</a:t>
            </a:r>
            <a:endParaRPr lang="en-US" b="1" dirty="0">
              <a:latin typeface="Times" pitchFamily="18" charset="0"/>
              <a:cs typeface="Times"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2590800" y="1219200"/>
            <a:ext cx="3810000" cy="14478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HCI </a:t>
            </a:r>
            <a:r>
              <a:rPr lang="en-US" dirty="0" err="1" smtClean="0"/>
              <a:t>vs</a:t>
            </a:r>
            <a:r>
              <a:rPr lang="en-US" dirty="0" smtClean="0"/>
              <a:t> Proposed System</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45</a:t>
            </a:fld>
            <a:endParaRPr lang="en-US"/>
          </a:p>
        </p:txBody>
      </p:sp>
      <p:sp>
        <p:nvSpPr>
          <p:cNvPr id="5" name="Oval 4"/>
          <p:cNvSpPr/>
          <p:nvPr/>
        </p:nvSpPr>
        <p:spPr>
          <a:xfrm>
            <a:off x="2819400" y="1409700"/>
            <a:ext cx="1143000" cy="1066800"/>
          </a:xfrm>
          <a:prstGeom prst="ellipse">
            <a:avLst/>
          </a:prstGeom>
          <a:blipFill dpi="0" rotWithShape="1">
            <a:blip r:embed="rId2" cstate="print">
              <a:alphaModFix amt="37000"/>
            </a:blip>
            <a:srcRect/>
            <a:stretch>
              <a:fillRect/>
            </a:stretch>
          </a:blip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smtClean="0"/>
              <a:t>Human</a:t>
            </a:r>
            <a:endParaRPr lang="en-US" sz="1400" b="1" dirty="0"/>
          </a:p>
        </p:txBody>
      </p:sp>
      <p:sp>
        <p:nvSpPr>
          <p:cNvPr id="6" name="Oval 5"/>
          <p:cNvSpPr/>
          <p:nvPr/>
        </p:nvSpPr>
        <p:spPr>
          <a:xfrm>
            <a:off x="4876800" y="1409700"/>
            <a:ext cx="1219200" cy="1066800"/>
          </a:xfrm>
          <a:prstGeom prst="ellipse">
            <a:avLst/>
          </a:prstGeom>
          <a:blipFill>
            <a:blip r:embed="rId3" cstate="print">
              <a:alphaModFix amt="37000"/>
            </a:blip>
            <a:stretch>
              <a:fillRect/>
            </a:stretch>
          </a:blip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smtClean="0"/>
              <a:t>Machine</a:t>
            </a:r>
            <a:endParaRPr lang="en-US" sz="1400" b="1" dirty="0"/>
          </a:p>
        </p:txBody>
      </p:sp>
      <p:sp>
        <p:nvSpPr>
          <p:cNvPr id="7" name="Right Arrow 6"/>
          <p:cNvSpPr/>
          <p:nvPr/>
        </p:nvSpPr>
        <p:spPr>
          <a:xfrm>
            <a:off x="4038600" y="1676400"/>
            <a:ext cx="762000" cy="152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a:off x="4038600" y="2057400"/>
            <a:ext cx="762000" cy="1524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ngryComputer.gif"/>
          <p:cNvPicPr>
            <a:picLocks noChangeAspect="1"/>
          </p:cNvPicPr>
          <p:nvPr/>
        </p:nvPicPr>
        <p:blipFill>
          <a:blip r:embed="rId4" cstate="print"/>
          <a:stretch>
            <a:fillRect/>
          </a:stretch>
        </p:blipFill>
        <p:spPr>
          <a:xfrm>
            <a:off x="6781800" y="1295400"/>
            <a:ext cx="1905000" cy="1266825"/>
          </a:xfrm>
          <a:prstGeom prst="rect">
            <a:avLst/>
          </a:prstGeom>
        </p:spPr>
      </p:pic>
      <p:sp>
        <p:nvSpPr>
          <p:cNvPr id="11" name="TextBox 10"/>
          <p:cNvSpPr txBox="1"/>
          <p:nvPr/>
        </p:nvSpPr>
        <p:spPr>
          <a:xfrm>
            <a:off x="4267200" y="2743200"/>
            <a:ext cx="582211" cy="369332"/>
          </a:xfrm>
          <a:prstGeom prst="rect">
            <a:avLst/>
          </a:prstGeom>
          <a:noFill/>
        </p:spPr>
        <p:txBody>
          <a:bodyPr wrap="none" rtlCol="0">
            <a:spAutoFit/>
          </a:bodyPr>
          <a:lstStyle/>
          <a:p>
            <a:r>
              <a:rPr lang="en-US" dirty="0" smtClean="0">
                <a:latin typeface="Times" pitchFamily="18" charset="0"/>
                <a:cs typeface="Times" pitchFamily="18" charset="0"/>
              </a:rPr>
              <a:t>HCI</a:t>
            </a:r>
            <a:endParaRPr lang="en-US" dirty="0">
              <a:latin typeface="Times" pitchFamily="18" charset="0"/>
              <a:cs typeface="Times" pitchFamily="18" charset="0"/>
            </a:endParaRPr>
          </a:p>
        </p:txBody>
      </p:sp>
      <p:sp>
        <p:nvSpPr>
          <p:cNvPr id="12" name="Rectangle 11"/>
          <p:cNvSpPr/>
          <p:nvPr/>
        </p:nvSpPr>
        <p:spPr>
          <a:xfrm rot="2651771">
            <a:off x="6756537" y="1924112"/>
            <a:ext cx="2011627" cy="727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p:cNvSpPr/>
          <p:nvPr/>
        </p:nvSpPr>
        <p:spPr>
          <a:xfrm rot="19041401">
            <a:off x="6769093" y="1890951"/>
            <a:ext cx="2011627" cy="727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ounded Rectangle 13"/>
          <p:cNvSpPr/>
          <p:nvPr/>
        </p:nvSpPr>
        <p:spPr>
          <a:xfrm>
            <a:off x="1752600" y="3629025"/>
            <a:ext cx="5562600" cy="14478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Oval 14"/>
          <p:cNvSpPr/>
          <p:nvPr/>
        </p:nvSpPr>
        <p:spPr>
          <a:xfrm>
            <a:off x="1981200" y="3886200"/>
            <a:ext cx="1143000" cy="1066800"/>
          </a:xfrm>
          <a:prstGeom prst="ellipse">
            <a:avLst/>
          </a:prstGeom>
          <a:blipFill dpi="0" rotWithShape="1">
            <a:blip r:embed="rId2" cstate="print">
              <a:alphaModFix amt="37000"/>
            </a:blip>
            <a:srcRect/>
            <a:stretch>
              <a:fillRect/>
            </a:stretch>
          </a:blip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smtClean="0"/>
              <a:t>Human</a:t>
            </a:r>
            <a:endParaRPr lang="en-US" sz="1400" b="1" dirty="0"/>
          </a:p>
        </p:txBody>
      </p:sp>
      <p:sp>
        <p:nvSpPr>
          <p:cNvPr id="16" name="Oval 15"/>
          <p:cNvSpPr/>
          <p:nvPr/>
        </p:nvSpPr>
        <p:spPr>
          <a:xfrm>
            <a:off x="5943600" y="3886200"/>
            <a:ext cx="1143000" cy="1066800"/>
          </a:xfrm>
          <a:prstGeom prst="ellipse">
            <a:avLst/>
          </a:prstGeom>
          <a:blipFill dpi="0" rotWithShape="1">
            <a:blip r:embed="rId2" cstate="print">
              <a:alphaModFix amt="37000"/>
            </a:blip>
            <a:srcRect/>
            <a:stretch>
              <a:fillRect/>
            </a:stretch>
          </a:blip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smtClean="0"/>
              <a:t>Human</a:t>
            </a:r>
            <a:endParaRPr lang="en-US" sz="1400" b="1" dirty="0"/>
          </a:p>
        </p:txBody>
      </p:sp>
      <p:sp>
        <p:nvSpPr>
          <p:cNvPr id="17" name="Oval 16"/>
          <p:cNvSpPr/>
          <p:nvPr/>
        </p:nvSpPr>
        <p:spPr>
          <a:xfrm>
            <a:off x="4191000" y="3886200"/>
            <a:ext cx="762000" cy="609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atin typeface="Times" pitchFamily="18" charset="0"/>
                <a:cs typeface="Times" pitchFamily="18" charset="0"/>
              </a:rPr>
              <a:t>SIA</a:t>
            </a:r>
            <a:endParaRPr lang="en-US" sz="1600" dirty="0">
              <a:latin typeface="Times" pitchFamily="18" charset="0"/>
              <a:cs typeface="Times" pitchFamily="18" charset="0"/>
            </a:endParaRPr>
          </a:p>
        </p:txBody>
      </p:sp>
      <p:sp>
        <p:nvSpPr>
          <p:cNvPr id="18" name="Right Arrow 17"/>
          <p:cNvSpPr/>
          <p:nvPr/>
        </p:nvSpPr>
        <p:spPr>
          <a:xfrm>
            <a:off x="3352800" y="4114800"/>
            <a:ext cx="762000" cy="152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Left Arrow 18"/>
          <p:cNvSpPr/>
          <p:nvPr/>
        </p:nvSpPr>
        <p:spPr>
          <a:xfrm>
            <a:off x="3352800" y="4562475"/>
            <a:ext cx="2514600" cy="1524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a:off x="5105400" y="4114800"/>
            <a:ext cx="762000" cy="152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114800" y="3629025"/>
            <a:ext cx="923651" cy="307777"/>
          </a:xfrm>
          <a:prstGeom prst="rect">
            <a:avLst/>
          </a:prstGeom>
          <a:noFill/>
        </p:spPr>
        <p:txBody>
          <a:bodyPr wrap="none" rtlCol="0">
            <a:spAutoFit/>
          </a:bodyPr>
          <a:lstStyle/>
          <a:p>
            <a:r>
              <a:rPr lang="en-US" sz="1400" dirty="0" smtClean="0">
                <a:latin typeface="Times" pitchFamily="18" charset="0"/>
                <a:cs typeface="Times" pitchFamily="18" charset="0"/>
              </a:rPr>
              <a:t>Mediation</a:t>
            </a:r>
            <a:endParaRPr lang="en-US" sz="1400" dirty="0">
              <a:latin typeface="Times" pitchFamily="18" charset="0"/>
              <a:cs typeface="Times" pitchFamily="18" charset="0"/>
            </a:endParaRPr>
          </a:p>
        </p:txBody>
      </p:sp>
      <p:sp>
        <p:nvSpPr>
          <p:cNvPr id="23" name="Rounded Rectangle 22"/>
          <p:cNvSpPr/>
          <p:nvPr/>
        </p:nvSpPr>
        <p:spPr>
          <a:xfrm>
            <a:off x="457200" y="1219200"/>
            <a:ext cx="3429000" cy="4343400"/>
          </a:xfrm>
          <a:prstGeom prst="roundRect">
            <a:avLst>
              <a:gd name="adj" fmla="val 6111"/>
            </a:avLst>
          </a:prstGeom>
        </p:spPr>
        <p:style>
          <a:lnRef idx="2">
            <a:schemeClr val="accent3"/>
          </a:lnRef>
          <a:fillRef idx="1">
            <a:schemeClr val="lt1"/>
          </a:fillRef>
          <a:effectRef idx="0">
            <a:schemeClr val="accent3"/>
          </a:effectRef>
          <a:fontRef idx="minor">
            <a:schemeClr val="dk1"/>
          </a:fontRef>
        </p:style>
        <p:txBody>
          <a:bodyPr rtlCol="0" anchor="ctr"/>
          <a:lstStyle/>
          <a:p>
            <a:pPr marL="228600" indent="-228600">
              <a:buFont typeface="Arial" pitchFamily="34" charset="0"/>
              <a:buChar char="•"/>
            </a:pPr>
            <a:r>
              <a:rPr lang="en-US" dirty="0" smtClean="0">
                <a:latin typeface="Times" pitchFamily="18" charset="0"/>
                <a:cs typeface="Times" pitchFamily="18" charset="0"/>
              </a:rPr>
              <a:t>Modeling Interpersonal dynamics.</a:t>
            </a:r>
          </a:p>
          <a:p>
            <a:pPr marL="228600" indent="-228600">
              <a:buFont typeface="Arial" pitchFamily="34" charset="0"/>
              <a:buChar char="•"/>
            </a:pPr>
            <a:endParaRPr lang="en-US" dirty="0" smtClean="0">
              <a:latin typeface="Times" pitchFamily="18" charset="0"/>
              <a:cs typeface="Times" pitchFamily="18" charset="0"/>
            </a:endParaRPr>
          </a:p>
          <a:p>
            <a:pPr marL="228600" indent="-228600">
              <a:buFont typeface="Arial" pitchFamily="34" charset="0"/>
              <a:buChar char="•"/>
            </a:pPr>
            <a:r>
              <a:rPr lang="en-US" dirty="0" smtClean="0">
                <a:latin typeface="Times" pitchFamily="18" charset="0"/>
                <a:cs typeface="Times" pitchFamily="18" charset="0"/>
              </a:rPr>
              <a:t>Efficient models for sense and delivery of vital social signals.</a:t>
            </a:r>
          </a:p>
          <a:p>
            <a:pPr marL="228600" indent="-228600">
              <a:buFont typeface="Arial" pitchFamily="34" charset="0"/>
              <a:buChar char="•"/>
            </a:pPr>
            <a:endParaRPr lang="en-US" dirty="0" smtClean="0">
              <a:latin typeface="Times" pitchFamily="18" charset="0"/>
              <a:cs typeface="Times" pitchFamily="18" charset="0"/>
            </a:endParaRPr>
          </a:p>
          <a:p>
            <a:pPr marL="228600" indent="-228600">
              <a:buFont typeface="Arial" pitchFamily="34" charset="0"/>
              <a:buChar char="•"/>
            </a:pPr>
            <a:r>
              <a:rPr lang="en-US" dirty="0" smtClean="0">
                <a:latin typeface="Times" pitchFamily="18" charset="0"/>
                <a:cs typeface="Times" pitchFamily="18" charset="0"/>
              </a:rPr>
              <a:t>“Honest Signals” and their implications in assistive technology solutions.</a:t>
            </a:r>
          </a:p>
          <a:p>
            <a:pPr marL="228600" indent="-228600">
              <a:buFont typeface="Arial" pitchFamily="34" charset="0"/>
              <a:buChar char="•"/>
            </a:pPr>
            <a:endParaRPr lang="en-US" dirty="0" smtClean="0">
              <a:latin typeface="Times" pitchFamily="18" charset="0"/>
              <a:cs typeface="Times" pitchFamily="18" charset="0"/>
            </a:endParaRPr>
          </a:p>
          <a:p>
            <a:pPr marL="228600" indent="-228600">
              <a:buFont typeface="Arial" pitchFamily="34" charset="0"/>
              <a:buChar char="•"/>
            </a:pPr>
            <a:r>
              <a:rPr lang="en-US" dirty="0" smtClean="0">
                <a:latin typeface="Times" pitchFamily="18" charset="0"/>
                <a:cs typeface="Times" pitchFamily="18" charset="0"/>
              </a:rPr>
              <a:t>Atomic level modeling of human interaction for building better Computational Social Systems. </a:t>
            </a:r>
            <a:endParaRPr lang="en-US" dirty="0">
              <a:latin typeface="Times" pitchFamily="18" charset="0"/>
              <a:cs typeface="Times" pitchFamily="18" charset="0"/>
            </a:endParaRPr>
          </a:p>
        </p:txBody>
      </p:sp>
      <p:sp>
        <p:nvSpPr>
          <p:cNvPr id="25" name="Rounded Rectangle 24"/>
          <p:cNvSpPr/>
          <p:nvPr/>
        </p:nvSpPr>
        <p:spPr>
          <a:xfrm>
            <a:off x="4953000" y="1219200"/>
            <a:ext cx="3429000" cy="4343400"/>
          </a:xfrm>
          <a:prstGeom prst="roundRect">
            <a:avLst>
              <a:gd name="adj" fmla="val 6111"/>
            </a:avLst>
          </a:prstGeom>
        </p:spPr>
        <p:style>
          <a:lnRef idx="2">
            <a:schemeClr val="accent3"/>
          </a:lnRef>
          <a:fillRef idx="1">
            <a:schemeClr val="lt1"/>
          </a:fillRef>
          <a:effectRef idx="0">
            <a:schemeClr val="accent3"/>
          </a:effectRef>
          <a:fontRef idx="minor">
            <a:schemeClr val="dk1"/>
          </a:fontRef>
        </p:style>
        <p:txBody>
          <a:bodyPr rtlCol="0" anchor="ctr"/>
          <a:lstStyle/>
          <a:p>
            <a:pPr marL="228600" indent="-228600">
              <a:buFont typeface="Arial" pitchFamily="34" charset="0"/>
              <a:buChar char="•"/>
            </a:pPr>
            <a:r>
              <a:rPr lang="en-US" dirty="0" smtClean="0">
                <a:latin typeface="Times" pitchFamily="18" charset="0"/>
                <a:cs typeface="Times" pitchFamily="18" charset="0"/>
              </a:rPr>
              <a:t>Graphical Models for interpersonal dynamics.</a:t>
            </a:r>
          </a:p>
          <a:p>
            <a:pPr marL="228600" indent="-228600">
              <a:buFont typeface="Arial" pitchFamily="34" charset="0"/>
              <a:buChar char="•"/>
            </a:pPr>
            <a:endParaRPr lang="en-US" dirty="0" smtClean="0">
              <a:latin typeface="Times" pitchFamily="18" charset="0"/>
              <a:cs typeface="Times" pitchFamily="18" charset="0"/>
            </a:endParaRPr>
          </a:p>
          <a:p>
            <a:pPr marL="228600" indent="-228600">
              <a:buFont typeface="Arial" pitchFamily="34" charset="0"/>
              <a:buChar char="•"/>
            </a:pPr>
            <a:r>
              <a:rPr lang="en-US" dirty="0" smtClean="0">
                <a:latin typeface="Times" pitchFamily="18" charset="0"/>
                <a:cs typeface="Times" pitchFamily="18" charset="0"/>
              </a:rPr>
              <a:t>Machine Learning for real-time user interface adaptation.</a:t>
            </a:r>
          </a:p>
          <a:p>
            <a:pPr marL="228600" indent="-228600">
              <a:buFont typeface="Arial" pitchFamily="34" charset="0"/>
              <a:buChar char="•"/>
            </a:pPr>
            <a:endParaRPr lang="en-US" dirty="0" smtClean="0">
              <a:latin typeface="Times" pitchFamily="18" charset="0"/>
              <a:cs typeface="Times" pitchFamily="18" charset="0"/>
            </a:endParaRPr>
          </a:p>
          <a:p>
            <a:pPr marL="228600" indent="-228600">
              <a:buFont typeface="Arial" pitchFamily="34" charset="0"/>
              <a:buChar char="•"/>
            </a:pPr>
            <a:r>
              <a:rPr lang="en-US" dirty="0" smtClean="0">
                <a:latin typeface="Times" pitchFamily="18" charset="0"/>
                <a:cs typeface="Times" pitchFamily="18" charset="0"/>
              </a:rPr>
              <a:t>Optimization of social signal importance maps with user interface confusion matrix.</a:t>
            </a:r>
          </a:p>
          <a:p>
            <a:pPr marL="228600" indent="-228600">
              <a:buFont typeface="Arial" pitchFamily="34" charset="0"/>
              <a:buChar char="•"/>
            </a:pPr>
            <a:endParaRPr lang="en-US" dirty="0" smtClean="0">
              <a:latin typeface="Times" pitchFamily="18" charset="0"/>
              <a:cs typeface="Times" pitchFamily="18" charset="0"/>
            </a:endParaRPr>
          </a:p>
          <a:p>
            <a:pPr marL="228600" indent="-228600">
              <a:buFont typeface="Arial" pitchFamily="34" charset="0"/>
              <a:buChar char="•"/>
            </a:pPr>
            <a:r>
              <a:rPr lang="en-US" dirty="0" smtClean="0">
                <a:latin typeface="Times" pitchFamily="18" charset="0"/>
                <a:cs typeface="Times" pitchFamily="18" charset="0"/>
              </a:rPr>
              <a:t>Combining evidence from various body and face cues towards efficient social signal interpretation. </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500"/>
                                        <p:tgtEl>
                                          <p:spTgt spid="1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dissolve">
                                      <p:cBhvr>
                                        <p:cTn id="46" dur="500"/>
                                        <p:tgtEl>
                                          <p:spTgt spid="1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dissolve">
                                      <p:cBhvr>
                                        <p:cTn id="58" dur="500"/>
                                        <p:tgtEl>
                                          <p:spTgt spid="17"/>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dissolv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mph" presetSubtype="0" grpId="1" nodeType="clickEffect">
                                  <p:stCondLst>
                                    <p:cond delay="0"/>
                                  </p:stCondLst>
                                  <p:childTnLst>
                                    <p:set>
                                      <p:cBhvr rctx="PPT">
                                        <p:cTn id="65" dur="indefinite"/>
                                        <p:tgtEl>
                                          <p:spTgt spid="9"/>
                                        </p:tgtEl>
                                        <p:attrNameLst>
                                          <p:attrName>style.opacity</p:attrName>
                                        </p:attrNameLst>
                                      </p:cBhvr>
                                      <p:to>
                                        <p:strVal val="0.5"/>
                                      </p:to>
                                    </p:set>
                                    <p:animEffect filter="image" prLst="opacity: 0.5">
                                      <p:cBhvr rctx="IE">
                                        <p:cTn id="66" dur="indefinite"/>
                                        <p:tgtEl>
                                          <p:spTgt spid="9"/>
                                        </p:tgtEl>
                                      </p:cBhvr>
                                    </p:animEffect>
                                  </p:childTnLst>
                                </p:cTn>
                              </p:par>
                              <p:par>
                                <p:cTn id="67" presetID="9" presetClass="emph" presetSubtype="0" grpId="1" nodeType="withEffect">
                                  <p:stCondLst>
                                    <p:cond delay="0"/>
                                  </p:stCondLst>
                                  <p:childTnLst>
                                    <p:set>
                                      <p:cBhvr rctx="PPT">
                                        <p:cTn id="68" dur="indefinite"/>
                                        <p:tgtEl>
                                          <p:spTgt spid="5"/>
                                        </p:tgtEl>
                                        <p:attrNameLst>
                                          <p:attrName>style.opacity</p:attrName>
                                        </p:attrNameLst>
                                      </p:cBhvr>
                                      <p:to>
                                        <p:strVal val="0.5"/>
                                      </p:to>
                                    </p:set>
                                    <p:animEffect filter="image" prLst="opacity: 0.5">
                                      <p:cBhvr rctx="IE">
                                        <p:cTn id="69" dur="indefinite"/>
                                        <p:tgtEl>
                                          <p:spTgt spid="5"/>
                                        </p:tgtEl>
                                      </p:cBhvr>
                                    </p:animEffect>
                                  </p:childTnLst>
                                </p:cTn>
                              </p:par>
                              <p:par>
                                <p:cTn id="70" presetID="9" presetClass="emph" presetSubtype="0" grpId="1" nodeType="withEffect">
                                  <p:stCondLst>
                                    <p:cond delay="0"/>
                                  </p:stCondLst>
                                  <p:childTnLst>
                                    <p:set>
                                      <p:cBhvr rctx="PPT">
                                        <p:cTn id="71" dur="indefinite"/>
                                        <p:tgtEl>
                                          <p:spTgt spid="6"/>
                                        </p:tgtEl>
                                        <p:attrNameLst>
                                          <p:attrName>style.opacity</p:attrName>
                                        </p:attrNameLst>
                                      </p:cBhvr>
                                      <p:to>
                                        <p:strVal val="0.5"/>
                                      </p:to>
                                    </p:set>
                                    <p:animEffect filter="image" prLst="opacity: 0.5">
                                      <p:cBhvr rctx="IE">
                                        <p:cTn id="72" dur="indefinite"/>
                                        <p:tgtEl>
                                          <p:spTgt spid="6"/>
                                        </p:tgtEl>
                                      </p:cBhvr>
                                    </p:animEffect>
                                  </p:childTnLst>
                                </p:cTn>
                              </p:par>
                              <p:par>
                                <p:cTn id="73" presetID="9" presetClass="emph" presetSubtype="0" grpId="1" nodeType="withEffect">
                                  <p:stCondLst>
                                    <p:cond delay="0"/>
                                  </p:stCondLst>
                                  <p:childTnLst>
                                    <p:set>
                                      <p:cBhvr rctx="PPT">
                                        <p:cTn id="74" dur="indefinite"/>
                                        <p:tgtEl>
                                          <p:spTgt spid="7"/>
                                        </p:tgtEl>
                                        <p:attrNameLst>
                                          <p:attrName>style.opacity</p:attrName>
                                        </p:attrNameLst>
                                      </p:cBhvr>
                                      <p:to>
                                        <p:strVal val="0.5"/>
                                      </p:to>
                                    </p:set>
                                    <p:animEffect filter="image" prLst="opacity: 0.5">
                                      <p:cBhvr rctx="IE">
                                        <p:cTn id="75" dur="indefinite"/>
                                        <p:tgtEl>
                                          <p:spTgt spid="7"/>
                                        </p:tgtEl>
                                      </p:cBhvr>
                                    </p:animEffect>
                                  </p:childTnLst>
                                </p:cTn>
                              </p:par>
                              <p:par>
                                <p:cTn id="76" presetID="9" presetClass="emph" presetSubtype="0" grpId="1" nodeType="withEffect">
                                  <p:stCondLst>
                                    <p:cond delay="0"/>
                                  </p:stCondLst>
                                  <p:childTnLst>
                                    <p:set>
                                      <p:cBhvr rctx="PPT">
                                        <p:cTn id="77" dur="indefinite"/>
                                        <p:tgtEl>
                                          <p:spTgt spid="8"/>
                                        </p:tgtEl>
                                        <p:attrNameLst>
                                          <p:attrName>style.opacity</p:attrName>
                                        </p:attrNameLst>
                                      </p:cBhvr>
                                      <p:to>
                                        <p:strVal val="0.5"/>
                                      </p:to>
                                    </p:set>
                                    <p:animEffect filter="image" prLst="opacity: 0.5">
                                      <p:cBhvr rctx="IE">
                                        <p:cTn id="78" dur="indefinite"/>
                                        <p:tgtEl>
                                          <p:spTgt spid="8"/>
                                        </p:tgtEl>
                                      </p:cBhvr>
                                    </p:animEffect>
                                  </p:childTnLst>
                                </p:cTn>
                              </p:par>
                              <p:par>
                                <p:cTn id="79" presetID="9" presetClass="emph" presetSubtype="0" nodeType="withEffect">
                                  <p:stCondLst>
                                    <p:cond delay="0"/>
                                  </p:stCondLst>
                                  <p:childTnLst>
                                    <p:set>
                                      <p:cBhvr rctx="PPT">
                                        <p:cTn id="80" dur="indefinite"/>
                                        <p:tgtEl>
                                          <p:spTgt spid="10"/>
                                        </p:tgtEl>
                                        <p:attrNameLst>
                                          <p:attrName>style.opacity</p:attrName>
                                        </p:attrNameLst>
                                      </p:cBhvr>
                                      <p:to>
                                        <p:strVal val="0.5"/>
                                      </p:to>
                                    </p:set>
                                    <p:animEffect filter="image" prLst="opacity: 0.5">
                                      <p:cBhvr rctx="IE">
                                        <p:cTn id="81" dur="indefinite"/>
                                        <p:tgtEl>
                                          <p:spTgt spid="10"/>
                                        </p:tgtEl>
                                      </p:cBhvr>
                                    </p:animEffect>
                                  </p:childTnLst>
                                </p:cTn>
                              </p:par>
                              <p:par>
                                <p:cTn id="82" presetID="9" presetClass="emph" presetSubtype="0" grpId="1" nodeType="withEffect">
                                  <p:stCondLst>
                                    <p:cond delay="0"/>
                                  </p:stCondLst>
                                  <p:childTnLst>
                                    <p:set>
                                      <p:cBhvr rctx="PPT">
                                        <p:cTn id="83" dur="indefinite"/>
                                        <p:tgtEl>
                                          <p:spTgt spid="11"/>
                                        </p:tgtEl>
                                        <p:attrNameLst>
                                          <p:attrName>style.opacity</p:attrName>
                                        </p:attrNameLst>
                                      </p:cBhvr>
                                      <p:to>
                                        <p:strVal val="0.5"/>
                                      </p:to>
                                    </p:set>
                                    <p:animEffect filter="image" prLst="opacity: 0.5">
                                      <p:cBhvr rctx="IE">
                                        <p:cTn id="84" dur="indefinite"/>
                                        <p:tgtEl>
                                          <p:spTgt spid="11"/>
                                        </p:tgtEl>
                                      </p:cBhvr>
                                    </p:animEffect>
                                  </p:childTnLst>
                                </p:cTn>
                              </p:par>
                              <p:par>
                                <p:cTn id="85" presetID="9" presetClass="emph" presetSubtype="0" grpId="1" nodeType="withEffect">
                                  <p:stCondLst>
                                    <p:cond delay="0"/>
                                  </p:stCondLst>
                                  <p:childTnLst>
                                    <p:set>
                                      <p:cBhvr rctx="PPT">
                                        <p:cTn id="86" dur="indefinite"/>
                                        <p:tgtEl>
                                          <p:spTgt spid="12"/>
                                        </p:tgtEl>
                                        <p:attrNameLst>
                                          <p:attrName>style.opacity</p:attrName>
                                        </p:attrNameLst>
                                      </p:cBhvr>
                                      <p:to>
                                        <p:strVal val="0.5"/>
                                      </p:to>
                                    </p:set>
                                    <p:animEffect filter="image" prLst="opacity: 0.5">
                                      <p:cBhvr rctx="IE">
                                        <p:cTn id="87" dur="indefinite"/>
                                        <p:tgtEl>
                                          <p:spTgt spid="12"/>
                                        </p:tgtEl>
                                      </p:cBhvr>
                                    </p:animEffect>
                                  </p:childTnLst>
                                </p:cTn>
                              </p:par>
                              <p:par>
                                <p:cTn id="88" presetID="9" presetClass="emph" presetSubtype="0" grpId="1" nodeType="withEffect">
                                  <p:stCondLst>
                                    <p:cond delay="0"/>
                                  </p:stCondLst>
                                  <p:childTnLst>
                                    <p:set>
                                      <p:cBhvr rctx="PPT">
                                        <p:cTn id="89" dur="indefinite"/>
                                        <p:tgtEl>
                                          <p:spTgt spid="13"/>
                                        </p:tgtEl>
                                        <p:attrNameLst>
                                          <p:attrName>style.opacity</p:attrName>
                                        </p:attrNameLst>
                                      </p:cBhvr>
                                      <p:to>
                                        <p:strVal val="0.5"/>
                                      </p:to>
                                    </p:set>
                                    <p:animEffect filter="image" prLst="opacity: 0.5">
                                      <p:cBhvr rctx="IE">
                                        <p:cTn id="90" dur="indefinite"/>
                                        <p:tgtEl>
                                          <p:spTgt spid="13"/>
                                        </p:tgtEl>
                                      </p:cBhvr>
                                    </p:animEffect>
                                  </p:childTnLst>
                                </p:cTn>
                              </p:par>
                              <p:par>
                                <p:cTn id="91" presetID="9" presetClass="emph" presetSubtype="0" grpId="1" nodeType="withEffect">
                                  <p:stCondLst>
                                    <p:cond delay="0"/>
                                  </p:stCondLst>
                                  <p:childTnLst>
                                    <p:set>
                                      <p:cBhvr rctx="PPT">
                                        <p:cTn id="92" dur="indefinite"/>
                                        <p:tgtEl>
                                          <p:spTgt spid="14"/>
                                        </p:tgtEl>
                                        <p:attrNameLst>
                                          <p:attrName>style.opacity</p:attrName>
                                        </p:attrNameLst>
                                      </p:cBhvr>
                                      <p:to>
                                        <p:strVal val="0.5"/>
                                      </p:to>
                                    </p:set>
                                    <p:animEffect filter="image" prLst="opacity: 0.5">
                                      <p:cBhvr rctx="IE">
                                        <p:cTn id="93" dur="indefinite"/>
                                        <p:tgtEl>
                                          <p:spTgt spid="14"/>
                                        </p:tgtEl>
                                      </p:cBhvr>
                                    </p:animEffect>
                                  </p:childTnLst>
                                </p:cTn>
                              </p:par>
                              <p:par>
                                <p:cTn id="94" presetID="9" presetClass="emph" presetSubtype="0" grpId="1" nodeType="withEffect">
                                  <p:stCondLst>
                                    <p:cond delay="0"/>
                                  </p:stCondLst>
                                  <p:childTnLst>
                                    <p:set>
                                      <p:cBhvr rctx="PPT">
                                        <p:cTn id="95" dur="indefinite"/>
                                        <p:tgtEl>
                                          <p:spTgt spid="15"/>
                                        </p:tgtEl>
                                        <p:attrNameLst>
                                          <p:attrName>style.opacity</p:attrName>
                                        </p:attrNameLst>
                                      </p:cBhvr>
                                      <p:to>
                                        <p:strVal val="0.5"/>
                                      </p:to>
                                    </p:set>
                                    <p:animEffect filter="image" prLst="opacity: 0.5">
                                      <p:cBhvr rctx="IE">
                                        <p:cTn id="96" dur="indefinite"/>
                                        <p:tgtEl>
                                          <p:spTgt spid="15"/>
                                        </p:tgtEl>
                                      </p:cBhvr>
                                    </p:animEffect>
                                  </p:childTnLst>
                                </p:cTn>
                              </p:par>
                              <p:par>
                                <p:cTn id="97" presetID="9" presetClass="emph" presetSubtype="0" grpId="1" nodeType="withEffect">
                                  <p:stCondLst>
                                    <p:cond delay="0"/>
                                  </p:stCondLst>
                                  <p:childTnLst>
                                    <p:set>
                                      <p:cBhvr rctx="PPT">
                                        <p:cTn id="98" dur="indefinite"/>
                                        <p:tgtEl>
                                          <p:spTgt spid="16"/>
                                        </p:tgtEl>
                                        <p:attrNameLst>
                                          <p:attrName>style.opacity</p:attrName>
                                        </p:attrNameLst>
                                      </p:cBhvr>
                                      <p:to>
                                        <p:strVal val="0.5"/>
                                      </p:to>
                                    </p:set>
                                    <p:animEffect filter="image" prLst="opacity: 0.5">
                                      <p:cBhvr rctx="IE">
                                        <p:cTn id="99" dur="indefinite"/>
                                        <p:tgtEl>
                                          <p:spTgt spid="16"/>
                                        </p:tgtEl>
                                      </p:cBhvr>
                                    </p:animEffect>
                                  </p:childTnLst>
                                </p:cTn>
                              </p:par>
                              <p:par>
                                <p:cTn id="100" presetID="9" presetClass="emph" presetSubtype="0" grpId="1" nodeType="withEffect">
                                  <p:stCondLst>
                                    <p:cond delay="0"/>
                                  </p:stCondLst>
                                  <p:childTnLst>
                                    <p:set>
                                      <p:cBhvr rctx="PPT">
                                        <p:cTn id="101" dur="indefinite"/>
                                        <p:tgtEl>
                                          <p:spTgt spid="17"/>
                                        </p:tgtEl>
                                        <p:attrNameLst>
                                          <p:attrName>style.opacity</p:attrName>
                                        </p:attrNameLst>
                                      </p:cBhvr>
                                      <p:to>
                                        <p:strVal val="0.5"/>
                                      </p:to>
                                    </p:set>
                                    <p:animEffect filter="image" prLst="opacity: 0.5">
                                      <p:cBhvr rctx="IE">
                                        <p:cTn id="102" dur="indefinite"/>
                                        <p:tgtEl>
                                          <p:spTgt spid="17"/>
                                        </p:tgtEl>
                                      </p:cBhvr>
                                    </p:animEffect>
                                  </p:childTnLst>
                                </p:cTn>
                              </p:par>
                              <p:par>
                                <p:cTn id="103" presetID="9" presetClass="emph" presetSubtype="0" grpId="1" nodeType="withEffect">
                                  <p:stCondLst>
                                    <p:cond delay="0"/>
                                  </p:stCondLst>
                                  <p:childTnLst>
                                    <p:set>
                                      <p:cBhvr rctx="PPT">
                                        <p:cTn id="104" dur="indefinite"/>
                                        <p:tgtEl>
                                          <p:spTgt spid="18"/>
                                        </p:tgtEl>
                                        <p:attrNameLst>
                                          <p:attrName>style.opacity</p:attrName>
                                        </p:attrNameLst>
                                      </p:cBhvr>
                                      <p:to>
                                        <p:strVal val="0.5"/>
                                      </p:to>
                                    </p:set>
                                    <p:animEffect filter="image" prLst="opacity: 0.5">
                                      <p:cBhvr rctx="IE">
                                        <p:cTn id="105" dur="indefinite"/>
                                        <p:tgtEl>
                                          <p:spTgt spid="18"/>
                                        </p:tgtEl>
                                      </p:cBhvr>
                                    </p:animEffect>
                                  </p:childTnLst>
                                </p:cTn>
                              </p:par>
                              <p:par>
                                <p:cTn id="106" presetID="9" presetClass="emph" presetSubtype="0" grpId="1" nodeType="withEffect">
                                  <p:stCondLst>
                                    <p:cond delay="0"/>
                                  </p:stCondLst>
                                  <p:childTnLst>
                                    <p:set>
                                      <p:cBhvr rctx="PPT">
                                        <p:cTn id="107" dur="indefinite"/>
                                        <p:tgtEl>
                                          <p:spTgt spid="19"/>
                                        </p:tgtEl>
                                        <p:attrNameLst>
                                          <p:attrName>style.opacity</p:attrName>
                                        </p:attrNameLst>
                                      </p:cBhvr>
                                      <p:to>
                                        <p:strVal val="0.5"/>
                                      </p:to>
                                    </p:set>
                                    <p:animEffect filter="image" prLst="opacity: 0.5">
                                      <p:cBhvr rctx="IE">
                                        <p:cTn id="108" dur="indefinite"/>
                                        <p:tgtEl>
                                          <p:spTgt spid="19"/>
                                        </p:tgtEl>
                                      </p:cBhvr>
                                    </p:animEffect>
                                  </p:childTnLst>
                                </p:cTn>
                              </p:par>
                              <p:par>
                                <p:cTn id="109" presetID="9" presetClass="emph" presetSubtype="0" grpId="1" nodeType="withEffect">
                                  <p:stCondLst>
                                    <p:cond delay="0"/>
                                  </p:stCondLst>
                                  <p:childTnLst>
                                    <p:set>
                                      <p:cBhvr rctx="PPT">
                                        <p:cTn id="110" dur="indefinite"/>
                                        <p:tgtEl>
                                          <p:spTgt spid="20"/>
                                        </p:tgtEl>
                                        <p:attrNameLst>
                                          <p:attrName>style.opacity</p:attrName>
                                        </p:attrNameLst>
                                      </p:cBhvr>
                                      <p:to>
                                        <p:strVal val="0.5"/>
                                      </p:to>
                                    </p:set>
                                    <p:animEffect filter="image" prLst="opacity: 0.5">
                                      <p:cBhvr rctx="IE">
                                        <p:cTn id="111" dur="indefinite"/>
                                        <p:tgtEl>
                                          <p:spTgt spid="20"/>
                                        </p:tgtEl>
                                      </p:cBhvr>
                                    </p:animEffect>
                                  </p:childTnLst>
                                </p:cTn>
                              </p:par>
                              <p:par>
                                <p:cTn id="112" presetID="9" presetClass="emph" presetSubtype="0" grpId="1" nodeType="withEffect">
                                  <p:stCondLst>
                                    <p:cond delay="0"/>
                                  </p:stCondLst>
                                  <p:childTnLst>
                                    <p:set>
                                      <p:cBhvr rctx="PPT">
                                        <p:cTn id="113" dur="indefinite"/>
                                        <p:tgtEl>
                                          <p:spTgt spid="21"/>
                                        </p:tgtEl>
                                        <p:attrNameLst>
                                          <p:attrName>style.opacity</p:attrName>
                                        </p:attrNameLst>
                                      </p:cBhvr>
                                      <p:to>
                                        <p:strVal val="0.5"/>
                                      </p:to>
                                    </p:set>
                                    <p:animEffect filter="image" prLst="opacity: 0.5">
                                      <p:cBhvr rctx="IE">
                                        <p:cTn id="114" dur="indefinite"/>
                                        <p:tgtEl>
                                          <p:spTgt spid="21"/>
                                        </p:tgtEl>
                                      </p:cBhvr>
                                    </p:animEffect>
                                  </p:childTnLst>
                                </p:cTn>
                              </p:par>
                            </p:childTnLst>
                          </p:cTn>
                        </p:par>
                        <p:par>
                          <p:cTn id="115" fill="hold">
                            <p:stCondLst>
                              <p:cond delay="0"/>
                            </p:stCondLst>
                            <p:childTnLst>
                              <p:par>
                                <p:cTn id="116" presetID="9" presetClass="entr" presetSubtype="0" fill="hold" grpId="0" nodeType="afterEffect">
                                  <p:stCondLst>
                                    <p:cond delay="0"/>
                                  </p:stCondLst>
                                  <p:childTnLst>
                                    <p:set>
                                      <p:cBhvr>
                                        <p:cTn id="117" dur="1" fill="hold">
                                          <p:stCondLst>
                                            <p:cond delay="0"/>
                                          </p:stCondLst>
                                        </p:cTn>
                                        <p:tgtEl>
                                          <p:spTgt spid="23"/>
                                        </p:tgtEl>
                                        <p:attrNameLst>
                                          <p:attrName>style.visibility</p:attrName>
                                        </p:attrNameLst>
                                      </p:cBhvr>
                                      <p:to>
                                        <p:strVal val="visible"/>
                                      </p:to>
                                    </p:set>
                                    <p:animEffect transition="in" filter="dissolve">
                                      <p:cBhvr>
                                        <p:cTn id="118" dur="500"/>
                                        <p:tgtEl>
                                          <p:spTgt spid="23"/>
                                        </p:tgtEl>
                                      </p:cBhvr>
                                    </p:animEffect>
                                  </p:childTnLst>
                                </p:cTn>
                              </p:par>
                            </p:childTnLst>
                          </p:cTn>
                        </p:par>
                      </p:childTnLst>
                    </p:cTn>
                  </p:par>
                  <p:par>
                    <p:cTn id="119" fill="hold">
                      <p:stCondLst>
                        <p:cond delay="indefinite"/>
                      </p:stCondLst>
                      <p:childTnLst>
                        <p:par>
                          <p:cTn id="120" fill="hold">
                            <p:stCondLst>
                              <p:cond delay="0"/>
                            </p:stCondLst>
                            <p:childTnLst>
                              <p:par>
                                <p:cTn id="121" presetID="9" presetClass="entr" presetSubtype="0"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dissolve">
                                      <p:cBhvr>
                                        <p:cTn id="1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5" grpId="0" animBg="1"/>
      <p:bldP spid="5" grpId="1" animBg="1"/>
      <p:bldP spid="6" grpId="0" animBg="1"/>
      <p:bldP spid="6" grpId="1" animBg="1"/>
      <p:bldP spid="7" grpId="0" animBg="1"/>
      <p:bldP spid="7" grpId="1" animBg="1"/>
      <p:bldP spid="8" grpId="0" animBg="1"/>
      <p:bldP spid="8" grpId="1" animBg="1"/>
      <p:bldP spid="11" grpId="0"/>
      <p:bldP spid="11" grpId="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p:bldP spid="21" grpId="1"/>
      <p:bldP spid="23" grpId="0" animBg="1"/>
      <p:bldP spid="2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Publications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46</a:t>
            </a:fld>
            <a:endParaRPr lang="en-US"/>
          </a:p>
        </p:txBody>
      </p:sp>
      <p:graphicFrame>
        <p:nvGraphicFramePr>
          <p:cNvPr id="5" name="Diagram 4"/>
          <p:cNvGraphicFramePr/>
          <p:nvPr/>
        </p:nvGraphicFramePr>
        <p:xfrm>
          <a:off x="533400" y="1066800"/>
          <a:ext cx="80772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Publications Contd.</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47</a:t>
            </a:fld>
            <a:endParaRPr lang="en-US"/>
          </a:p>
        </p:txBody>
      </p:sp>
      <p:graphicFrame>
        <p:nvGraphicFramePr>
          <p:cNvPr id="5" name="Diagram 4"/>
          <p:cNvGraphicFramePr/>
          <p:nvPr/>
        </p:nvGraphicFramePr>
        <p:xfrm>
          <a:off x="533400" y="1066800"/>
          <a:ext cx="80772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Outreach</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48</a:t>
            </a:fld>
            <a:endParaRPr lang="en-US"/>
          </a:p>
        </p:txBody>
      </p:sp>
      <p:graphicFrame>
        <p:nvGraphicFramePr>
          <p:cNvPr id="5" name="Diagram 4"/>
          <p:cNvGraphicFramePr/>
          <p:nvPr/>
        </p:nvGraphicFramePr>
        <p:xfrm>
          <a:off x="533400" y="1371600"/>
          <a:ext cx="80772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Funding Activities</a:t>
            </a:r>
            <a:endParaRPr lang="en-US" dirty="0"/>
          </a:p>
        </p:txBody>
      </p:sp>
      <p:sp>
        <p:nvSpPr>
          <p:cNvPr id="3" name="Content Placeholder 2"/>
          <p:cNvSpPr>
            <a:spLocks noGrp="1"/>
          </p:cNvSpPr>
          <p:nvPr>
            <p:ph idx="1"/>
          </p:nvPr>
        </p:nvSpPr>
        <p:spPr/>
        <p:txBody>
          <a:bodyPr/>
          <a:lstStyle/>
          <a:p>
            <a:r>
              <a:rPr lang="en-US" dirty="0" smtClean="0">
                <a:latin typeface="Times" pitchFamily="18" charset="0"/>
                <a:cs typeface="Times" pitchFamily="18" charset="0"/>
              </a:rPr>
              <a:t>Broad Area Announcement – Office of Naval Research</a:t>
            </a:r>
          </a:p>
          <a:p>
            <a:pPr lvl="1"/>
            <a:r>
              <a:rPr lang="en-US" dirty="0" smtClean="0">
                <a:latin typeface="Times" pitchFamily="18" charset="0"/>
                <a:cs typeface="Times" pitchFamily="18" charset="0"/>
              </a:rPr>
              <a:t>HANSCOM AFB</a:t>
            </a:r>
          </a:p>
          <a:p>
            <a:pPr lvl="1"/>
            <a:r>
              <a:rPr lang="en-US" dirty="0" smtClean="0">
                <a:latin typeface="Times" pitchFamily="18" charset="0"/>
                <a:cs typeface="Times" pitchFamily="18" charset="0"/>
              </a:rPr>
              <a:t>Oct 2009 – Oct 2010</a:t>
            </a:r>
          </a:p>
          <a:p>
            <a:pPr lvl="1"/>
            <a:r>
              <a:rPr lang="en-US" dirty="0" smtClean="0">
                <a:latin typeface="Times" pitchFamily="18" charset="0"/>
                <a:cs typeface="Times" pitchFamily="18" charset="0"/>
              </a:rPr>
              <a:t>Haptic </a:t>
            </a:r>
            <a:r>
              <a:rPr lang="en-US" dirty="0" err="1" smtClean="0">
                <a:latin typeface="Times" pitchFamily="18" charset="0"/>
                <a:cs typeface="Times" pitchFamily="18" charset="0"/>
              </a:rPr>
              <a:t>Annunciator</a:t>
            </a:r>
            <a:r>
              <a:rPr lang="en-US" dirty="0" smtClean="0">
                <a:latin typeface="Times" pitchFamily="18" charset="0"/>
                <a:cs typeface="Times" pitchFamily="18" charset="0"/>
              </a:rPr>
              <a:t> System – Haptic Belt</a:t>
            </a:r>
          </a:p>
          <a:p>
            <a:pPr lvl="1">
              <a:buNone/>
            </a:pPr>
            <a:endParaRPr lang="en-US" dirty="0" smtClean="0">
              <a:latin typeface="Times" pitchFamily="18" charset="0"/>
              <a:cs typeface="Times" pitchFamily="18" charset="0"/>
            </a:endParaRPr>
          </a:p>
          <a:p>
            <a:r>
              <a:rPr lang="en-US" dirty="0" smtClean="0">
                <a:latin typeface="Times" pitchFamily="18" charset="0"/>
                <a:cs typeface="Times" pitchFamily="18" charset="0"/>
              </a:rPr>
              <a:t>GPSA GPRS Award </a:t>
            </a:r>
          </a:p>
          <a:p>
            <a:pPr lvl="1"/>
            <a:r>
              <a:rPr lang="en-US" dirty="0" smtClean="0">
                <a:latin typeface="Times" pitchFamily="18" charset="0"/>
                <a:cs typeface="Times" pitchFamily="18" charset="0"/>
              </a:rPr>
              <a:t>2009</a:t>
            </a:r>
          </a:p>
          <a:p>
            <a:pPr lvl="1"/>
            <a:endParaRPr lang="en-US" dirty="0" smtClean="0">
              <a:latin typeface="Times" pitchFamily="18" charset="0"/>
              <a:cs typeface="Times" pitchFamily="18" charset="0"/>
            </a:endParaRPr>
          </a:p>
          <a:p>
            <a:pPr lvl="1"/>
            <a:endParaRPr lang="en-US" dirty="0" smtClean="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Studies of People who are Blind</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5</a:t>
            </a:fld>
            <a:endParaRPr lang="en-US" dirty="0"/>
          </a:p>
        </p:txBody>
      </p:sp>
      <p:graphicFrame>
        <p:nvGraphicFramePr>
          <p:cNvPr id="5" name="Diagram 4"/>
          <p:cNvGraphicFramePr/>
          <p:nvPr>
            <p:extLst>
              <p:ext uri="{D42A27DB-BD31-4B8C-83A1-F6EECF244321}">
                <p14:modId xmlns:p14="http://schemas.microsoft.com/office/powerpoint/2010/main" val="4116179328"/>
              </p:ext>
            </p:extLst>
          </p:nvPr>
        </p:nvGraphicFramePr>
        <p:xfrm>
          <a:off x="533400" y="1143000"/>
          <a:ext cx="80772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65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2F9A748D-117E-4FA1-9DCF-DFEC2FD08392}"/>
                                            </p:graphicEl>
                                          </p:spTgt>
                                        </p:tgtEl>
                                        <p:attrNameLst>
                                          <p:attrName>style.visibility</p:attrName>
                                        </p:attrNameLst>
                                      </p:cBhvr>
                                      <p:to>
                                        <p:strVal val="visible"/>
                                      </p:to>
                                    </p:set>
                                    <p:anim calcmode="lin" valueType="num">
                                      <p:cBhvr additive="base">
                                        <p:cTn id="7" dur="500" fill="hold"/>
                                        <p:tgtEl>
                                          <p:spTgt spid="5">
                                            <p:graphicEl>
                                              <a:dgm id="{2F9A748D-117E-4FA1-9DCF-DFEC2FD0839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2F9A748D-117E-4FA1-9DCF-DFEC2FD0839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067576C0-14F1-42CC-8EB3-2C856D001886}"/>
                                            </p:graphicEl>
                                          </p:spTgt>
                                        </p:tgtEl>
                                        <p:attrNameLst>
                                          <p:attrName>style.visibility</p:attrName>
                                        </p:attrNameLst>
                                      </p:cBhvr>
                                      <p:to>
                                        <p:strVal val="visible"/>
                                      </p:to>
                                    </p:set>
                                    <p:anim calcmode="lin" valueType="num">
                                      <p:cBhvr additive="base">
                                        <p:cTn id="11" dur="500" fill="hold"/>
                                        <p:tgtEl>
                                          <p:spTgt spid="5">
                                            <p:graphicEl>
                                              <a:dgm id="{067576C0-14F1-42CC-8EB3-2C856D00188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067576C0-14F1-42CC-8EB3-2C856D00188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8A870AE5-E3AF-43FA-9452-9EBE4F33EAFC}"/>
                                            </p:graphicEl>
                                          </p:spTgt>
                                        </p:tgtEl>
                                        <p:attrNameLst>
                                          <p:attrName>style.visibility</p:attrName>
                                        </p:attrNameLst>
                                      </p:cBhvr>
                                      <p:to>
                                        <p:strVal val="visible"/>
                                      </p:to>
                                    </p:set>
                                    <p:anim calcmode="lin" valueType="num">
                                      <p:cBhvr additive="base">
                                        <p:cTn id="17" dur="500" fill="hold"/>
                                        <p:tgtEl>
                                          <p:spTgt spid="5">
                                            <p:graphicEl>
                                              <a:dgm id="{8A870AE5-E3AF-43FA-9452-9EBE4F33EAFC}"/>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8A870AE5-E3AF-43FA-9452-9EBE4F33EAFC}"/>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F634EB4-A193-411D-9844-110E9096E6CF}"/>
                                            </p:graphicEl>
                                          </p:spTgt>
                                        </p:tgtEl>
                                        <p:attrNameLst>
                                          <p:attrName>style.visibility</p:attrName>
                                        </p:attrNameLst>
                                      </p:cBhvr>
                                      <p:to>
                                        <p:strVal val="visible"/>
                                      </p:to>
                                    </p:set>
                                    <p:anim calcmode="lin" valueType="num">
                                      <p:cBhvr additive="base">
                                        <p:cTn id="21" dur="500" fill="hold"/>
                                        <p:tgtEl>
                                          <p:spTgt spid="5">
                                            <p:graphicEl>
                                              <a:dgm id="{8F634EB4-A193-411D-9844-110E9096E6CF}"/>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F634EB4-A193-411D-9844-110E9096E6CF}"/>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8D1E576F-4533-4D9E-8711-3706EE60862B}"/>
                                            </p:graphicEl>
                                          </p:spTgt>
                                        </p:tgtEl>
                                        <p:attrNameLst>
                                          <p:attrName>style.visibility</p:attrName>
                                        </p:attrNameLst>
                                      </p:cBhvr>
                                      <p:to>
                                        <p:strVal val="visible"/>
                                      </p:to>
                                    </p:set>
                                    <p:anim calcmode="lin" valueType="num">
                                      <p:cBhvr additive="base">
                                        <p:cTn id="27" dur="500" fill="hold"/>
                                        <p:tgtEl>
                                          <p:spTgt spid="5">
                                            <p:graphicEl>
                                              <a:dgm id="{8D1E576F-4533-4D9E-8711-3706EE60862B}"/>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8D1E576F-4533-4D9E-8711-3706EE60862B}"/>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FC4EBE70-90E8-411A-9FB0-6B1AC4A87B93}"/>
                                            </p:graphicEl>
                                          </p:spTgt>
                                        </p:tgtEl>
                                        <p:attrNameLst>
                                          <p:attrName>style.visibility</p:attrName>
                                        </p:attrNameLst>
                                      </p:cBhvr>
                                      <p:to>
                                        <p:strVal val="visible"/>
                                      </p:to>
                                    </p:set>
                                    <p:anim calcmode="lin" valueType="num">
                                      <p:cBhvr additive="base">
                                        <p:cTn id="31" dur="500" fill="hold"/>
                                        <p:tgtEl>
                                          <p:spTgt spid="5">
                                            <p:graphicEl>
                                              <a:dgm id="{FC4EBE70-90E8-411A-9FB0-6B1AC4A87B93}"/>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FC4EBE70-90E8-411A-9FB0-6B1AC4A87B93}"/>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Line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50</a:t>
            </a:fld>
            <a:endParaRPr lang="en-US"/>
          </a:p>
        </p:txBody>
      </p:sp>
      <p:graphicFrame>
        <p:nvGraphicFramePr>
          <p:cNvPr id="5" name="Table 4"/>
          <p:cNvGraphicFramePr>
            <a:graphicFrameLocks noGrp="1"/>
          </p:cNvGraphicFramePr>
          <p:nvPr/>
        </p:nvGraphicFramePr>
        <p:xfrm>
          <a:off x="533402" y="2057400"/>
          <a:ext cx="8153397" cy="2865120"/>
        </p:xfrm>
        <a:graphic>
          <a:graphicData uri="http://schemas.openxmlformats.org/drawingml/2006/table">
            <a:tbl>
              <a:tblPr firstRow="1" bandRow="1">
                <a:tableStyleId>{5C22544A-7EE6-4342-B048-85BDC9FD1C3A}</a:tableStyleId>
              </a:tblPr>
              <a:tblGrid>
                <a:gridCol w="4419598"/>
                <a:gridCol w="609600"/>
                <a:gridCol w="533400"/>
                <a:gridCol w="609600"/>
                <a:gridCol w="609600"/>
                <a:gridCol w="685800"/>
                <a:gridCol w="685799"/>
              </a:tblGrid>
              <a:tr h="370840">
                <a:tc>
                  <a:txBody>
                    <a:bodyPr/>
                    <a:lstStyle/>
                    <a:p>
                      <a:pPr algn="ctr"/>
                      <a:endParaRPr lang="en-US" dirty="0"/>
                    </a:p>
                  </a:txBody>
                  <a:tcPr/>
                </a:tc>
                <a:tc>
                  <a:txBody>
                    <a:bodyPr/>
                    <a:lstStyle/>
                    <a:p>
                      <a:pPr algn="ctr"/>
                      <a:r>
                        <a:rPr lang="en-US" dirty="0" smtClean="0"/>
                        <a:t>Dec</a:t>
                      </a:r>
                      <a:endParaRPr lang="en-US" dirty="0"/>
                    </a:p>
                  </a:txBody>
                  <a:tcPr/>
                </a:tc>
                <a:tc>
                  <a:txBody>
                    <a:bodyPr/>
                    <a:lstStyle/>
                    <a:p>
                      <a:pPr algn="ctr"/>
                      <a:r>
                        <a:rPr lang="en-US" dirty="0" smtClean="0"/>
                        <a:t>Jan</a:t>
                      </a:r>
                      <a:endParaRPr lang="en-US" dirty="0"/>
                    </a:p>
                  </a:txBody>
                  <a:tcPr/>
                </a:tc>
                <a:tc>
                  <a:txBody>
                    <a:bodyPr/>
                    <a:lstStyle/>
                    <a:p>
                      <a:pPr algn="ctr"/>
                      <a:r>
                        <a:rPr lang="en-US" dirty="0" smtClean="0"/>
                        <a:t>Feb</a:t>
                      </a:r>
                      <a:endParaRPr lang="en-US" dirty="0"/>
                    </a:p>
                  </a:txBody>
                  <a:tcPr/>
                </a:tc>
                <a:tc>
                  <a:txBody>
                    <a:bodyPr/>
                    <a:lstStyle/>
                    <a:p>
                      <a:pPr algn="ctr"/>
                      <a:r>
                        <a:rPr lang="en-US" dirty="0" smtClean="0"/>
                        <a:t>Mar</a:t>
                      </a:r>
                      <a:endParaRPr lang="en-US" dirty="0"/>
                    </a:p>
                  </a:txBody>
                  <a:tcPr/>
                </a:tc>
                <a:tc>
                  <a:txBody>
                    <a:bodyPr/>
                    <a:lstStyle/>
                    <a:p>
                      <a:pPr algn="ctr"/>
                      <a:r>
                        <a:rPr lang="en-US" dirty="0" smtClean="0"/>
                        <a:t>April</a:t>
                      </a:r>
                      <a:endParaRPr lang="en-US" dirty="0"/>
                    </a:p>
                  </a:txBody>
                  <a:tcPr/>
                </a:tc>
                <a:tc>
                  <a:txBody>
                    <a:bodyPr/>
                    <a:lstStyle/>
                    <a:p>
                      <a:pPr algn="ctr"/>
                      <a:r>
                        <a:rPr lang="en-US" dirty="0" smtClean="0"/>
                        <a:t>May</a:t>
                      </a:r>
                      <a:endParaRPr lang="en-US" dirty="0"/>
                    </a:p>
                  </a:txBody>
                  <a:tcPr/>
                </a:tc>
              </a:tr>
              <a:tr h="370840">
                <a:tc>
                  <a:txBody>
                    <a:bodyPr/>
                    <a:lstStyle/>
                    <a:p>
                      <a:pPr algn="l"/>
                      <a:r>
                        <a:rPr lang="en-US" dirty="0" smtClean="0">
                          <a:latin typeface="Times" pitchFamily="18" charset="0"/>
                          <a:cs typeface="Times" pitchFamily="18" charset="0"/>
                        </a:rPr>
                        <a:t>Real-time extraction of crucial</a:t>
                      </a:r>
                      <a:r>
                        <a:rPr lang="en-US" baseline="0" dirty="0" smtClean="0">
                          <a:latin typeface="Times" pitchFamily="18" charset="0"/>
                          <a:cs typeface="Times" pitchFamily="18" charset="0"/>
                        </a:rPr>
                        <a:t> </a:t>
                      </a:r>
                      <a:r>
                        <a:rPr lang="en-US" dirty="0" smtClean="0">
                          <a:latin typeface="Times" pitchFamily="18" charset="0"/>
                          <a:cs typeface="Times" pitchFamily="18" charset="0"/>
                        </a:rPr>
                        <a:t>facial feature movements</a:t>
                      </a:r>
                      <a:endParaRPr lang="en-US" dirty="0">
                        <a:latin typeface="Times" pitchFamily="18" charset="0"/>
                        <a:cs typeface="Times"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smtClean="0"/>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smtClean="0"/>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smtClean="0"/>
                    </a:p>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r>
              <a:tr h="370840">
                <a:tc>
                  <a:txBody>
                    <a:bodyPr/>
                    <a:lstStyle/>
                    <a:p>
                      <a:pPr algn="l"/>
                      <a:r>
                        <a:rPr lang="en-US" dirty="0" smtClean="0">
                          <a:latin typeface="Times" pitchFamily="18" charset="0"/>
                          <a:cs typeface="Times" pitchFamily="18" charset="0"/>
                        </a:rPr>
                        <a:t>Mapping</a:t>
                      </a:r>
                      <a:r>
                        <a:rPr lang="en-US" baseline="0" dirty="0" smtClean="0">
                          <a:latin typeface="Times" pitchFamily="18" charset="0"/>
                          <a:cs typeface="Times" pitchFamily="18" charset="0"/>
                        </a:rPr>
                        <a:t> of categorical facial expressions</a:t>
                      </a:r>
                      <a:endParaRPr lang="en-US" dirty="0">
                        <a:latin typeface="Times" pitchFamily="18" charset="0"/>
                        <a:cs typeface="Times"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r>
              <a:tr h="370840">
                <a:tc>
                  <a:txBody>
                    <a:bodyPr/>
                    <a:lstStyle/>
                    <a:p>
                      <a:pPr algn="l"/>
                      <a:r>
                        <a:rPr lang="en-US" dirty="0" smtClean="0">
                          <a:latin typeface="Times" pitchFamily="18" charset="0"/>
                          <a:cs typeface="Times" pitchFamily="18" charset="0"/>
                        </a:rPr>
                        <a:t>Mapping of </a:t>
                      </a:r>
                      <a:r>
                        <a:rPr lang="en-US" baseline="0" dirty="0" smtClean="0">
                          <a:latin typeface="Times" pitchFamily="18" charset="0"/>
                          <a:cs typeface="Times" pitchFamily="18" charset="0"/>
                        </a:rPr>
                        <a:t>dynamic facial movements</a:t>
                      </a:r>
                      <a:endParaRPr lang="en-US" dirty="0">
                        <a:latin typeface="Times" pitchFamily="18" charset="0"/>
                        <a:cs typeface="Times" pitchFamily="18" charset="0"/>
                      </a:endParaRPr>
                    </a:p>
                  </a:txBody>
                  <a:tcPr/>
                </a:tc>
                <a:tc>
                  <a:txBody>
                    <a:bodyPr/>
                    <a:lstStyle/>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pPr algn="l"/>
                      <a:r>
                        <a:rPr lang="en-US" dirty="0" smtClean="0">
                          <a:latin typeface="Times" pitchFamily="18" charset="0"/>
                          <a:cs typeface="Times" pitchFamily="18" charset="0"/>
                        </a:rPr>
                        <a:t>User testing</a:t>
                      </a:r>
                      <a:r>
                        <a:rPr lang="en-US" baseline="0" dirty="0" smtClean="0">
                          <a:latin typeface="Times" pitchFamily="18" charset="0"/>
                          <a:cs typeface="Times" pitchFamily="18" charset="0"/>
                        </a:rPr>
                        <a:t> – Sighted and Visually Impaired</a:t>
                      </a:r>
                      <a:endParaRPr lang="en-US" dirty="0">
                        <a:latin typeface="Times" pitchFamily="18" charset="0"/>
                        <a:cs typeface="Times" pitchFamily="18" charset="0"/>
                      </a:endParaRPr>
                    </a:p>
                  </a:txBody>
                  <a:tcPr/>
                </a:tc>
                <a:tc>
                  <a:txBody>
                    <a:bodyPr/>
                    <a:lstStyle/>
                    <a:p>
                      <a:pPr algn="ct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algn="ctr"/>
                      <a:endParaRPr lang="en-US" dirty="0"/>
                    </a:p>
                  </a:txBody>
                  <a:tcPr/>
                </a:tc>
              </a:tr>
              <a:tr h="370840">
                <a:tc>
                  <a:txBody>
                    <a:bodyPr/>
                    <a:lstStyle/>
                    <a:p>
                      <a:pPr algn="l"/>
                      <a:r>
                        <a:rPr lang="en-US" dirty="0" smtClean="0">
                          <a:latin typeface="Times" pitchFamily="18" charset="0"/>
                          <a:cs typeface="Times" pitchFamily="18" charset="0"/>
                        </a:rPr>
                        <a:t>Publication</a:t>
                      </a:r>
                      <a:endParaRPr lang="en-US" dirty="0">
                        <a:latin typeface="Times" pitchFamily="18" charset="0"/>
                        <a:cs typeface="Times"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r>
              <a:tr h="370840">
                <a:tc>
                  <a:txBody>
                    <a:bodyPr/>
                    <a:lstStyle/>
                    <a:p>
                      <a:pPr algn="l"/>
                      <a:r>
                        <a:rPr lang="en-US" dirty="0" smtClean="0">
                          <a:latin typeface="Times" pitchFamily="18" charset="0"/>
                          <a:cs typeface="Times" pitchFamily="18" charset="0"/>
                        </a:rPr>
                        <a:t>Defense</a:t>
                      </a:r>
                      <a:endParaRPr lang="en-US" dirty="0">
                        <a:latin typeface="Times" pitchFamily="18" charset="0"/>
                        <a:cs typeface="Times" pitchFamily="18" charset="0"/>
                      </a:endParaRP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l-GR" dirty="0" smtClean="0"/>
                        <a:t>Χ</a:t>
                      </a:r>
                      <a:endParaRPr lang="en-US" dirty="0"/>
                    </a:p>
                  </a:txBody>
                  <a:tcPr/>
                </a:tc>
              </a:tr>
            </a:tbl>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51</a:t>
            </a:fld>
            <a:endParaRPr lang="en-US"/>
          </a:p>
        </p:txBody>
      </p:sp>
      <p:graphicFrame>
        <p:nvGraphicFramePr>
          <p:cNvPr id="5" name="Diagram 4"/>
          <p:cNvGraphicFramePr/>
          <p:nvPr/>
        </p:nvGraphicFramePr>
        <p:xfrm>
          <a:off x="533400" y="990600"/>
          <a:ext cx="8001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952"/>
            <a:ext cx="8229600" cy="868362"/>
          </a:xfrm>
        </p:spPr>
        <p:txBody>
          <a:bodyPr/>
          <a:lstStyle/>
          <a:p>
            <a:r>
              <a:rPr lang="en-US" sz="3400" dirty="0" smtClean="0"/>
              <a:t>Self-Report Importance of Non-Verbal Cues</a:t>
            </a:r>
            <a:endParaRPr lang="en-US" sz="3400" dirty="0"/>
          </a:p>
        </p:txBody>
      </p:sp>
      <p:sp>
        <p:nvSpPr>
          <p:cNvPr id="35" name="Content Placeholder 2"/>
          <p:cNvSpPr>
            <a:spLocks noGrp="1"/>
          </p:cNvSpPr>
          <p:nvPr>
            <p:ph sz="quarter" idx="1"/>
          </p:nvPr>
        </p:nvSpPr>
        <p:spPr>
          <a:xfrm>
            <a:off x="4114800" y="2895600"/>
            <a:ext cx="4876800" cy="1371600"/>
          </a:xfrm>
        </p:spPr>
        <p:style>
          <a:lnRef idx="1">
            <a:schemeClr val="accent2"/>
          </a:lnRef>
          <a:fillRef idx="3">
            <a:schemeClr val="accent2"/>
          </a:fillRef>
          <a:effectRef idx="2">
            <a:schemeClr val="accent2"/>
          </a:effectRef>
          <a:fontRef idx="minor">
            <a:schemeClr val="lt1"/>
          </a:fontRef>
        </p:style>
        <p:txBody>
          <a:bodyPr>
            <a:normAutofit/>
          </a:bodyPr>
          <a:lstStyle/>
          <a:p>
            <a:pPr>
              <a:buNone/>
            </a:pPr>
            <a:r>
              <a:rPr lang="en-US" sz="2600" dirty="0" smtClean="0">
                <a:latin typeface="Times New Roman" pitchFamily="18" charset="0"/>
                <a:cs typeface="Times New Roman" pitchFamily="18" charset="0"/>
              </a:rPr>
              <a:t>Focus Group on 8 Social needs </a:t>
            </a:r>
          </a:p>
          <a:p>
            <a:pPr lvl="1"/>
            <a:r>
              <a:rPr lang="en-US" sz="2100" dirty="0" smtClean="0">
                <a:latin typeface="Times New Roman" pitchFamily="18" charset="0"/>
                <a:cs typeface="Times New Roman" pitchFamily="18" charset="0"/>
              </a:rPr>
              <a:t>27 participants -  16 blind, 9 low vision and 2 sighted specialists.</a:t>
            </a:r>
          </a:p>
          <a:p>
            <a:pPr lvl="1"/>
            <a:endParaRPr lang="en-US" dirty="0"/>
          </a:p>
        </p:txBody>
      </p:sp>
      <p:pic>
        <p:nvPicPr>
          <p:cNvPr id="10" name="Picture 9" descr="steven3.png"/>
          <p:cNvPicPr>
            <a:picLocks noChangeAspect="1"/>
          </p:cNvPicPr>
          <p:nvPr/>
        </p:nvPicPr>
        <p:blipFill>
          <a:blip r:embed="rId2" cstate="print"/>
          <a:stretch>
            <a:fillRect/>
          </a:stretch>
        </p:blipFill>
        <p:spPr>
          <a:xfrm>
            <a:off x="457200" y="2209800"/>
            <a:ext cx="3517413" cy="2640924"/>
          </a:xfrm>
          <a:prstGeom prst="rect">
            <a:avLst/>
          </a:prstGeom>
          <a:ln>
            <a:noFill/>
          </a:ln>
          <a:effectLst>
            <a:outerShdw blurRad="292100" dist="139700" dir="2700000" algn="tl" rotWithShape="0">
              <a:srgbClr val="333333">
                <a:alpha val="65000"/>
              </a:srgbClr>
            </a:outerShdw>
          </a:effectLst>
        </p:spPr>
      </p:pic>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5">
                                            <p:bg/>
                                          </p:spTgt>
                                        </p:tgtEl>
                                        <p:attrNameLst>
                                          <p:attrName>style.visibility</p:attrName>
                                        </p:attrNameLst>
                                      </p:cBhvr>
                                      <p:to>
                                        <p:strVal val="visible"/>
                                      </p:to>
                                    </p:set>
                                    <p:anim calcmode="lin" valueType="num">
                                      <p:cBhvr additive="base">
                                        <p:cTn id="7" dur="500" fill="hold"/>
                                        <p:tgtEl>
                                          <p:spTgt spid="3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 calcmode="lin" valueType="num">
                                      <p:cBhvr additive="base">
                                        <p:cTn id="1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anim calcmode="lin" valueType="num">
                                      <p:cBhvr additive="base">
                                        <p:cTn id="15"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rctx="PPT">
                                        <p:cTn id="24" dur="indefinite"/>
                                        <p:tgtEl>
                                          <p:spTgt spid="35">
                                            <p:bg/>
                                          </p:spTgt>
                                        </p:tgtEl>
                                        <p:attrNameLst>
                                          <p:attrName>style.opacity</p:attrName>
                                        </p:attrNameLst>
                                      </p:cBhvr>
                                      <p:to>
                                        <p:strVal val="0.5"/>
                                      </p:to>
                                    </p:set>
                                    <p:animEffect filter="image" prLst="opacity: 0.5">
                                      <p:cBhvr rctx="IE">
                                        <p:cTn id="25" dur="indefinite"/>
                                        <p:tgtEl>
                                          <p:spTgt spid="35">
                                            <p:bg/>
                                          </p:spTgt>
                                        </p:tgtEl>
                                      </p:cBhvr>
                                    </p:animEffect>
                                  </p:childTnLst>
                                </p:cTn>
                              </p:par>
                              <p:par>
                                <p:cTn id="26" presetID="9" presetClass="emph" presetSubtype="0" grpId="1" nodeType="withEffect">
                                  <p:stCondLst>
                                    <p:cond delay="0"/>
                                  </p:stCondLst>
                                  <p:childTnLst>
                                    <p:set>
                                      <p:cBhvr rctx="PPT">
                                        <p:cTn id="27" dur="indefinite"/>
                                        <p:tgtEl>
                                          <p:spTgt spid="35">
                                            <p:txEl>
                                              <p:pRg st="0" end="0"/>
                                            </p:txEl>
                                          </p:spTgt>
                                        </p:tgtEl>
                                        <p:attrNameLst>
                                          <p:attrName>style.opacity</p:attrName>
                                        </p:attrNameLst>
                                      </p:cBhvr>
                                      <p:to>
                                        <p:strVal val="0.5"/>
                                      </p:to>
                                    </p:set>
                                    <p:animEffect filter="image" prLst="opacity: 0.5">
                                      <p:cBhvr rctx="IE">
                                        <p:cTn id="28" dur="indefinite"/>
                                        <p:tgtEl>
                                          <p:spTgt spid="35">
                                            <p:txEl>
                                              <p:pRg st="0" end="0"/>
                                            </p:txEl>
                                          </p:spTgt>
                                        </p:tgtEl>
                                      </p:cBhvr>
                                    </p:animEffect>
                                  </p:childTnLst>
                                </p:cTn>
                              </p:par>
                              <p:par>
                                <p:cTn id="29" presetID="9" presetClass="emph" presetSubtype="0" grpId="1" nodeType="withEffect">
                                  <p:stCondLst>
                                    <p:cond delay="0"/>
                                  </p:stCondLst>
                                  <p:childTnLst>
                                    <p:set>
                                      <p:cBhvr rctx="PPT">
                                        <p:cTn id="30" dur="indefinite"/>
                                        <p:tgtEl>
                                          <p:spTgt spid="35">
                                            <p:txEl>
                                              <p:pRg st="1" end="1"/>
                                            </p:txEl>
                                          </p:spTgt>
                                        </p:tgtEl>
                                        <p:attrNameLst>
                                          <p:attrName>style.opacity</p:attrName>
                                        </p:attrNameLst>
                                      </p:cBhvr>
                                      <p:to>
                                        <p:strVal val="0.5"/>
                                      </p:to>
                                    </p:set>
                                    <p:animEffect filter="image" prLst="opacity: 0.5">
                                      <p:cBhvr rctx="IE">
                                        <p:cTn id="31" dur="indefinite"/>
                                        <p:tgtEl>
                                          <p:spTgt spid="35">
                                            <p:txEl>
                                              <p:pRg st="1" end="1"/>
                                            </p:txEl>
                                          </p:spTgt>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5"/>
                                      </p:to>
                                    </p:set>
                                    <p:animEffect filter="image" prLst="opacity: 0.5">
                                      <p:cBhvr rctx="IE">
                                        <p:cTn id="34" dur="indefinite"/>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animBg="1"/>
      <p:bldP spid="35" grpI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15" descr="images.jpg"/>
          <p:cNvPicPr>
            <a:picLocks noChangeAspect="1"/>
          </p:cNvPicPr>
          <p:nvPr/>
        </p:nvPicPr>
        <p:blipFill>
          <a:blip r:embed="rId3" cstate="print"/>
          <a:stretch>
            <a:fillRect/>
          </a:stretch>
        </p:blipFill>
        <p:spPr>
          <a:xfrm>
            <a:off x="5495605" y="2819400"/>
            <a:ext cx="1231075" cy="1474852"/>
          </a:xfrm>
          <a:prstGeom prst="rect">
            <a:avLst/>
          </a:prstGeom>
          <a:noFill/>
          <a:ln>
            <a:noFill/>
          </a:ln>
        </p:spPr>
      </p:pic>
      <p:pic>
        <p:nvPicPr>
          <p:cNvPr id="23" name="Picture 22" descr="071029172856-large.jpg"/>
          <p:cNvPicPr>
            <a:picLocks noChangeAspect="1"/>
          </p:cNvPicPr>
          <p:nvPr/>
        </p:nvPicPr>
        <p:blipFill>
          <a:blip r:embed="rId4" cstate="print"/>
          <a:stretch>
            <a:fillRect/>
          </a:stretch>
        </p:blipFill>
        <p:spPr>
          <a:xfrm>
            <a:off x="2898924" y="2819400"/>
            <a:ext cx="1718796" cy="1143000"/>
          </a:xfrm>
          <a:prstGeom prst="ellipse">
            <a:avLst/>
          </a:prstGeom>
          <a:ln>
            <a:noFill/>
          </a:ln>
          <a:effectLst>
            <a:softEdge rad="112500"/>
          </a:effectLst>
        </p:spPr>
      </p:pic>
      <p:pic>
        <p:nvPicPr>
          <p:cNvPr id="22" name="Picture 21" descr="nagel01.jpg"/>
          <p:cNvPicPr>
            <a:picLocks noChangeAspect="1"/>
          </p:cNvPicPr>
          <p:nvPr/>
        </p:nvPicPr>
        <p:blipFill>
          <a:blip r:embed="rId5" cstate="print">
            <a:clrChange>
              <a:clrFrom>
                <a:srgbClr val="CCCCCC"/>
              </a:clrFrom>
              <a:clrTo>
                <a:srgbClr val="CCCCCC">
                  <a:alpha val="0"/>
                </a:srgbClr>
              </a:clrTo>
            </a:clrChange>
          </a:blip>
          <a:srcRect t="14444" r="21947" b="20000"/>
          <a:stretch>
            <a:fillRect/>
          </a:stretch>
        </p:blipFill>
        <p:spPr>
          <a:xfrm>
            <a:off x="947723" y="2883725"/>
            <a:ext cx="1109677" cy="1307275"/>
          </a:xfrm>
          <a:prstGeom prst="rect">
            <a:avLst/>
          </a:prstGeom>
        </p:spPr>
      </p:pic>
      <p:pic>
        <p:nvPicPr>
          <p:cNvPr id="12" name="Picture 11"/>
          <p:cNvPicPr>
            <a:picLocks noChangeAspect="1" noChangeArrowheads="1"/>
          </p:cNvPicPr>
          <p:nvPr/>
        </p:nvPicPr>
        <p:blipFill>
          <a:blip r:embed="rId6" cstate="print">
            <a:duotone>
              <a:schemeClr val="accent6">
                <a:shade val="45000"/>
                <a:satMod val="135000"/>
              </a:schemeClr>
              <a:prstClr val="white"/>
            </a:duotone>
          </a:blip>
          <a:srcRect l="4159"/>
          <a:stretch>
            <a:fillRect/>
          </a:stretch>
        </p:blipFill>
        <p:spPr bwMode="auto">
          <a:xfrm>
            <a:off x="457200" y="2755877"/>
            <a:ext cx="3657600" cy="3340123"/>
          </a:xfrm>
          <a:prstGeom prst="rect">
            <a:avLst/>
          </a:prstGeom>
          <a:ln>
            <a:noFill/>
          </a:ln>
          <a:effectLst>
            <a:outerShdw blurRad="292100" dist="139700" dir="2700000" algn="tl" rotWithShape="0">
              <a:srgbClr val="333333">
                <a:alpha val="65000"/>
              </a:srgbClr>
            </a:outerShdw>
          </a:effectLst>
        </p:spPr>
      </p:pic>
      <p:pic>
        <p:nvPicPr>
          <p:cNvPr id="14" name="Picture 7"/>
          <p:cNvPicPr>
            <a:picLocks noChangeAspect="1" noChangeArrowheads="1"/>
          </p:cNvPicPr>
          <p:nvPr/>
        </p:nvPicPr>
        <p:blipFill>
          <a:blip r:embed="rId7" cstate="print">
            <a:duotone>
              <a:schemeClr val="accent3">
                <a:shade val="45000"/>
                <a:satMod val="135000"/>
              </a:schemeClr>
              <a:prstClr val="white"/>
            </a:duotone>
          </a:blip>
          <a:srcRect l="2906" t="1677"/>
          <a:stretch>
            <a:fillRect/>
          </a:stretch>
        </p:blipFill>
        <p:spPr bwMode="auto">
          <a:xfrm>
            <a:off x="2362200" y="2743200"/>
            <a:ext cx="3733800" cy="3083014"/>
          </a:xfrm>
          <a:prstGeom prst="rect">
            <a:avLst/>
          </a:prstGeom>
          <a:ln>
            <a:noFill/>
          </a:ln>
          <a:effectLst>
            <a:outerShdw blurRad="292100" dist="139700" dir="2700000" algn="tl" rotWithShape="0">
              <a:srgbClr val="333333">
                <a:alpha val="65000"/>
              </a:srgbClr>
            </a:outerShdw>
          </a:effectLst>
        </p:spPr>
      </p:pic>
      <p:pic>
        <p:nvPicPr>
          <p:cNvPr id="18" name="Picture 17" descr="nagel01.jpg"/>
          <p:cNvPicPr>
            <a:picLocks noChangeAspect="1"/>
          </p:cNvPicPr>
          <p:nvPr/>
        </p:nvPicPr>
        <p:blipFill>
          <a:blip r:embed="rId5" cstate="print">
            <a:clrChange>
              <a:clrFrom>
                <a:srgbClr val="CCCCCC"/>
              </a:clrFrom>
              <a:clrTo>
                <a:srgbClr val="CCCCCC">
                  <a:alpha val="0"/>
                </a:srgbClr>
              </a:clrTo>
            </a:clrChange>
          </a:blip>
          <a:srcRect t="14444" r="21947" b="20000"/>
          <a:stretch>
            <a:fillRect/>
          </a:stretch>
        </p:blipFill>
        <p:spPr>
          <a:xfrm>
            <a:off x="947723" y="2883725"/>
            <a:ext cx="1109677" cy="1307275"/>
          </a:xfrm>
          <a:prstGeom prst="rect">
            <a:avLst/>
          </a:prstGeom>
        </p:spPr>
      </p:pic>
      <p:sp>
        <p:nvSpPr>
          <p:cNvPr id="2" name="Title 1"/>
          <p:cNvSpPr>
            <a:spLocks noGrp="1"/>
          </p:cNvSpPr>
          <p:nvPr>
            <p:ph type="title"/>
          </p:nvPr>
        </p:nvSpPr>
        <p:spPr>
          <a:xfrm>
            <a:off x="457200" y="152400"/>
            <a:ext cx="8229600" cy="944562"/>
          </a:xfrm>
          <a:prstGeom prst="roundRect">
            <a:avLst/>
          </a:prstGeom>
          <a:solidFill>
            <a:srgbClr val="F2F2F2"/>
          </a:solidFill>
          <a:effectLst>
            <a:outerShdw blurRad="50800" dist="38100" dir="2700000" algn="tl" rotWithShape="0">
              <a:prstClr val="black">
                <a:alpha val="40000"/>
              </a:prstClr>
            </a:outerShdw>
          </a:effectLst>
        </p:spPr>
        <p:txBody>
          <a:bodyPr>
            <a:normAutofit/>
          </a:bodyPr>
          <a:lstStyle/>
          <a:p>
            <a:r>
              <a:rPr lang="en-US" dirty="0" smtClean="0"/>
              <a:t>Importance of Social Skills</a:t>
            </a:r>
            <a:endParaRPr lang="en-US" sz="3600" dirty="0"/>
          </a:p>
        </p:txBody>
      </p:sp>
      <p:cxnSp>
        <p:nvCxnSpPr>
          <p:cNvPr id="11" name="Straight Connector 10"/>
          <p:cNvCxnSpPr/>
          <p:nvPr/>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7" name="Picture 6" descr="I:\CUbiC\Images\CUbiC Logo\CUbiC Logo.JPG"/>
          <p:cNvPicPr>
            <a:picLocks noChangeAspect="1" noChangeArrowheads="1"/>
          </p:cNvPicPr>
          <p:nvPr/>
        </p:nvPicPr>
        <p:blipFill>
          <a:blip r:embed="rId8"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3" name="Picture 2" descr="I:\ASU\Logos\lwm1_mg.jpg"/>
          <p:cNvPicPr>
            <a:picLocks noChangeAspect="1" noChangeArrowheads="1"/>
          </p:cNvPicPr>
          <p:nvPr/>
        </p:nvPicPr>
        <p:blipFill>
          <a:blip r:embed="rId9"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5" name="TextBox 14"/>
          <p:cNvSpPr txBox="1"/>
          <p:nvPr/>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pic>
        <p:nvPicPr>
          <p:cNvPr id="10" name="Picture 3"/>
          <p:cNvPicPr>
            <a:picLocks noChangeAspect="1" noChangeArrowheads="1"/>
          </p:cNvPicPr>
          <p:nvPr/>
        </p:nvPicPr>
        <p:blipFill>
          <a:blip r:embed="rId10" cstate="print">
            <a:duotone>
              <a:schemeClr val="accent2">
                <a:shade val="45000"/>
                <a:satMod val="135000"/>
              </a:schemeClr>
              <a:prstClr val="white"/>
            </a:duotone>
          </a:blip>
          <a:srcRect l="3925"/>
          <a:stretch>
            <a:fillRect/>
          </a:stretch>
        </p:blipFill>
        <p:spPr bwMode="auto">
          <a:xfrm>
            <a:off x="4953000" y="2743200"/>
            <a:ext cx="3730488" cy="3352800"/>
          </a:xfrm>
          <a:prstGeom prst="rect">
            <a:avLst/>
          </a:prstGeom>
          <a:ln>
            <a:noFill/>
          </a:ln>
          <a:effectLst>
            <a:outerShdw blurRad="292100" dist="139700" dir="2700000" algn="tl" rotWithShape="0">
              <a:srgbClr val="333333">
                <a:alpha val="65000"/>
              </a:srgbClr>
            </a:outerShdw>
          </a:effectLst>
        </p:spPr>
      </p:pic>
      <p:sp>
        <p:nvSpPr>
          <p:cNvPr id="27" name="Rounded Rectangle 26"/>
          <p:cNvSpPr/>
          <p:nvPr/>
        </p:nvSpPr>
        <p:spPr>
          <a:xfrm>
            <a:off x="1752600" y="1143000"/>
            <a:ext cx="11430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Loneliness</a:t>
            </a:r>
            <a:endParaRPr lang="en-US" sz="1200" dirty="0"/>
          </a:p>
        </p:txBody>
      </p:sp>
      <p:sp>
        <p:nvSpPr>
          <p:cNvPr id="28" name="Rounded Rectangle 27"/>
          <p:cNvSpPr/>
          <p:nvPr/>
        </p:nvSpPr>
        <p:spPr>
          <a:xfrm>
            <a:off x="3581400" y="1143000"/>
            <a:ext cx="14478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Social Adjustment</a:t>
            </a:r>
            <a:endParaRPr lang="en-US" sz="1200" dirty="0"/>
          </a:p>
        </p:txBody>
      </p:sp>
      <p:sp>
        <p:nvSpPr>
          <p:cNvPr id="29" name="Rounded Rectangle 28"/>
          <p:cNvSpPr/>
          <p:nvPr/>
        </p:nvSpPr>
        <p:spPr>
          <a:xfrm>
            <a:off x="6019800" y="1143000"/>
            <a:ext cx="10668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Depression</a:t>
            </a:r>
            <a:endParaRPr lang="en-US" sz="1200" dirty="0"/>
          </a:p>
        </p:txBody>
      </p:sp>
      <p:pic>
        <p:nvPicPr>
          <p:cNvPr id="19" name="Picture 18" descr="071029172856-large.jpg"/>
          <p:cNvPicPr>
            <a:picLocks noChangeAspect="1"/>
          </p:cNvPicPr>
          <p:nvPr/>
        </p:nvPicPr>
        <p:blipFill>
          <a:blip r:embed="rId4" cstate="print"/>
          <a:stretch>
            <a:fillRect/>
          </a:stretch>
        </p:blipFill>
        <p:spPr>
          <a:xfrm>
            <a:off x="2895600" y="2819400"/>
            <a:ext cx="1718796" cy="1143000"/>
          </a:xfrm>
          <a:prstGeom prst="ellipse">
            <a:avLst/>
          </a:prstGeom>
          <a:ln>
            <a:noFill/>
          </a:ln>
          <a:effectLst>
            <a:softEdge rad="112500"/>
          </a:effectLst>
        </p:spPr>
      </p:pic>
      <p:pic>
        <p:nvPicPr>
          <p:cNvPr id="16" name="Content Placeholder 15" descr="images.jpg"/>
          <p:cNvPicPr>
            <a:picLocks noGrp="1" noChangeAspect="1"/>
          </p:cNvPicPr>
          <p:nvPr>
            <p:ph idx="1"/>
          </p:nvPr>
        </p:nvPicPr>
        <p:blipFill>
          <a:blip r:embed="rId3" cstate="print">
            <a:clrChange>
              <a:clrFrom>
                <a:srgbClr val="FEFEFE"/>
              </a:clrFrom>
              <a:clrTo>
                <a:srgbClr val="FEFEFE">
                  <a:alpha val="0"/>
                </a:srgbClr>
              </a:clrTo>
            </a:clrChange>
          </a:blip>
          <a:stretch>
            <a:fillRect/>
          </a:stretch>
        </p:blipFill>
        <p:spPr>
          <a:xfrm>
            <a:off x="5486400" y="2819400"/>
            <a:ext cx="1295400" cy="1551915"/>
          </a:xfrm>
        </p:spPr>
      </p:pic>
      <p:sp>
        <p:nvSpPr>
          <p:cNvPr id="40" name="Oval 39"/>
          <p:cNvSpPr/>
          <p:nvPr/>
        </p:nvSpPr>
        <p:spPr>
          <a:xfrm>
            <a:off x="3657600" y="2438400"/>
            <a:ext cx="1981200" cy="1981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New Roman" pitchFamily="18" charset="0"/>
                <a:cs typeface="Times New Roman" pitchFamily="18" charset="0"/>
              </a:rPr>
              <a:t>Social Skills</a:t>
            </a:r>
            <a:endParaRPr lang="en-US" dirty="0">
              <a:latin typeface="Times New Roman" pitchFamily="18" charset="0"/>
              <a:cs typeface="Times New Roman" pitchFamily="18" charset="0"/>
            </a:endParaRPr>
          </a:p>
        </p:txBody>
      </p:sp>
      <p:sp>
        <p:nvSpPr>
          <p:cNvPr id="30" name="Rounded Rectangle 29"/>
          <p:cNvSpPr/>
          <p:nvPr/>
        </p:nvSpPr>
        <p:spPr>
          <a:xfrm>
            <a:off x="6572252" y="2781300"/>
            <a:ext cx="1600200" cy="1219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Nonverbal</a:t>
            </a:r>
            <a:endParaRPr lang="en-US" dirty="0">
              <a:latin typeface="Times New Roman" pitchFamily="18" charset="0"/>
              <a:cs typeface="Times New Roman" pitchFamily="18" charset="0"/>
            </a:endParaRPr>
          </a:p>
        </p:txBody>
      </p:sp>
      <p:sp>
        <p:nvSpPr>
          <p:cNvPr id="32" name="Rounded Rectangle 31"/>
          <p:cNvSpPr/>
          <p:nvPr/>
        </p:nvSpPr>
        <p:spPr>
          <a:xfrm>
            <a:off x="6419852" y="4191000"/>
            <a:ext cx="1905000" cy="1981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Skill in communicating</a:t>
            </a:r>
          </a:p>
          <a:p>
            <a:pPr marL="342900" indent="-342900">
              <a:buFont typeface="+mj-lt"/>
              <a:buAutoNum type="arabicPeriod"/>
            </a:pPr>
            <a:r>
              <a:rPr lang="en-US" dirty="0" smtClean="0">
                <a:latin typeface="Times New Roman" pitchFamily="18" charset="0"/>
                <a:cs typeface="Times New Roman" pitchFamily="18" charset="0"/>
              </a:rPr>
              <a:t> Affect</a:t>
            </a:r>
          </a:p>
          <a:p>
            <a:pPr marL="342900" indent="-342900">
              <a:buFont typeface="+mj-lt"/>
              <a:buAutoNum type="arabicPeriod"/>
            </a:pPr>
            <a:r>
              <a:rPr lang="en-US" dirty="0" smtClean="0">
                <a:latin typeface="Times New Roman" pitchFamily="18" charset="0"/>
                <a:cs typeface="Times New Roman" pitchFamily="18" charset="0"/>
              </a:rPr>
              <a:t>Attitude</a:t>
            </a:r>
          </a:p>
          <a:p>
            <a:pPr marL="342900" indent="-342900">
              <a:buFont typeface="+mj-lt"/>
              <a:buAutoNum type="arabicPeriod"/>
            </a:pPr>
            <a:r>
              <a:rPr lang="en-US" dirty="0" smtClean="0">
                <a:latin typeface="Times New Roman" pitchFamily="18" charset="0"/>
                <a:cs typeface="Times New Roman" pitchFamily="18" charset="0"/>
              </a:rPr>
              <a:t>Status</a:t>
            </a:r>
          </a:p>
          <a:p>
            <a:pPr marL="342900" indent="-342900">
              <a:buFont typeface="+mj-lt"/>
              <a:buAutoNum type="arabicPeriod"/>
            </a:pPr>
            <a:r>
              <a:rPr lang="en-US" dirty="0" smtClean="0">
                <a:latin typeface="Times New Roman" pitchFamily="18" charset="0"/>
                <a:cs typeface="Times New Roman" pitchFamily="18" charset="0"/>
              </a:rPr>
              <a:t>Emotion</a:t>
            </a:r>
          </a:p>
          <a:p>
            <a:pPr marL="342900" indent="-342900">
              <a:buFont typeface="+mj-lt"/>
              <a:buAutoNum type="arabicPeriod"/>
            </a:pPr>
            <a:endParaRPr lang="en-US" dirty="0">
              <a:latin typeface="Times New Roman" pitchFamily="18" charset="0"/>
              <a:cs typeface="Times New Roman" pitchFamily="18" charset="0"/>
            </a:endParaRPr>
          </a:p>
        </p:txBody>
      </p:sp>
      <p:sp>
        <p:nvSpPr>
          <p:cNvPr id="35" name="Right Arrow 34"/>
          <p:cNvSpPr/>
          <p:nvPr/>
        </p:nvSpPr>
        <p:spPr>
          <a:xfrm>
            <a:off x="5676900" y="3276600"/>
            <a:ext cx="838200" cy="2286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1" name="TextBox 30"/>
          <p:cNvSpPr txBox="1"/>
          <p:nvPr/>
        </p:nvSpPr>
        <p:spPr>
          <a:xfrm>
            <a:off x="1371600" y="5029200"/>
            <a:ext cx="2416111" cy="369332"/>
          </a:xfrm>
          <a:prstGeom prst="rect">
            <a:avLst/>
          </a:prstGeom>
          <a:noFill/>
        </p:spPr>
        <p:txBody>
          <a:bodyPr wrap="none" rtlCol="0">
            <a:spAutoFit/>
          </a:bodyPr>
          <a:lstStyle/>
          <a:p>
            <a:r>
              <a:rPr lang="en-US" dirty="0" smtClean="0">
                <a:solidFill>
                  <a:schemeClr val="accent6">
                    <a:lumMod val="75000"/>
                  </a:schemeClr>
                </a:solidFill>
                <a:latin typeface="Times New Roman" pitchFamily="18" charset="0"/>
                <a:cs typeface="Times New Roman" pitchFamily="18" charset="0"/>
              </a:rPr>
              <a:t>UCLA Loneliness Scale</a:t>
            </a:r>
            <a:endParaRPr lang="en-US" dirty="0">
              <a:solidFill>
                <a:schemeClr val="accent6">
                  <a:lumMod val="75000"/>
                </a:schemeClr>
              </a:solidFill>
              <a:latin typeface="Times New Roman" pitchFamily="18" charset="0"/>
              <a:cs typeface="Times New Roman" pitchFamily="18" charset="0"/>
            </a:endParaRPr>
          </a:p>
        </p:txBody>
      </p:sp>
      <p:sp>
        <p:nvSpPr>
          <p:cNvPr id="36" name="Rounded Rectangle 35"/>
          <p:cNvSpPr/>
          <p:nvPr/>
        </p:nvSpPr>
        <p:spPr>
          <a:xfrm>
            <a:off x="1066800" y="2781300"/>
            <a:ext cx="1600200" cy="1219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38" name="Rounded Rectangle 37"/>
          <p:cNvSpPr/>
          <p:nvPr/>
        </p:nvSpPr>
        <p:spPr>
          <a:xfrm>
            <a:off x="838200" y="4191000"/>
            <a:ext cx="1981200" cy="1981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Skill in</a:t>
            </a:r>
          </a:p>
          <a:p>
            <a:pPr marL="342900" indent="-342900">
              <a:buFont typeface="+mj-lt"/>
              <a:buAutoNum type="arabicPeriod"/>
            </a:pPr>
            <a:r>
              <a:rPr lang="en-US" dirty="0" smtClean="0">
                <a:latin typeface="Times New Roman" pitchFamily="18" charset="0"/>
                <a:cs typeface="Times New Roman" pitchFamily="18" charset="0"/>
              </a:rPr>
              <a:t>Verbal expression</a:t>
            </a:r>
          </a:p>
          <a:p>
            <a:pPr marL="342900" indent="-342900">
              <a:buFont typeface="+mj-lt"/>
              <a:buAutoNum type="arabicPeriod"/>
            </a:pPr>
            <a:r>
              <a:rPr lang="en-US" dirty="0" smtClean="0">
                <a:latin typeface="Times New Roman" pitchFamily="18" charset="0"/>
                <a:cs typeface="Times New Roman" pitchFamily="18" charset="0"/>
              </a:rPr>
              <a:t>Verbal fluency</a:t>
            </a:r>
          </a:p>
          <a:p>
            <a:pPr marL="342900" indent="-342900">
              <a:buFont typeface="+mj-lt"/>
              <a:buAutoNum type="arabicPeriod"/>
            </a:pPr>
            <a:r>
              <a:rPr lang="en-US" dirty="0" smtClean="0">
                <a:latin typeface="Times New Roman" pitchFamily="18" charset="0"/>
                <a:cs typeface="Times New Roman" pitchFamily="18" charset="0"/>
              </a:rPr>
              <a:t>Initiating conversation</a:t>
            </a:r>
            <a:endParaRPr lang="en-US" dirty="0">
              <a:latin typeface="Times New Roman" pitchFamily="18" charset="0"/>
              <a:cs typeface="Times New Roman" pitchFamily="18" charset="0"/>
            </a:endParaRPr>
          </a:p>
        </p:txBody>
      </p:sp>
      <p:sp>
        <p:nvSpPr>
          <p:cNvPr id="39" name="Left Arrow 38"/>
          <p:cNvSpPr/>
          <p:nvPr/>
        </p:nvSpPr>
        <p:spPr>
          <a:xfrm>
            <a:off x="2743200" y="3276600"/>
            <a:ext cx="838200" cy="228600"/>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4" name="Rectangle 33"/>
          <p:cNvSpPr/>
          <p:nvPr/>
        </p:nvSpPr>
        <p:spPr>
          <a:xfrm>
            <a:off x="2743200" y="4763869"/>
            <a:ext cx="3124200" cy="646331"/>
          </a:xfrm>
          <a:prstGeom prst="rect">
            <a:avLst/>
          </a:prstGeom>
        </p:spPr>
        <p:txBody>
          <a:bodyPr wrap="square">
            <a:spAutoFit/>
          </a:bodyPr>
          <a:lstStyle/>
          <a:p>
            <a:pPr algn="ctr" fontAlgn="base"/>
            <a:r>
              <a:rPr lang="en-US" dirty="0" smtClean="0">
                <a:solidFill>
                  <a:schemeClr val="accent3">
                    <a:lumMod val="60000"/>
                    <a:lumOff val="40000"/>
                  </a:schemeClr>
                </a:solidFill>
                <a:latin typeface="Times New Roman" pitchFamily="18" charset="0"/>
                <a:cs typeface="Times New Roman" pitchFamily="18" charset="0"/>
              </a:rPr>
              <a:t>The Work and Social Adjustment Scale</a:t>
            </a:r>
            <a:endParaRPr lang="en-US" dirty="0">
              <a:solidFill>
                <a:schemeClr val="accent3">
                  <a:lumMod val="60000"/>
                  <a:lumOff val="40000"/>
                </a:schemeClr>
              </a:solidFill>
              <a:latin typeface="Times New Roman" pitchFamily="18" charset="0"/>
              <a:cs typeface="Times New Roman" pitchFamily="18" charset="0"/>
            </a:endParaRPr>
          </a:p>
        </p:txBody>
      </p:sp>
      <p:sp>
        <p:nvSpPr>
          <p:cNvPr id="37" name="Rectangle 36"/>
          <p:cNvSpPr/>
          <p:nvPr/>
        </p:nvSpPr>
        <p:spPr>
          <a:xfrm>
            <a:off x="5791200" y="5105400"/>
            <a:ext cx="2710999" cy="369332"/>
          </a:xfrm>
          <a:prstGeom prst="rect">
            <a:avLst/>
          </a:prstGeom>
        </p:spPr>
        <p:txBody>
          <a:bodyPr wrap="none">
            <a:spAutoFit/>
          </a:bodyPr>
          <a:lstStyle/>
          <a:p>
            <a:r>
              <a:rPr lang="en-US" dirty="0" smtClean="0">
                <a:solidFill>
                  <a:schemeClr val="accent2">
                    <a:lumMod val="60000"/>
                    <a:lumOff val="40000"/>
                  </a:schemeClr>
                </a:solidFill>
                <a:latin typeface="Times New Roman" pitchFamily="18" charset="0"/>
                <a:cs typeface="Times New Roman" pitchFamily="18" charset="0"/>
              </a:rPr>
              <a:t>Beck Depression Inventory</a:t>
            </a:r>
            <a:endParaRPr lang="en-US" dirty="0">
              <a:solidFill>
                <a:schemeClr val="accent2">
                  <a:lumMod val="60000"/>
                  <a:lumOff val="40000"/>
                </a:schemeClr>
              </a:solidFill>
              <a:latin typeface="Times New Roman" pitchFamily="18" charset="0"/>
              <a:cs typeface="Times New Roman" pitchFamily="18" charset="0"/>
            </a:endParaRPr>
          </a:p>
        </p:txBody>
      </p:sp>
      <p:sp>
        <p:nvSpPr>
          <p:cNvPr id="3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450" decel="100000" fill="hold"/>
                                        <p:tgtEl>
                                          <p:spTgt spid="12"/>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par>
                                <p:cTn id="15" presetID="37"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450" decel="100000" fill="hold"/>
                                        <p:tgtEl>
                                          <p:spTgt spid="18"/>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18"/>
                                        </p:tgtEl>
                                        <p:attrNameLst>
                                          <p:attrName>ppt_y</p:attrName>
                                        </p:attrNameLst>
                                      </p:cBhvr>
                                      <p:tavLst>
                                        <p:tav tm="0">
                                          <p:val>
                                            <p:strVal val="#ppt_y-.03"/>
                                          </p:val>
                                        </p:tav>
                                        <p:tav tm="100000">
                                          <p:val>
                                            <p:strVal val="#ppt_y"/>
                                          </p:val>
                                        </p:tav>
                                      </p:tavLst>
                                    </p:anim>
                                  </p:childTnLst>
                                </p:cTn>
                              </p:par>
                              <p:par>
                                <p:cTn id="21" presetID="3" presetClass="entr" presetSubtype="1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par>
                          <p:cTn id="37" fill="hold">
                            <p:stCondLst>
                              <p:cond delay="500"/>
                            </p:stCondLst>
                            <p:childTnLst>
                              <p:par>
                                <p:cTn id="38" presetID="64" presetClass="path" presetSubtype="0" accel="50000" decel="50000" fill="hold" nodeType="afterEffect">
                                  <p:stCondLst>
                                    <p:cond delay="0"/>
                                  </p:stCondLst>
                                  <p:childTnLst>
                                    <p:animMotion origin="layout" path="M 3.88889E-6 -7.40741E-7 L 0.08576 -0.18241 " pathEditMode="relative" rAng="0" ptsTypes="AA">
                                      <p:cBhvr>
                                        <p:cTn id="39" dur="500" fill="hold"/>
                                        <p:tgtEl>
                                          <p:spTgt spid="22"/>
                                        </p:tgtEl>
                                        <p:attrNameLst>
                                          <p:attrName>ppt_x</p:attrName>
                                          <p:attrName>ppt_y</p:attrName>
                                        </p:attrNameLst>
                                      </p:cBhvr>
                                      <p:rCtr x="4300" y="-9100"/>
                                    </p:animMotion>
                                  </p:childTnLst>
                                </p:cTn>
                              </p:par>
                              <p:par>
                                <p:cTn id="40" presetID="37"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anim calcmode="lin" valueType="num">
                                      <p:cBhvr>
                                        <p:cTn id="43" dur="500" fill="hold"/>
                                        <p:tgtEl>
                                          <p:spTgt spid="14"/>
                                        </p:tgtEl>
                                        <p:attrNameLst>
                                          <p:attrName>ppt_x</p:attrName>
                                        </p:attrNameLst>
                                      </p:cBhvr>
                                      <p:tavLst>
                                        <p:tav tm="0">
                                          <p:val>
                                            <p:strVal val="#ppt_x"/>
                                          </p:val>
                                        </p:tav>
                                        <p:tav tm="100000">
                                          <p:val>
                                            <p:strVal val="#ppt_x"/>
                                          </p:val>
                                        </p:tav>
                                      </p:tavLst>
                                    </p:anim>
                                    <p:anim calcmode="lin" valueType="num">
                                      <p:cBhvr>
                                        <p:cTn id="44" dur="450" decel="100000" fill="hold"/>
                                        <p:tgtEl>
                                          <p:spTgt spid="14"/>
                                        </p:tgtEl>
                                        <p:attrNameLst>
                                          <p:attrName>ppt_y</p:attrName>
                                        </p:attrNameLst>
                                      </p:cBhvr>
                                      <p:tavLst>
                                        <p:tav tm="0">
                                          <p:val>
                                            <p:strVal val="#ppt_y+1"/>
                                          </p:val>
                                        </p:tav>
                                        <p:tav tm="100000">
                                          <p:val>
                                            <p:strVal val="#ppt_y-.03"/>
                                          </p:val>
                                        </p:tav>
                                      </p:tavLst>
                                    </p:anim>
                                    <p:anim calcmode="lin" valueType="num">
                                      <p:cBhvr>
                                        <p:cTn id="45"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500" fill="hold"/>
                                        <p:tgtEl>
                                          <p:spTgt spid="34"/>
                                        </p:tgtEl>
                                        <p:attrNameLst>
                                          <p:attrName>ppt_x</p:attrName>
                                        </p:attrNameLst>
                                      </p:cBhvr>
                                      <p:tavLst>
                                        <p:tav tm="0">
                                          <p:val>
                                            <p:strVal val="#ppt_x"/>
                                          </p:val>
                                        </p:tav>
                                        <p:tav tm="100000">
                                          <p:val>
                                            <p:strVal val="#ppt_x"/>
                                          </p:val>
                                        </p:tav>
                                      </p:tavLst>
                                    </p:anim>
                                    <p:anim calcmode="lin" valueType="num">
                                      <p:cBhvr additive="base">
                                        <p:cTn id="49" dur="500" fill="hold"/>
                                        <p:tgtEl>
                                          <p:spTgt spid="34"/>
                                        </p:tgtEl>
                                        <p:attrNameLst>
                                          <p:attrName>ppt_y</p:attrName>
                                        </p:attrNameLst>
                                      </p:cBhvr>
                                      <p:tavLst>
                                        <p:tav tm="0">
                                          <p:val>
                                            <p:strVal val="1+#ppt_h/2"/>
                                          </p:val>
                                        </p:tav>
                                        <p:tav tm="100000">
                                          <p:val>
                                            <p:strVal val="#ppt_y"/>
                                          </p:val>
                                        </p:tav>
                                      </p:tavLst>
                                    </p:anim>
                                  </p:childTnLst>
                                </p:cTn>
                              </p:par>
                              <p:par>
                                <p:cTn id="50" presetID="37"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anim calcmode="lin" valueType="num">
                                      <p:cBhvr>
                                        <p:cTn id="53" dur="500" fill="hold"/>
                                        <p:tgtEl>
                                          <p:spTgt spid="19"/>
                                        </p:tgtEl>
                                        <p:attrNameLst>
                                          <p:attrName>ppt_x</p:attrName>
                                        </p:attrNameLst>
                                      </p:cBhvr>
                                      <p:tavLst>
                                        <p:tav tm="0">
                                          <p:val>
                                            <p:strVal val="#ppt_x"/>
                                          </p:val>
                                        </p:tav>
                                        <p:tav tm="100000">
                                          <p:val>
                                            <p:strVal val="#ppt_x"/>
                                          </p:val>
                                        </p:tav>
                                      </p:tavLst>
                                    </p:anim>
                                    <p:anim calcmode="lin" valueType="num">
                                      <p:cBhvr>
                                        <p:cTn id="54" dur="450" decel="100000" fill="hold"/>
                                        <p:tgtEl>
                                          <p:spTgt spid="19"/>
                                        </p:tgtEl>
                                        <p:attrNameLst>
                                          <p:attrName>ppt_y</p:attrName>
                                        </p:attrNameLst>
                                      </p:cBhvr>
                                      <p:tavLst>
                                        <p:tav tm="0">
                                          <p:val>
                                            <p:strVal val="#ppt_y+1"/>
                                          </p:val>
                                        </p:tav>
                                        <p:tav tm="100000">
                                          <p:val>
                                            <p:strVal val="#ppt_y-.03"/>
                                          </p:val>
                                        </p:tav>
                                      </p:tavLst>
                                    </p:anim>
                                    <p:anim calcmode="lin" valueType="num">
                                      <p:cBhvr>
                                        <p:cTn id="55" dur="50" accel="100000" fill="hold">
                                          <p:stCondLst>
                                            <p:cond delay="450"/>
                                          </p:stCondLst>
                                        </p:cTn>
                                        <p:tgtEl>
                                          <p:spTgt spid="19"/>
                                        </p:tgtEl>
                                        <p:attrNameLst>
                                          <p:attrName>ppt_y</p:attrName>
                                        </p:attrNameLst>
                                      </p:cBhvr>
                                      <p:tavLst>
                                        <p:tav tm="0">
                                          <p:val>
                                            <p:strVal val="#ppt_y-.03"/>
                                          </p:val>
                                        </p:tav>
                                        <p:tav tm="100000">
                                          <p:val>
                                            <p:strVal val="#ppt_y"/>
                                          </p:val>
                                        </p:tav>
                                      </p:tavLst>
                                    </p:anim>
                                  </p:childTnLst>
                                </p:cTn>
                              </p:par>
                              <p:par>
                                <p:cTn id="56" presetID="3" presetClass="entr" presetSubtype="1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34"/>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par>
                          <p:cTn id="72" fill="hold">
                            <p:stCondLst>
                              <p:cond delay="500"/>
                            </p:stCondLst>
                            <p:childTnLst>
                              <p:par>
                                <p:cTn id="73" presetID="64" presetClass="path" presetSubtype="0" accel="50000" decel="50000" fill="hold" nodeType="afterEffect">
                                  <p:stCondLst>
                                    <p:cond delay="0"/>
                                  </p:stCondLst>
                                  <p:childTnLst>
                                    <p:animMotion origin="layout" path="M 2.5E-6 -4.44444E-6 L 0.05573 -0.16111 " pathEditMode="relative" rAng="0" ptsTypes="AA">
                                      <p:cBhvr>
                                        <p:cTn id="74" dur="500" fill="hold"/>
                                        <p:tgtEl>
                                          <p:spTgt spid="23"/>
                                        </p:tgtEl>
                                        <p:attrNameLst>
                                          <p:attrName>ppt_x</p:attrName>
                                          <p:attrName>ppt_y</p:attrName>
                                        </p:attrNameLst>
                                      </p:cBhvr>
                                      <p:rCtr x="2800" y="-8100"/>
                                    </p:animMotion>
                                  </p:childTnLst>
                                </p:cTn>
                              </p:par>
                              <p:par>
                                <p:cTn id="75" presetID="37"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anim calcmode="lin" valueType="num">
                                      <p:cBhvr>
                                        <p:cTn id="78" dur="500" fill="hold"/>
                                        <p:tgtEl>
                                          <p:spTgt spid="16"/>
                                        </p:tgtEl>
                                        <p:attrNameLst>
                                          <p:attrName>ppt_x</p:attrName>
                                        </p:attrNameLst>
                                      </p:cBhvr>
                                      <p:tavLst>
                                        <p:tav tm="0">
                                          <p:val>
                                            <p:strVal val="#ppt_x"/>
                                          </p:val>
                                        </p:tav>
                                        <p:tav tm="100000">
                                          <p:val>
                                            <p:strVal val="#ppt_x"/>
                                          </p:val>
                                        </p:tav>
                                      </p:tavLst>
                                    </p:anim>
                                    <p:anim calcmode="lin" valueType="num">
                                      <p:cBhvr>
                                        <p:cTn id="79" dur="450" decel="100000" fill="hold"/>
                                        <p:tgtEl>
                                          <p:spTgt spid="16"/>
                                        </p:tgtEl>
                                        <p:attrNameLst>
                                          <p:attrName>ppt_y</p:attrName>
                                        </p:attrNameLst>
                                      </p:cBhvr>
                                      <p:tavLst>
                                        <p:tav tm="0">
                                          <p:val>
                                            <p:strVal val="#ppt_y+1"/>
                                          </p:val>
                                        </p:tav>
                                        <p:tav tm="100000">
                                          <p:val>
                                            <p:strVal val="#ppt_y-.03"/>
                                          </p:val>
                                        </p:tav>
                                      </p:tavLst>
                                    </p:anim>
                                    <p:anim calcmode="lin" valueType="num">
                                      <p:cBhvr>
                                        <p:cTn id="80"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par>
                                <p:cTn id="81" presetID="37" presetClass="entr" presetSubtype="0"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anim calcmode="lin" valueType="num">
                                      <p:cBhvr>
                                        <p:cTn id="84" dur="500" fill="hold"/>
                                        <p:tgtEl>
                                          <p:spTgt spid="10"/>
                                        </p:tgtEl>
                                        <p:attrNameLst>
                                          <p:attrName>ppt_x</p:attrName>
                                        </p:attrNameLst>
                                      </p:cBhvr>
                                      <p:tavLst>
                                        <p:tav tm="0">
                                          <p:val>
                                            <p:strVal val="#ppt_x"/>
                                          </p:val>
                                        </p:tav>
                                        <p:tav tm="100000">
                                          <p:val>
                                            <p:strVal val="#ppt_x"/>
                                          </p:val>
                                        </p:tav>
                                      </p:tavLst>
                                    </p:anim>
                                    <p:anim calcmode="lin" valueType="num">
                                      <p:cBhvr>
                                        <p:cTn id="85" dur="450" decel="100000" fill="hold"/>
                                        <p:tgtEl>
                                          <p:spTgt spid="10"/>
                                        </p:tgtEl>
                                        <p:attrNameLst>
                                          <p:attrName>ppt_y</p:attrName>
                                        </p:attrNameLst>
                                      </p:cBhvr>
                                      <p:tavLst>
                                        <p:tav tm="0">
                                          <p:val>
                                            <p:strVal val="#ppt_y+1"/>
                                          </p:val>
                                        </p:tav>
                                        <p:tav tm="100000">
                                          <p:val>
                                            <p:strVal val="#ppt_y-.03"/>
                                          </p:val>
                                        </p:tav>
                                      </p:tavLst>
                                    </p:anim>
                                    <p:anim calcmode="lin" valueType="num">
                                      <p:cBhvr>
                                        <p:cTn id="86"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500" fill="hold"/>
                                        <p:tgtEl>
                                          <p:spTgt spid="37"/>
                                        </p:tgtEl>
                                        <p:attrNameLst>
                                          <p:attrName>ppt_x</p:attrName>
                                        </p:attrNameLst>
                                      </p:cBhvr>
                                      <p:tavLst>
                                        <p:tav tm="0">
                                          <p:val>
                                            <p:strVal val="#ppt_x"/>
                                          </p:val>
                                        </p:tav>
                                        <p:tav tm="100000">
                                          <p:val>
                                            <p:strVal val="#ppt_x"/>
                                          </p:val>
                                        </p:tav>
                                      </p:tavLst>
                                    </p:anim>
                                    <p:anim calcmode="lin" valueType="num">
                                      <p:cBhvr additive="base">
                                        <p:cTn id="90" dur="500" fill="hold"/>
                                        <p:tgtEl>
                                          <p:spTgt spid="37"/>
                                        </p:tgtEl>
                                        <p:attrNameLst>
                                          <p:attrName>ppt_y</p:attrName>
                                        </p:attrNameLst>
                                      </p:cBhvr>
                                      <p:tavLst>
                                        <p:tav tm="0">
                                          <p:val>
                                            <p:strVal val="1+#ppt_h/2"/>
                                          </p:val>
                                        </p:tav>
                                        <p:tav tm="100000">
                                          <p:val>
                                            <p:strVal val="#ppt_y"/>
                                          </p:val>
                                        </p:tav>
                                      </p:tavLst>
                                    </p:anim>
                                  </p:childTnLst>
                                </p:cTn>
                              </p:par>
                              <p:par>
                                <p:cTn id="91" presetID="3" presetClass="entr" presetSubtype="1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blinds(horizontal)">
                                      <p:cBhvr>
                                        <p:cTn id="93" dur="500"/>
                                        <p:tgtEl>
                                          <p:spTgt spid="2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6"/>
                                        </p:tgtEl>
                                      </p:cBhvr>
                                    </p:animEffect>
                                    <p:set>
                                      <p:cBhvr>
                                        <p:cTn id="98" dur="1" fill="hold">
                                          <p:stCondLst>
                                            <p:cond delay="499"/>
                                          </p:stCondLst>
                                        </p:cTn>
                                        <p:tgtEl>
                                          <p:spTgt spid="16"/>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0"/>
                                        </p:tgtEl>
                                      </p:cBhvr>
                                    </p:animEffect>
                                    <p:set>
                                      <p:cBhvr>
                                        <p:cTn id="101" dur="1" fill="hold">
                                          <p:stCondLst>
                                            <p:cond delay="499"/>
                                          </p:stCondLst>
                                        </p:cTn>
                                        <p:tgtEl>
                                          <p:spTgt spid="10"/>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37"/>
                                        </p:tgtEl>
                                        <p:attrNameLst>
                                          <p:attrName>style.visibility</p:attrName>
                                        </p:attrNameLst>
                                      </p:cBhvr>
                                      <p:to>
                                        <p:strVal val="hidden"/>
                                      </p:to>
                                    </p:set>
                                  </p:childTnLst>
                                </p:cTn>
                              </p:par>
                              <p:par>
                                <p:cTn id="104" presetID="10" presetClass="entr" presetSubtype="0" fill="hold" nodeType="with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fade">
                                      <p:cBhvr>
                                        <p:cTn id="106" dur="500"/>
                                        <p:tgtEl>
                                          <p:spTgt spid="24"/>
                                        </p:tgtEl>
                                      </p:cBhvr>
                                    </p:animEffect>
                                  </p:childTnLst>
                                </p:cTn>
                              </p:par>
                            </p:childTnLst>
                          </p:cTn>
                        </p:par>
                        <p:par>
                          <p:cTn id="107" fill="hold">
                            <p:stCondLst>
                              <p:cond delay="500"/>
                            </p:stCondLst>
                            <p:childTnLst>
                              <p:par>
                                <p:cTn id="108" presetID="56" presetClass="path" presetSubtype="0" accel="50000" decel="50000" fill="hold" nodeType="afterEffect">
                                  <p:stCondLst>
                                    <p:cond delay="0"/>
                                  </p:stCondLst>
                                  <p:childTnLst>
                                    <p:animMotion origin="layout" path="M 8.33333E-7 1.48148E-6 L 0.04844 -0.17408 " pathEditMode="relative" rAng="0" ptsTypes="AA">
                                      <p:cBhvr>
                                        <p:cTn id="109" dur="500" fill="hold"/>
                                        <p:tgtEl>
                                          <p:spTgt spid="24"/>
                                        </p:tgtEl>
                                        <p:attrNameLst>
                                          <p:attrName>ppt_x</p:attrName>
                                          <p:attrName>ppt_y</p:attrName>
                                        </p:attrNameLst>
                                      </p:cBhvr>
                                      <p:rCtr x="2400" y="-8700"/>
                                    </p:animMotion>
                                  </p:childTnLst>
                                </p:cTn>
                              </p:par>
                            </p:childTnLst>
                          </p:cTn>
                        </p:par>
                      </p:childTnLst>
                    </p:cTn>
                  </p:par>
                  <p:par>
                    <p:cTn id="110" fill="hold">
                      <p:stCondLst>
                        <p:cond delay="indefinite"/>
                      </p:stCondLst>
                      <p:childTnLst>
                        <p:par>
                          <p:cTn id="111" fill="hold">
                            <p:stCondLst>
                              <p:cond delay="0"/>
                            </p:stCondLst>
                            <p:childTnLst>
                              <p:par>
                                <p:cTn id="112" presetID="42" presetClass="exit" presetSubtype="0" fill="hold" nodeType="clickEffect">
                                  <p:stCondLst>
                                    <p:cond delay="0"/>
                                  </p:stCondLst>
                                  <p:childTnLst>
                                    <p:animEffect transition="out" filter="fade">
                                      <p:cBhvr>
                                        <p:cTn id="113" dur="500"/>
                                        <p:tgtEl>
                                          <p:spTgt spid="22"/>
                                        </p:tgtEl>
                                      </p:cBhvr>
                                    </p:animEffect>
                                    <p:anim calcmode="lin" valueType="num">
                                      <p:cBhvr>
                                        <p:cTn id="114" dur="500"/>
                                        <p:tgtEl>
                                          <p:spTgt spid="22"/>
                                        </p:tgtEl>
                                        <p:attrNameLst>
                                          <p:attrName>ppt_x</p:attrName>
                                        </p:attrNameLst>
                                      </p:cBhvr>
                                      <p:tavLst>
                                        <p:tav tm="0">
                                          <p:val>
                                            <p:strVal val="ppt_x"/>
                                          </p:val>
                                        </p:tav>
                                        <p:tav tm="100000">
                                          <p:val>
                                            <p:strVal val="ppt_x"/>
                                          </p:val>
                                        </p:tav>
                                      </p:tavLst>
                                    </p:anim>
                                    <p:anim calcmode="lin" valueType="num">
                                      <p:cBhvr>
                                        <p:cTn id="115" dur="500"/>
                                        <p:tgtEl>
                                          <p:spTgt spid="22"/>
                                        </p:tgtEl>
                                        <p:attrNameLst>
                                          <p:attrName>ppt_y</p:attrName>
                                        </p:attrNameLst>
                                      </p:cBhvr>
                                      <p:tavLst>
                                        <p:tav tm="0">
                                          <p:val>
                                            <p:strVal val="ppt_y"/>
                                          </p:val>
                                        </p:tav>
                                        <p:tav tm="100000">
                                          <p:val>
                                            <p:strVal val="ppt_y+.1"/>
                                          </p:val>
                                        </p:tav>
                                      </p:tavLst>
                                    </p:anim>
                                    <p:set>
                                      <p:cBhvr>
                                        <p:cTn id="116" dur="1" fill="hold">
                                          <p:stCondLst>
                                            <p:cond delay="499"/>
                                          </p:stCondLst>
                                        </p:cTn>
                                        <p:tgtEl>
                                          <p:spTgt spid="22"/>
                                        </p:tgtEl>
                                        <p:attrNameLst>
                                          <p:attrName>style.visibility</p:attrName>
                                        </p:attrNameLst>
                                      </p:cBhvr>
                                      <p:to>
                                        <p:strVal val="hidden"/>
                                      </p:to>
                                    </p:set>
                                  </p:childTnLst>
                                </p:cTn>
                              </p:par>
                              <p:par>
                                <p:cTn id="117" presetID="42" presetClass="exit" presetSubtype="0" fill="hold" grpId="1" nodeType="withEffect">
                                  <p:stCondLst>
                                    <p:cond delay="0"/>
                                  </p:stCondLst>
                                  <p:childTnLst>
                                    <p:animEffect transition="out" filter="fade">
                                      <p:cBhvr>
                                        <p:cTn id="118" dur="500"/>
                                        <p:tgtEl>
                                          <p:spTgt spid="27"/>
                                        </p:tgtEl>
                                      </p:cBhvr>
                                    </p:animEffect>
                                    <p:anim calcmode="lin" valueType="num">
                                      <p:cBhvr>
                                        <p:cTn id="119" dur="500"/>
                                        <p:tgtEl>
                                          <p:spTgt spid="27"/>
                                        </p:tgtEl>
                                        <p:attrNameLst>
                                          <p:attrName>ppt_x</p:attrName>
                                        </p:attrNameLst>
                                      </p:cBhvr>
                                      <p:tavLst>
                                        <p:tav tm="0">
                                          <p:val>
                                            <p:strVal val="ppt_x"/>
                                          </p:val>
                                        </p:tav>
                                        <p:tav tm="100000">
                                          <p:val>
                                            <p:strVal val="ppt_x"/>
                                          </p:val>
                                        </p:tav>
                                      </p:tavLst>
                                    </p:anim>
                                    <p:anim calcmode="lin" valueType="num">
                                      <p:cBhvr>
                                        <p:cTn id="120" dur="500"/>
                                        <p:tgtEl>
                                          <p:spTgt spid="27"/>
                                        </p:tgtEl>
                                        <p:attrNameLst>
                                          <p:attrName>ppt_y</p:attrName>
                                        </p:attrNameLst>
                                      </p:cBhvr>
                                      <p:tavLst>
                                        <p:tav tm="0">
                                          <p:val>
                                            <p:strVal val="ppt_y"/>
                                          </p:val>
                                        </p:tav>
                                        <p:tav tm="100000">
                                          <p:val>
                                            <p:strVal val="ppt_y+.1"/>
                                          </p:val>
                                        </p:tav>
                                      </p:tavLst>
                                    </p:anim>
                                    <p:set>
                                      <p:cBhvr>
                                        <p:cTn id="121" dur="1" fill="hold">
                                          <p:stCondLst>
                                            <p:cond delay="499"/>
                                          </p:stCondLst>
                                        </p:cTn>
                                        <p:tgtEl>
                                          <p:spTgt spid="27"/>
                                        </p:tgtEl>
                                        <p:attrNameLst>
                                          <p:attrName>style.visibility</p:attrName>
                                        </p:attrNameLst>
                                      </p:cBhvr>
                                      <p:to>
                                        <p:strVal val="hidden"/>
                                      </p:to>
                                    </p:set>
                                  </p:childTnLst>
                                </p:cTn>
                              </p:par>
                              <p:par>
                                <p:cTn id="122" presetID="42" presetClass="exit" presetSubtype="0" fill="hold" nodeType="withEffect">
                                  <p:stCondLst>
                                    <p:cond delay="0"/>
                                  </p:stCondLst>
                                  <p:childTnLst>
                                    <p:animEffect transition="out" filter="fade">
                                      <p:cBhvr>
                                        <p:cTn id="123" dur="500"/>
                                        <p:tgtEl>
                                          <p:spTgt spid="23"/>
                                        </p:tgtEl>
                                      </p:cBhvr>
                                    </p:animEffect>
                                    <p:anim calcmode="lin" valueType="num">
                                      <p:cBhvr>
                                        <p:cTn id="124" dur="500"/>
                                        <p:tgtEl>
                                          <p:spTgt spid="23"/>
                                        </p:tgtEl>
                                        <p:attrNameLst>
                                          <p:attrName>ppt_x</p:attrName>
                                        </p:attrNameLst>
                                      </p:cBhvr>
                                      <p:tavLst>
                                        <p:tav tm="0">
                                          <p:val>
                                            <p:strVal val="ppt_x"/>
                                          </p:val>
                                        </p:tav>
                                        <p:tav tm="100000">
                                          <p:val>
                                            <p:strVal val="ppt_x"/>
                                          </p:val>
                                        </p:tav>
                                      </p:tavLst>
                                    </p:anim>
                                    <p:anim calcmode="lin" valueType="num">
                                      <p:cBhvr>
                                        <p:cTn id="125" dur="500"/>
                                        <p:tgtEl>
                                          <p:spTgt spid="23"/>
                                        </p:tgtEl>
                                        <p:attrNameLst>
                                          <p:attrName>ppt_y</p:attrName>
                                        </p:attrNameLst>
                                      </p:cBhvr>
                                      <p:tavLst>
                                        <p:tav tm="0">
                                          <p:val>
                                            <p:strVal val="ppt_y"/>
                                          </p:val>
                                        </p:tav>
                                        <p:tav tm="100000">
                                          <p:val>
                                            <p:strVal val="ppt_y+.1"/>
                                          </p:val>
                                        </p:tav>
                                      </p:tavLst>
                                    </p:anim>
                                    <p:set>
                                      <p:cBhvr>
                                        <p:cTn id="126" dur="1" fill="hold">
                                          <p:stCondLst>
                                            <p:cond delay="499"/>
                                          </p:stCondLst>
                                        </p:cTn>
                                        <p:tgtEl>
                                          <p:spTgt spid="23"/>
                                        </p:tgtEl>
                                        <p:attrNameLst>
                                          <p:attrName>style.visibility</p:attrName>
                                        </p:attrNameLst>
                                      </p:cBhvr>
                                      <p:to>
                                        <p:strVal val="hidden"/>
                                      </p:to>
                                    </p:set>
                                  </p:childTnLst>
                                </p:cTn>
                              </p:par>
                              <p:par>
                                <p:cTn id="127" presetID="42" presetClass="exit" presetSubtype="0" fill="hold" grpId="1" nodeType="withEffect">
                                  <p:stCondLst>
                                    <p:cond delay="0"/>
                                  </p:stCondLst>
                                  <p:childTnLst>
                                    <p:animEffect transition="out" filter="fade">
                                      <p:cBhvr>
                                        <p:cTn id="128" dur="500"/>
                                        <p:tgtEl>
                                          <p:spTgt spid="28"/>
                                        </p:tgtEl>
                                      </p:cBhvr>
                                    </p:animEffect>
                                    <p:anim calcmode="lin" valueType="num">
                                      <p:cBhvr>
                                        <p:cTn id="129" dur="500"/>
                                        <p:tgtEl>
                                          <p:spTgt spid="28"/>
                                        </p:tgtEl>
                                        <p:attrNameLst>
                                          <p:attrName>ppt_x</p:attrName>
                                        </p:attrNameLst>
                                      </p:cBhvr>
                                      <p:tavLst>
                                        <p:tav tm="0">
                                          <p:val>
                                            <p:strVal val="ppt_x"/>
                                          </p:val>
                                        </p:tav>
                                        <p:tav tm="100000">
                                          <p:val>
                                            <p:strVal val="ppt_x"/>
                                          </p:val>
                                        </p:tav>
                                      </p:tavLst>
                                    </p:anim>
                                    <p:anim calcmode="lin" valueType="num">
                                      <p:cBhvr>
                                        <p:cTn id="130" dur="500"/>
                                        <p:tgtEl>
                                          <p:spTgt spid="28"/>
                                        </p:tgtEl>
                                        <p:attrNameLst>
                                          <p:attrName>ppt_y</p:attrName>
                                        </p:attrNameLst>
                                      </p:cBhvr>
                                      <p:tavLst>
                                        <p:tav tm="0">
                                          <p:val>
                                            <p:strVal val="ppt_y"/>
                                          </p:val>
                                        </p:tav>
                                        <p:tav tm="100000">
                                          <p:val>
                                            <p:strVal val="ppt_y+.1"/>
                                          </p:val>
                                        </p:tav>
                                      </p:tavLst>
                                    </p:anim>
                                    <p:set>
                                      <p:cBhvr>
                                        <p:cTn id="131" dur="1" fill="hold">
                                          <p:stCondLst>
                                            <p:cond delay="499"/>
                                          </p:stCondLst>
                                        </p:cTn>
                                        <p:tgtEl>
                                          <p:spTgt spid="28"/>
                                        </p:tgtEl>
                                        <p:attrNameLst>
                                          <p:attrName>style.visibility</p:attrName>
                                        </p:attrNameLst>
                                      </p:cBhvr>
                                      <p:to>
                                        <p:strVal val="hidden"/>
                                      </p:to>
                                    </p:set>
                                  </p:childTnLst>
                                </p:cTn>
                              </p:par>
                              <p:par>
                                <p:cTn id="132" presetID="42" presetClass="exit" presetSubtype="0" fill="hold" nodeType="withEffect">
                                  <p:stCondLst>
                                    <p:cond delay="0"/>
                                  </p:stCondLst>
                                  <p:childTnLst>
                                    <p:animEffect transition="out" filter="fade">
                                      <p:cBhvr>
                                        <p:cTn id="133" dur="500"/>
                                        <p:tgtEl>
                                          <p:spTgt spid="24"/>
                                        </p:tgtEl>
                                      </p:cBhvr>
                                    </p:animEffect>
                                    <p:anim calcmode="lin" valueType="num">
                                      <p:cBhvr>
                                        <p:cTn id="134" dur="500"/>
                                        <p:tgtEl>
                                          <p:spTgt spid="24"/>
                                        </p:tgtEl>
                                        <p:attrNameLst>
                                          <p:attrName>ppt_x</p:attrName>
                                        </p:attrNameLst>
                                      </p:cBhvr>
                                      <p:tavLst>
                                        <p:tav tm="0">
                                          <p:val>
                                            <p:strVal val="ppt_x"/>
                                          </p:val>
                                        </p:tav>
                                        <p:tav tm="100000">
                                          <p:val>
                                            <p:strVal val="ppt_x"/>
                                          </p:val>
                                        </p:tav>
                                      </p:tavLst>
                                    </p:anim>
                                    <p:anim calcmode="lin" valueType="num">
                                      <p:cBhvr>
                                        <p:cTn id="135" dur="500"/>
                                        <p:tgtEl>
                                          <p:spTgt spid="24"/>
                                        </p:tgtEl>
                                        <p:attrNameLst>
                                          <p:attrName>ppt_y</p:attrName>
                                        </p:attrNameLst>
                                      </p:cBhvr>
                                      <p:tavLst>
                                        <p:tav tm="0">
                                          <p:val>
                                            <p:strVal val="ppt_y"/>
                                          </p:val>
                                        </p:tav>
                                        <p:tav tm="100000">
                                          <p:val>
                                            <p:strVal val="ppt_y+.1"/>
                                          </p:val>
                                        </p:tav>
                                      </p:tavLst>
                                    </p:anim>
                                    <p:set>
                                      <p:cBhvr>
                                        <p:cTn id="136" dur="1" fill="hold">
                                          <p:stCondLst>
                                            <p:cond delay="499"/>
                                          </p:stCondLst>
                                        </p:cTn>
                                        <p:tgtEl>
                                          <p:spTgt spid="24"/>
                                        </p:tgtEl>
                                        <p:attrNameLst>
                                          <p:attrName>style.visibility</p:attrName>
                                        </p:attrNameLst>
                                      </p:cBhvr>
                                      <p:to>
                                        <p:strVal val="hidden"/>
                                      </p:to>
                                    </p:set>
                                  </p:childTnLst>
                                </p:cTn>
                              </p:par>
                              <p:par>
                                <p:cTn id="137" presetID="42" presetClass="exit" presetSubtype="0" fill="hold" grpId="1" nodeType="withEffect">
                                  <p:stCondLst>
                                    <p:cond delay="0"/>
                                  </p:stCondLst>
                                  <p:childTnLst>
                                    <p:animEffect transition="out" filter="fade">
                                      <p:cBhvr>
                                        <p:cTn id="138" dur="500"/>
                                        <p:tgtEl>
                                          <p:spTgt spid="29"/>
                                        </p:tgtEl>
                                      </p:cBhvr>
                                    </p:animEffect>
                                    <p:anim calcmode="lin" valueType="num">
                                      <p:cBhvr>
                                        <p:cTn id="139" dur="500"/>
                                        <p:tgtEl>
                                          <p:spTgt spid="29"/>
                                        </p:tgtEl>
                                        <p:attrNameLst>
                                          <p:attrName>ppt_x</p:attrName>
                                        </p:attrNameLst>
                                      </p:cBhvr>
                                      <p:tavLst>
                                        <p:tav tm="0">
                                          <p:val>
                                            <p:strVal val="ppt_x"/>
                                          </p:val>
                                        </p:tav>
                                        <p:tav tm="100000">
                                          <p:val>
                                            <p:strVal val="ppt_x"/>
                                          </p:val>
                                        </p:tav>
                                      </p:tavLst>
                                    </p:anim>
                                    <p:anim calcmode="lin" valueType="num">
                                      <p:cBhvr>
                                        <p:cTn id="140" dur="500"/>
                                        <p:tgtEl>
                                          <p:spTgt spid="29"/>
                                        </p:tgtEl>
                                        <p:attrNameLst>
                                          <p:attrName>ppt_y</p:attrName>
                                        </p:attrNameLst>
                                      </p:cBhvr>
                                      <p:tavLst>
                                        <p:tav tm="0">
                                          <p:val>
                                            <p:strVal val="ppt_y"/>
                                          </p:val>
                                        </p:tav>
                                        <p:tav tm="100000">
                                          <p:val>
                                            <p:strVal val="ppt_y+.1"/>
                                          </p:val>
                                        </p:tav>
                                      </p:tavLst>
                                    </p:anim>
                                    <p:set>
                                      <p:cBhvr>
                                        <p:cTn id="141" dur="1" fill="hold">
                                          <p:stCondLst>
                                            <p:cond delay="499"/>
                                          </p:stCondLst>
                                        </p:cTn>
                                        <p:tgtEl>
                                          <p:spTgt spid="29"/>
                                        </p:tgtEl>
                                        <p:attrNameLst>
                                          <p:attrName>style.visibility</p:attrName>
                                        </p:attrNameLst>
                                      </p:cBhvr>
                                      <p:to>
                                        <p:strVal val="hidden"/>
                                      </p:to>
                                    </p:set>
                                  </p:childTnLst>
                                </p:cTn>
                              </p:par>
                            </p:childTnLst>
                          </p:cTn>
                        </p:par>
                        <p:par>
                          <p:cTn id="142" fill="hold">
                            <p:stCondLst>
                              <p:cond delay="500"/>
                            </p:stCondLst>
                            <p:childTnLst>
                              <p:par>
                                <p:cTn id="143" presetID="20" presetClass="entr" presetSubtype="0" fill="hold" grpId="0" nodeType="afterEffect">
                                  <p:stCondLst>
                                    <p:cond delay="0"/>
                                  </p:stCondLst>
                                  <p:childTnLst>
                                    <p:set>
                                      <p:cBhvr>
                                        <p:cTn id="144" dur="1" fill="hold">
                                          <p:stCondLst>
                                            <p:cond delay="0"/>
                                          </p:stCondLst>
                                        </p:cTn>
                                        <p:tgtEl>
                                          <p:spTgt spid="40"/>
                                        </p:tgtEl>
                                        <p:attrNameLst>
                                          <p:attrName>style.visibility</p:attrName>
                                        </p:attrNameLst>
                                      </p:cBhvr>
                                      <p:to>
                                        <p:strVal val="visible"/>
                                      </p:to>
                                    </p:set>
                                    <p:animEffect transition="in" filter="wedge">
                                      <p:cBhvr>
                                        <p:cTn id="145" dur="500"/>
                                        <p:tgtEl>
                                          <p:spTgt spid="40"/>
                                        </p:tgtEl>
                                      </p:cBhvr>
                                    </p:animEffect>
                                  </p:childTnLst>
                                </p:cTn>
                              </p:par>
                            </p:childTnLst>
                          </p:cTn>
                        </p:par>
                      </p:childTnLst>
                    </p:cTn>
                  </p:par>
                  <p:par>
                    <p:cTn id="146" fill="hold">
                      <p:stCondLst>
                        <p:cond delay="indefinite"/>
                      </p:stCondLst>
                      <p:childTnLst>
                        <p:par>
                          <p:cTn id="147" fill="hold">
                            <p:stCondLst>
                              <p:cond delay="0"/>
                            </p:stCondLst>
                            <p:childTnLst>
                              <p:par>
                                <p:cTn id="148" presetID="18" presetClass="entr" presetSubtype="12" fill="hold" grpId="0" nodeType="clickEffect">
                                  <p:stCondLst>
                                    <p:cond delay="0"/>
                                  </p:stCondLst>
                                  <p:childTnLst>
                                    <p:set>
                                      <p:cBhvr>
                                        <p:cTn id="149" dur="1" fill="hold">
                                          <p:stCondLst>
                                            <p:cond delay="0"/>
                                          </p:stCondLst>
                                        </p:cTn>
                                        <p:tgtEl>
                                          <p:spTgt spid="39"/>
                                        </p:tgtEl>
                                        <p:attrNameLst>
                                          <p:attrName>style.visibility</p:attrName>
                                        </p:attrNameLst>
                                      </p:cBhvr>
                                      <p:to>
                                        <p:strVal val="visible"/>
                                      </p:to>
                                    </p:set>
                                    <p:animEffect transition="in" filter="strips(downLeft)">
                                      <p:cBhvr>
                                        <p:cTn id="150" dur="500"/>
                                        <p:tgtEl>
                                          <p:spTgt spid="39"/>
                                        </p:tgtEl>
                                      </p:cBhvr>
                                    </p:animEffect>
                                  </p:childTnLst>
                                </p:cTn>
                              </p:par>
                            </p:childTnLst>
                          </p:cTn>
                        </p:par>
                        <p:par>
                          <p:cTn id="151" fill="hold">
                            <p:stCondLst>
                              <p:cond delay="500"/>
                            </p:stCondLst>
                            <p:childTnLst>
                              <p:par>
                                <p:cTn id="152" presetID="47" presetClass="entr" presetSubtype="0" fill="hold" grpId="0" nodeType="afterEffect">
                                  <p:stCondLst>
                                    <p:cond delay="0"/>
                                  </p:stCondLst>
                                  <p:childTnLst>
                                    <p:set>
                                      <p:cBhvr>
                                        <p:cTn id="153" dur="1" fill="hold">
                                          <p:stCondLst>
                                            <p:cond delay="0"/>
                                          </p:stCondLst>
                                        </p:cTn>
                                        <p:tgtEl>
                                          <p:spTgt spid="36"/>
                                        </p:tgtEl>
                                        <p:attrNameLst>
                                          <p:attrName>style.visibility</p:attrName>
                                        </p:attrNameLst>
                                      </p:cBhvr>
                                      <p:to>
                                        <p:strVal val="visible"/>
                                      </p:to>
                                    </p:set>
                                    <p:animEffect transition="in" filter="fade">
                                      <p:cBhvr>
                                        <p:cTn id="154" dur="500"/>
                                        <p:tgtEl>
                                          <p:spTgt spid="36"/>
                                        </p:tgtEl>
                                      </p:cBhvr>
                                    </p:animEffect>
                                    <p:anim calcmode="lin" valueType="num">
                                      <p:cBhvr>
                                        <p:cTn id="155" dur="500" fill="hold"/>
                                        <p:tgtEl>
                                          <p:spTgt spid="36"/>
                                        </p:tgtEl>
                                        <p:attrNameLst>
                                          <p:attrName>ppt_x</p:attrName>
                                        </p:attrNameLst>
                                      </p:cBhvr>
                                      <p:tavLst>
                                        <p:tav tm="0">
                                          <p:val>
                                            <p:strVal val="#ppt_x"/>
                                          </p:val>
                                        </p:tav>
                                        <p:tav tm="100000">
                                          <p:val>
                                            <p:strVal val="#ppt_x"/>
                                          </p:val>
                                        </p:tav>
                                      </p:tavLst>
                                    </p:anim>
                                    <p:anim calcmode="lin" valueType="num">
                                      <p:cBhvr>
                                        <p:cTn id="156" dur="500" fill="hold"/>
                                        <p:tgtEl>
                                          <p:spTgt spid="36"/>
                                        </p:tgtEl>
                                        <p:attrNameLst>
                                          <p:attrName>ppt_y</p:attrName>
                                        </p:attrNameLst>
                                      </p:cBhvr>
                                      <p:tavLst>
                                        <p:tav tm="0">
                                          <p:val>
                                            <p:strVal val="#ppt_y-.1"/>
                                          </p:val>
                                        </p:tav>
                                        <p:tav tm="100000">
                                          <p:val>
                                            <p:strVal val="#ppt_y"/>
                                          </p:val>
                                        </p:tav>
                                      </p:tavLst>
                                    </p:anim>
                                  </p:childTnLst>
                                </p:cTn>
                              </p:par>
                              <p:par>
                                <p:cTn id="157" presetID="47" presetClass="entr" presetSubtype="0" fill="hold" grpId="0" nodeType="withEffect">
                                  <p:stCondLst>
                                    <p:cond delay="0"/>
                                  </p:stCondLst>
                                  <p:childTnLst>
                                    <p:set>
                                      <p:cBhvr>
                                        <p:cTn id="158" dur="1" fill="hold">
                                          <p:stCondLst>
                                            <p:cond delay="0"/>
                                          </p:stCondLst>
                                        </p:cTn>
                                        <p:tgtEl>
                                          <p:spTgt spid="38"/>
                                        </p:tgtEl>
                                        <p:attrNameLst>
                                          <p:attrName>style.visibility</p:attrName>
                                        </p:attrNameLst>
                                      </p:cBhvr>
                                      <p:to>
                                        <p:strVal val="visible"/>
                                      </p:to>
                                    </p:set>
                                    <p:animEffect transition="in" filter="fade">
                                      <p:cBhvr>
                                        <p:cTn id="159" dur="500"/>
                                        <p:tgtEl>
                                          <p:spTgt spid="38"/>
                                        </p:tgtEl>
                                      </p:cBhvr>
                                    </p:animEffect>
                                    <p:anim calcmode="lin" valueType="num">
                                      <p:cBhvr>
                                        <p:cTn id="160" dur="500" fill="hold"/>
                                        <p:tgtEl>
                                          <p:spTgt spid="38"/>
                                        </p:tgtEl>
                                        <p:attrNameLst>
                                          <p:attrName>ppt_x</p:attrName>
                                        </p:attrNameLst>
                                      </p:cBhvr>
                                      <p:tavLst>
                                        <p:tav tm="0">
                                          <p:val>
                                            <p:strVal val="#ppt_x"/>
                                          </p:val>
                                        </p:tav>
                                        <p:tav tm="100000">
                                          <p:val>
                                            <p:strVal val="#ppt_x"/>
                                          </p:val>
                                        </p:tav>
                                      </p:tavLst>
                                    </p:anim>
                                    <p:anim calcmode="lin" valueType="num">
                                      <p:cBhvr>
                                        <p:cTn id="161"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18" presetClass="entr" presetSubtype="3" fill="hold" grpId="0" nodeType="clickEffect">
                                  <p:stCondLst>
                                    <p:cond delay="0"/>
                                  </p:stCondLst>
                                  <p:childTnLst>
                                    <p:set>
                                      <p:cBhvr>
                                        <p:cTn id="165" dur="1" fill="hold">
                                          <p:stCondLst>
                                            <p:cond delay="0"/>
                                          </p:stCondLst>
                                        </p:cTn>
                                        <p:tgtEl>
                                          <p:spTgt spid="35"/>
                                        </p:tgtEl>
                                        <p:attrNameLst>
                                          <p:attrName>style.visibility</p:attrName>
                                        </p:attrNameLst>
                                      </p:cBhvr>
                                      <p:to>
                                        <p:strVal val="visible"/>
                                      </p:to>
                                    </p:set>
                                    <p:animEffect transition="in" filter="strips(upRight)">
                                      <p:cBhvr>
                                        <p:cTn id="166" dur="500"/>
                                        <p:tgtEl>
                                          <p:spTgt spid="35"/>
                                        </p:tgtEl>
                                      </p:cBhvr>
                                    </p:animEffect>
                                  </p:childTnLst>
                                </p:cTn>
                              </p:par>
                            </p:childTnLst>
                          </p:cTn>
                        </p:par>
                        <p:par>
                          <p:cTn id="167" fill="hold">
                            <p:stCondLst>
                              <p:cond delay="500"/>
                            </p:stCondLst>
                            <p:childTnLst>
                              <p:par>
                                <p:cTn id="168" presetID="47" presetClass="entr" presetSubtype="0" fill="hold" grpId="0" nodeType="afterEffect">
                                  <p:stCondLst>
                                    <p:cond delay="0"/>
                                  </p:stCondLst>
                                  <p:childTnLst>
                                    <p:set>
                                      <p:cBhvr>
                                        <p:cTn id="169" dur="1" fill="hold">
                                          <p:stCondLst>
                                            <p:cond delay="0"/>
                                          </p:stCondLst>
                                        </p:cTn>
                                        <p:tgtEl>
                                          <p:spTgt spid="30"/>
                                        </p:tgtEl>
                                        <p:attrNameLst>
                                          <p:attrName>style.visibility</p:attrName>
                                        </p:attrNameLst>
                                      </p:cBhvr>
                                      <p:to>
                                        <p:strVal val="visible"/>
                                      </p:to>
                                    </p:set>
                                    <p:animEffect transition="in" filter="fade">
                                      <p:cBhvr>
                                        <p:cTn id="170" dur="500"/>
                                        <p:tgtEl>
                                          <p:spTgt spid="30"/>
                                        </p:tgtEl>
                                      </p:cBhvr>
                                    </p:animEffect>
                                    <p:anim calcmode="lin" valueType="num">
                                      <p:cBhvr>
                                        <p:cTn id="171" dur="500" fill="hold"/>
                                        <p:tgtEl>
                                          <p:spTgt spid="30"/>
                                        </p:tgtEl>
                                        <p:attrNameLst>
                                          <p:attrName>ppt_x</p:attrName>
                                        </p:attrNameLst>
                                      </p:cBhvr>
                                      <p:tavLst>
                                        <p:tav tm="0">
                                          <p:val>
                                            <p:strVal val="#ppt_x"/>
                                          </p:val>
                                        </p:tav>
                                        <p:tav tm="100000">
                                          <p:val>
                                            <p:strVal val="#ppt_x"/>
                                          </p:val>
                                        </p:tav>
                                      </p:tavLst>
                                    </p:anim>
                                    <p:anim calcmode="lin" valueType="num">
                                      <p:cBhvr>
                                        <p:cTn id="172" dur="500" fill="hold"/>
                                        <p:tgtEl>
                                          <p:spTgt spid="30"/>
                                        </p:tgtEl>
                                        <p:attrNameLst>
                                          <p:attrName>ppt_y</p:attrName>
                                        </p:attrNameLst>
                                      </p:cBhvr>
                                      <p:tavLst>
                                        <p:tav tm="0">
                                          <p:val>
                                            <p:strVal val="#ppt_y-.1"/>
                                          </p:val>
                                        </p:tav>
                                        <p:tav tm="100000">
                                          <p:val>
                                            <p:strVal val="#ppt_y"/>
                                          </p:val>
                                        </p:tav>
                                      </p:tavLst>
                                    </p:anim>
                                  </p:childTnLst>
                                </p:cTn>
                              </p:par>
                              <p:par>
                                <p:cTn id="173" presetID="47" presetClass="entr" presetSubtype="0" fill="hold" grpId="0" nodeType="withEffect">
                                  <p:stCondLst>
                                    <p:cond delay="0"/>
                                  </p:stCondLst>
                                  <p:childTnLst>
                                    <p:set>
                                      <p:cBhvr>
                                        <p:cTn id="174" dur="1" fill="hold">
                                          <p:stCondLst>
                                            <p:cond delay="0"/>
                                          </p:stCondLst>
                                        </p:cTn>
                                        <p:tgtEl>
                                          <p:spTgt spid="32"/>
                                        </p:tgtEl>
                                        <p:attrNameLst>
                                          <p:attrName>style.visibility</p:attrName>
                                        </p:attrNameLst>
                                      </p:cBhvr>
                                      <p:to>
                                        <p:strVal val="visible"/>
                                      </p:to>
                                    </p:set>
                                    <p:animEffect transition="in" filter="fade">
                                      <p:cBhvr>
                                        <p:cTn id="175" dur="500"/>
                                        <p:tgtEl>
                                          <p:spTgt spid="32"/>
                                        </p:tgtEl>
                                      </p:cBhvr>
                                    </p:animEffect>
                                    <p:anim calcmode="lin" valueType="num">
                                      <p:cBhvr>
                                        <p:cTn id="176" dur="500" fill="hold"/>
                                        <p:tgtEl>
                                          <p:spTgt spid="32"/>
                                        </p:tgtEl>
                                        <p:attrNameLst>
                                          <p:attrName>ppt_x</p:attrName>
                                        </p:attrNameLst>
                                      </p:cBhvr>
                                      <p:tavLst>
                                        <p:tav tm="0">
                                          <p:val>
                                            <p:strVal val="#ppt_x"/>
                                          </p:val>
                                        </p:tav>
                                        <p:tav tm="100000">
                                          <p:val>
                                            <p:strVal val="#ppt_x"/>
                                          </p:val>
                                        </p:tav>
                                      </p:tavLst>
                                    </p:anim>
                                    <p:anim calcmode="lin" valueType="num">
                                      <p:cBhvr>
                                        <p:cTn id="177"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29" grpId="0" animBg="1"/>
      <p:bldP spid="29" grpId="1" animBg="1"/>
      <p:bldP spid="40" grpId="0" animBg="1"/>
      <p:bldP spid="30" grpId="0" animBg="1"/>
      <p:bldP spid="32" grpId="0" animBg="1"/>
      <p:bldP spid="35" grpId="0" animBg="1"/>
      <p:bldP spid="31" grpId="0"/>
      <p:bldP spid="31" grpId="1"/>
      <p:bldP spid="36" grpId="0" animBg="1"/>
      <p:bldP spid="38" grpId="0" animBg="1"/>
      <p:bldP spid="39" grpId="0" animBg="1"/>
      <p:bldP spid="34" grpId="0"/>
      <p:bldP spid="34" grpId="1"/>
      <p:bldP spid="37" grpId="0"/>
      <p:bldP spid="3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8"/>
          <p:cNvGrpSpPr/>
          <p:nvPr/>
        </p:nvGrpSpPr>
        <p:grpSpPr>
          <a:xfrm>
            <a:off x="802350" y="3759200"/>
            <a:ext cx="7579650" cy="2946400"/>
            <a:chOff x="838200" y="3962400"/>
            <a:chExt cx="7579650" cy="2946400"/>
          </a:xfrm>
        </p:grpSpPr>
        <p:grpSp>
          <p:nvGrpSpPr>
            <p:cNvPr id="4" name="Group 37"/>
            <p:cNvGrpSpPr/>
            <p:nvPr/>
          </p:nvGrpSpPr>
          <p:grpSpPr>
            <a:xfrm>
              <a:off x="838200" y="5076021"/>
              <a:ext cx="1397645" cy="719159"/>
              <a:chOff x="2743200" y="6261100"/>
              <a:chExt cx="1397645" cy="719159"/>
            </a:xfrm>
          </p:grpSpPr>
          <p:sp>
            <p:nvSpPr>
              <p:cNvPr id="24" name="Rectangle 23"/>
              <p:cNvSpPr/>
              <p:nvPr/>
            </p:nvSpPr>
            <p:spPr>
              <a:xfrm>
                <a:off x="2743200" y="6325632"/>
                <a:ext cx="228600" cy="2286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743200" y="6706632"/>
                <a:ext cx="228600" cy="2286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002791" y="6261100"/>
                <a:ext cx="807209" cy="369332"/>
              </a:xfrm>
              <a:prstGeom prst="rect">
                <a:avLst/>
              </a:prstGeom>
              <a:noFill/>
            </p:spPr>
            <p:txBody>
              <a:bodyPr wrap="none" rtlCol="0">
                <a:spAutoFit/>
              </a:bodyPr>
              <a:lstStyle/>
              <a:p>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29" name="TextBox 28"/>
              <p:cNvSpPr txBox="1"/>
              <p:nvPr/>
            </p:nvSpPr>
            <p:spPr>
              <a:xfrm>
                <a:off x="2992582" y="6610927"/>
                <a:ext cx="1148263" cy="369332"/>
              </a:xfrm>
              <a:prstGeom prst="rect">
                <a:avLst/>
              </a:prstGeom>
              <a:noFill/>
            </p:spPr>
            <p:txBody>
              <a:bodyPr wrap="none" rtlCol="0">
                <a:spAutoFit/>
              </a:bodyPr>
              <a:lstStyle/>
              <a:p>
                <a:r>
                  <a:rPr lang="en-US" dirty="0" smtClean="0">
                    <a:latin typeface="Times New Roman" pitchFamily="18" charset="0"/>
                    <a:cs typeface="Times New Roman" pitchFamily="18" charset="0"/>
                  </a:rPr>
                  <a:t>Nonverbal</a:t>
                </a:r>
                <a:endParaRPr lang="en-US" dirty="0">
                  <a:latin typeface="Times New Roman" pitchFamily="18" charset="0"/>
                  <a:cs typeface="Times New Roman" pitchFamily="18" charset="0"/>
                </a:endParaRPr>
              </a:p>
            </p:txBody>
          </p:sp>
        </p:grpSp>
        <p:grpSp>
          <p:nvGrpSpPr>
            <p:cNvPr id="5" name="Group 36"/>
            <p:cNvGrpSpPr/>
            <p:nvPr/>
          </p:nvGrpSpPr>
          <p:grpSpPr>
            <a:xfrm>
              <a:off x="6629400" y="5064475"/>
              <a:ext cx="1788450" cy="742250"/>
              <a:chOff x="5410200" y="6248400"/>
              <a:chExt cx="1788450" cy="742250"/>
            </a:xfrm>
          </p:grpSpPr>
          <p:sp>
            <p:nvSpPr>
              <p:cNvPr id="26" name="Rectangle 25"/>
              <p:cNvSpPr/>
              <p:nvPr/>
            </p:nvSpPr>
            <p:spPr>
              <a:xfrm>
                <a:off x="5410200" y="6325632"/>
                <a:ext cx="228600" cy="228600"/>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410200" y="6706632"/>
                <a:ext cx="228600" cy="2286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628409" y="6621318"/>
                <a:ext cx="941283" cy="369332"/>
              </a:xfrm>
              <a:prstGeom prst="rect">
                <a:avLst/>
              </a:prstGeom>
              <a:noFill/>
            </p:spPr>
            <p:txBody>
              <a:bodyPr wrap="none" rtlCol="0">
                <a:spAutoFit/>
              </a:bodyPr>
              <a:lstStyle/>
              <a:p>
                <a:r>
                  <a:rPr lang="en-US" dirty="0" smtClean="0">
                    <a:latin typeface="Times New Roman" pitchFamily="18" charset="0"/>
                    <a:cs typeface="Times New Roman" pitchFamily="18" charset="0"/>
                  </a:rPr>
                  <a:t>Prosody</a:t>
                </a:r>
                <a:endParaRPr lang="en-US" dirty="0">
                  <a:latin typeface="Times New Roman" pitchFamily="18" charset="0"/>
                  <a:cs typeface="Times New Roman" pitchFamily="18" charset="0"/>
                </a:endParaRPr>
              </a:p>
            </p:txBody>
          </p:sp>
          <p:sp>
            <p:nvSpPr>
              <p:cNvPr id="31" name="TextBox 30"/>
              <p:cNvSpPr txBox="1"/>
              <p:nvPr/>
            </p:nvSpPr>
            <p:spPr>
              <a:xfrm>
                <a:off x="5636491" y="6248400"/>
                <a:ext cx="1562159" cy="369332"/>
              </a:xfrm>
              <a:prstGeom prst="rect">
                <a:avLst/>
              </a:prstGeom>
              <a:noFill/>
            </p:spPr>
            <p:txBody>
              <a:bodyPr wrap="none" rtlCol="0">
                <a:spAutoFit/>
              </a:bodyPr>
              <a:lstStyle/>
              <a:p>
                <a:r>
                  <a:rPr lang="en-US" dirty="0" smtClean="0">
                    <a:latin typeface="Times New Roman" pitchFamily="18" charset="0"/>
                    <a:cs typeface="Times New Roman" pitchFamily="18" charset="0"/>
                  </a:rPr>
                  <a:t>Face and Body</a:t>
                </a:r>
                <a:endParaRPr lang="en-US" dirty="0">
                  <a:latin typeface="Times New Roman" pitchFamily="18" charset="0"/>
                  <a:cs typeface="Times New Roman" pitchFamily="18" charset="0"/>
                </a:endParaRPr>
              </a:p>
            </p:txBody>
          </p:sp>
        </p:grpSp>
        <p:grpSp>
          <p:nvGrpSpPr>
            <p:cNvPr id="6" name="Group 32"/>
            <p:cNvGrpSpPr/>
            <p:nvPr/>
          </p:nvGrpSpPr>
          <p:grpSpPr>
            <a:xfrm>
              <a:off x="2209800" y="3962400"/>
              <a:ext cx="4343400" cy="2946400"/>
              <a:chOff x="533400" y="4191000"/>
              <a:chExt cx="4343400" cy="2946400"/>
            </a:xfrm>
          </p:grpSpPr>
          <p:graphicFrame>
            <p:nvGraphicFramePr>
              <p:cNvPr id="22" name="Chart 21"/>
              <p:cNvGraphicFramePr/>
              <p:nvPr/>
            </p:nvGraphicFramePr>
            <p:xfrm>
              <a:off x="533400" y="4191000"/>
              <a:ext cx="4343400" cy="2946400"/>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p:cNvSpPr txBox="1"/>
              <p:nvPr/>
            </p:nvSpPr>
            <p:spPr>
              <a:xfrm>
                <a:off x="1676400" y="5410200"/>
                <a:ext cx="587020" cy="369332"/>
              </a:xfrm>
              <a:prstGeom prst="rect">
                <a:avLst/>
              </a:prstGeom>
              <a:noFill/>
            </p:spPr>
            <p:txBody>
              <a:bodyPr wrap="none" rtlCol="0">
                <a:spAutoFit/>
              </a:bodyPr>
              <a:lstStyle/>
              <a:p>
                <a:r>
                  <a:rPr lang="en-US" b="1" dirty="0" smtClean="0"/>
                  <a:t>65%</a:t>
                </a:r>
                <a:endParaRPr lang="en-US" b="1" dirty="0"/>
              </a:p>
            </p:txBody>
          </p:sp>
        </p:grpSp>
      </p:grpSp>
      <p:pic>
        <p:nvPicPr>
          <p:cNvPr id="19" name="Picture 2"/>
          <p:cNvPicPr>
            <a:picLocks noGrp="1" noChangeAspect="1" noChangeArrowheads="1"/>
          </p:cNvPicPr>
          <p:nvPr>
            <p:ph sz="quarter" idx="1"/>
          </p:nvPr>
        </p:nvPicPr>
        <p:blipFill>
          <a:blip r:embed="rId4" cstate="print"/>
          <a:srcRect/>
          <a:stretch>
            <a:fillRect/>
          </a:stretch>
        </p:blipFill>
        <p:spPr bwMode="auto">
          <a:xfrm>
            <a:off x="2209800" y="990600"/>
            <a:ext cx="4677166" cy="312420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152400"/>
            <a:ext cx="8229600" cy="914400"/>
          </a:xfrm>
          <a:prstGeom prst="roundRect">
            <a:avLst/>
          </a:prstGeom>
          <a:solidFill>
            <a:srgbClr val="F2F2F2"/>
          </a:solidFill>
          <a:effectLst>
            <a:outerShdw blurRad="50800" dist="38100" dir="2700000" algn="tl" rotWithShape="0">
              <a:prstClr val="black">
                <a:alpha val="40000"/>
              </a:prstClr>
            </a:outerShdw>
          </a:effectLst>
        </p:spPr>
        <p:txBody>
          <a:bodyPr>
            <a:normAutofit/>
          </a:bodyPr>
          <a:lstStyle/>
          <a:p>
            <a:r>
              <a:rPr lang="en-US" dirty="0" smtClean="0"/>
              <a:t>Non Verbal Cues</a:t>
            </a:r>
            <a:endParaRPr lang="en-US" sz="3600" dirty="0"/>
          </a:p>
        </p:txBody>
      </p:sp>
      <p:cxnSp>
        <p:nvCxnSpPr>
          <p:cNvPr id="11" name="Straight Connector 10"/>
          <p:cNvCxnSpPr/>
          <p:nvPr/>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7" name="Picture 6" descr="I:\CUbiC\Images\CUbiC Logo\CUbiC Logo.JPG"/>
          <p:cNvPicPr>
            <a:picLocks noChangeAspect="1" noChangeArrowheads="1"/>
          </p:cNvPicPr>
          <p:nvPr/>
        </p:nvPicPr>
        <p:blipFill>
          <a:blip r:embed="rId5"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3" name="Picture 2" descr="I:\ASU\Logos\lwm1_mg.jpg"/>
          <p:cNvPicPr>
            <a:picLocks noChangeAspect="1" noChangeArrowheads="1"/>
          </p:cNvPicPr>
          <p:nvPr/>
        </p:nvPicPr>
        <p:blipFill>
          <a:blip r:embed="rId6"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5" name="TextBox 14"/>
          <p:cNvSpPr txBox="1"/>
          <p:nvPr/>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sp>
        <p:nvSpPr>
          <p:cNvPr id="10" name="Rounded Rectangle 9"/>
          <p:cNvSpPr/>
          <p:nvPr/>
        </p:nvSpPr>
        <p:spPr>
          <a:xfrm>
            <a:off x="4800600" y="2971800"/>
            <a:ext cx="1600200" cy="6858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16" name="Rounded Rectangle 15"/>
          <p:cNvSpPr/>
          <p:nvPr/>
        </p:nvSpPr>
        <p:spPr>
          <a:xfrm>
            <a:off x="2362200" y="2971800"/>
            <a:ext cx="1600200" cy="6858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Non Verbal</a:t>
            </a:r>
            <a:endParaRPr lang="en-US" dirty="0">
              <a:latin typeface="Times New Roman" pitchFamily="18" charset="0"/>
              <a:cs typeface="Times New Roman" pitchFamily="18" charset="0"/>
            </a:endParaRPr>
          </a:p>
        </p:txBody>
      </p:sp>
      <p:pic>
        <p:nvPicPr>
          <p:cNvPr id="31746" name="Picture 2" descr="Leakiness"/>
          <p:cNvPicPr>
            <a:picLocks noChangeAspect="1" noChangeArrowheads="1"/>
          </p:cNvPicPr>
          <p:nvPr/>
        </p:nvPicPr>
        <p:blipFill>
          <a:blip r:embed="rId7" cstate="print"/>
          <a:srcRect/>
          <a:stretch>
            <a:fillRect/>
          </a:stretch>
        </p:blipFill>
        <p:spPr bwMode="auto">
          <a:xfrm>
            <a:off x="1690693" y="1524000"/>
            <a:ext cx="6234107" cy="4433262"/>
          </a:xfrm>
          <a:prstGeom prst="rect">
            <a:avLst/>
          </a:prstGeom>
          <a:ln>
            <a:noFill/>
          </a:ln>
          <a:effectLst>
            <a:outerShdw blurRad="190500" algn="tl" rotWithShape="0">
              <a:srgbClr val="000000">
                <a:alpha val="70000"/>
              </a:srgbClr>
            </a:outerShdw>
          </a:effectLst>
        </p:spPr>
      </p:pic>
      <p:grpSp>
        <p:nvGrpSpPr>
          <p:cNvPr id="55" name="Group 54"/>
          <p:cNvGrpSpPr/>
          <p:nvPr/>
        </p:nvGrpSpPr>
        <p:grpSpPr>
          <a:xfrm>
            <a:off x="6080452" y="2133600"/>
            <a:ext cx="1694639" cy="3733800"/>
            <a:chOff x="3962400" y="1905000"/>
            <a:chExt cx="1694639" cy="3733800"/>
          </a:xfrm>
        </p:grpSpPr>
        <p:pic>
          <p:nvPicPr>
            <p:cNvPr id="40" name="Picture 2"/>
            <p:cNvPicPr>
              <a:picLocks noChangeAspect="1" noChangeArrowheads="1"/>
            </p:cNvPicPr>
            <p:nvPr/>
          </p:nvPicPr>
          <p:blipFill>
            <a:blip r:embed="rId8" cstate="print"/>
            <a:srcRect r="44335"/>
            <a:stretch>
              <a:fillRect/>
            </a:stretch>
          </p:blipFill>
          <p:spPr bwMode="auto">
            <a:xfrm>
              <a:off x="4063876" y="4724400"/>
              <a:ext cx="839096" cy="914400"/>
            </a:xfrm>
            <a:prstGeom prst="rect">
              <a:avLst/>
            </a:prstGeom>
            <a:noFill/>
            <a:ln w="9525">
              <a:noFill/>
              <a:miter lim="800000"/>
              <a:headEnd/>
              <a:tailEnd/>
            </a:ln>
            <a:effectLst/>
          </p:spPr>
        </p:pic>
        <p:sp>
          <p:nvSpPr>
            <p:cNvPr id="42" name="TextBox 41"/>
            <p:cNvSpPr txBox="1"/>
            <p:nvPr/>
          </p:nvSpPr>
          <p:spPr>
            <a:xfrm>
              <a:off x="4953000" y="5027712"/>
              <a:ext cx="704039" cy="307777"/>
            </a:xfrm>
            <a:prstGeom prst="rect">
              <a:avLst/>
            </a:prstGeom>
            <a:noFill/>
          </p:spPr>
          <p:txBody>
            <a:bodyPr wrap="none" rtlCol="0">
              <a:spAutoFit/>
            </a:bodyPr>
            <a:lstStyle/>
            <a:p>
              <a:r>
                <a:rPr lang="en-US" sz="1400" dirty="0" smtClean="0">
                  <a:latin typeface="Times" pitchFamily="18" charset="0"/>
                  <a:cs typeface="Times" pitchFamily="18" charset="0"/>
                </a:rPr>
                <a:t>Speech</a:t>
              </a:r>
              <a:endParaRPr lang="en-US" sz="1400" dirty="0">
                <a:latin typeface="Times" pitchFamily="18" charset="0"/>
                <a:cs typeface="Times" pitchFamily="18" charset="0"/>
              </a:endParaRPr>
            </a:p>
          </p:txBody>
        </p:sp>
        <p:pic>
          <p:nvPicPr>
            <p:cNvPr id="43" name="Picture 42" descr="face1.jpg"/>
            <p:cNvPicPr>
              <a:picLocks noChangeAspect="1"/>
            </p:cNvPicPr>
            <p:nvPr/>
          </p:nvPicPr>
          <p:blipFill>
            <a:blip r:embed="rId9" cstate="print"/>
            <a:stretch>
              <a:fillRect/>
            </a:stretch>
          </p:blipFill>
          <p:spPr>
            <a:xfrm>
              <a:off x="3962400" y="1905000"/>
              <a:ext cx="1042048" cy="814351"/>
            </a:xfrm>
            <a:prstGeom prst="rect">
              <a:avLst/>
            </a:prstGeom>
          </p:spPr>
        </p:pic>
        <p:pic>
          <p:nvPicPr>
            <p:cNvPr id="44" name="Picture 43" descr="speech1.jpg"/>
            <p:cNvPicPr>
              <a:picLocks noChangeAspect="1"/>
            </p:cNvPicPr>
            <p:nvPr/>
          </p:nvPicPr>
          <p:blipFill>
            <a:blip r:embed="rId10" cstate="print"/>
            <a:srcRect l="18497"/>
            <a:stretch>
              <a:fillRect/>
            </a:stretch>
          </p:blipFill>
          <p:spPr>
            <a:xfrm>
              <a:off x="3979064" y="3810000"/>
              <a:ext cx="1008721" cy="762000"/>
            </a:xfrm>
            <a:prstGeom prst="rect">
              <a:avLst/>
            </a:prstGeom>
          </p:spPr>
        </p:pic>
        <p:pic>
          <p:nvPicPr>
            <p:cNvPr id="45" name="Picture 44" descr="J-102-0013_vitruvian_man_500.jpg"/>
            <p:cNvPicPr>
              <a:picLocks noChangeAspect="1"/>
            </p:cNvPicPr>
            <p:nvPr/>
          </p:nvPicPr>
          <p:blipFill>
            <a:blip r:embed="rId11" cstate="print"/>
            <a:stretch>
              <a:fillRect/>
            </a:stretch>
          </p:blipFill>
          <p:spPr>
            <a:xfrm>
              <a:off x="4064324" y="2895600"/>
              <a:ext cx="838200" cy="838200"/>
            </a:xfrm>
            <a:prstGeom prst="rect">
              <a:avLst/>
            </a:prstGeom>
          </p:spPr>
        </p:pic>
        <p:sp>
          <p:nvSpPr>
            <p:cNvPr id="46" name="TextBox 45"/>
            <p:cNvSpPr txBox="1"/>
            <p:nvPr/>
          </p:nvSpPr>
          <p:spPr>
            <a:xfrm>
              <a:off x="5018723" y="2142898"/>
              <a:ext cx="572593" cy="338554"/>
            </a:xfrm>
            <a:prstGeom prst="rect">
              <a:avLst/>
            </a:prstGeom>
            <a:noFill/>
          </p:spPr>
          <p:txBody>
            <a:bodyPr wrap="none" rtlCol="0">
              <a:spAutoFit/>
            </a:bodyPr>
            <a:lstStyle/>
            <a:p>
              <a:r>
                <a:rPr lang="en-US" sz="1600" dirty="0" smtClean="0">
                  <a:latin typeface="Times" pitchFamily="18" charset="0"/>
                </a:rPr>
                <a:t>Face</a:t>
              </a:r>
              <a:endParaRPr lang="en-US" sz="1600" dirty="0">
                <a:latin typeface="Times" pitchFamily="18" charset="0"/>
              </a:endParaRPr>
            </a:p>
          </p:txBody>
        </p:sp>
        <p:sp>
          <p:nvSpPr>
            <p:cNvPr id="51" name="TextBox 50"/>
            <p:cNvSpPr txBox="1"/>
            <p:nvPr/>
          </p:nvSpPr>
          <p:spPr>
            <a:xfrm>
              <a:off x="4990670" y="3145423"/>
              <a:ext cx="628698" cy="338554"/>
            </a:xfrm>
            <a:prstGeom prst="rect">
              <a:avLst/>
            </a:prstGeom>
            <a:noFill/>
          </p:spPr>
          <p:txBody>
            <a:bodyPr wrap="none" rtlCol="0">
              <a:spAutoFit/>
            </a:bodyPr>
            <a:lstStyle/>
            <a:p>
              <a:r>
                <a:rPr lang="en-US" sz="1600" dirty="0" smtClean="0">
                  <a:latin typeface="Times" pitchFamily="18" charset="0"/>
                </a:rPr>
                <a:t>Body</a:t>
              </a:r>
              <a:endParaRPr lang="en-US" sz="1600" dirty="0">
                <a:latin typeface="Times" pitchFamily="18" charset="0"/>
              </a:endParaRPr>
            </a:p>
          </p:txBody>
        </p:sp>
        <p:sp>
          <p:nvSpPr>
            <p:cNvPr id="53" name="TextBox 52"/>
            <p:cNvSpPr txBox="1"/>
            <p:nvPr/>
          </p:nvSpPr>
          <p:spPr>
            <a:xfrm>
              <a:off x="4980636" y="4021723"/>
              <a:ext cx="648767" cy="338554"/>
            </a:xfrm>
            <a:prstGeom prst="rect">
              <a:avLst/>
            </a:prstGeom>
            <a:noFill/>
          </p:spPr>
          <p:txBody>
            <a:bodyPr wrap="none" rtlCol="0">
              <a:spAutoFit/>
            </a:bodyPr>
            <a:lstStyle/>
            <a:p>
              <a:r>
                <a:rPr lang="en-US" sz="1600" dirty="0" smtClean="0">
                  <a:latin typeface="Times" pitchFamily="18" charset="0"/>
                </a:rPr>
                <a:t>Voice</a:t>
              </a:r>
              <a:endParaRPr lang="en-US" sz="1600" dirty="0">
                <a:latin typeface="Times" pitchFamily="18" charset="0"/>
              </a:endParaRPr>
            </a:p>
          </p:txBody>
        </p:sp>
      </p:grpSp>
      <p:grpSp>
        <p:nvGrpSpPr>
          <p:cNvPr id="68" name="Group 67"/>
          <p:cNvGrpSpPr/>
          <p:nvPr/>
        </p:nvGrpSpPr>
        <p:grpSpPr>
          <a:xfrm>
            <a:off x="4785052" y="1219200"/>
            <a:ext cx="1158548" cy="4581524"/>
            <a:chOff x="4785052" y="1219200"/>
            <a:chExt cx="1158548" cy="4581524"/>
          </a:xfrm>
        </p:grpSpPr>
        <p:sp>
          <p:nvSpPr>
            <p:cNvPr id="56" name="Rectangle 55"/>
            <p:cNvSpPr/>
            <p:nvPr/>
          </p:nvSpPr>
          <p:spPr>
            <a:xfrm>
              <a:off x="4937452" y="4800599"/>
              <a:ext cx="762000" cy="100012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56"/>
            <p:cNvSpPr/>
            <p:nvPr/>
          </p:nvSpPr>
          <p:spPr>
            <a:xfrm>
              <a:off x="4937452" y="2133600"/>
              <a:ext cx="762000" cy="2667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8" name="TextBox 57"/>
            <p:cNvSpPr txBox="1"/>
            <p:nvPr/>
          </p:nvSpPr>
          <p:spPr>
            <a:xfrm rot="16200000">
              <a:off x="4730167" y="4845835"/>
              <a:ext cx="1091998" cy="646331"/>
            </a:xfrm>
            <a:prstGeom prst="rect">
              <a:avLst/>
            </a:prstGeom>
            <a:noFill/>
          </p:spPr>
          <p:txBody>
            <a:bodyPr wrap="square" rtlCol="0">
              <a:spAutoFit/>
            </a:bodyPr>
            <a:lstStyle/>
            <a:p>
              <a:r>
                <a:rPr lang="en-US" dirty="0" smtClean="0">
                  <a:solidFill>
                    <a:schemeClr val="bg1"/>
                  </a:solidFill>
                  <a:latin typeface="Times" pitchFamily="18" charset="0"/>
                  <a:cs typeface="Times" pitchFamily="18" charset="0"/>
                </a:rPr>
                <a:t>Verbal (35%)</a:t>
              </a:r>
              <a:endParaRPr lang="en-US" dirty="0">
                <a:solidFill>
                  <a:schemeClr val="bg1"/>
                </a:solidFill>
                <a:latin typeface="Times" pitchFamily="18" charset="0"/>
                <a:cs typeface="Times" pitchFamily="18" charset="0"/>
              </a:endParaRPr>
            </a:p>
          </p:txBody>
        </p:sp>
        <p:sp>
          <p:nvSpPr>
            <p:cNvPr id="59" name="TextBox 58"/>
            <p:cNvSpPr txBox="1"/>
            <p:nvPr/>
          </p:nvSpPr>
          <p:spPr>
            <a:xfrm rot="16200000">
              <a:off x="4339006" y="3235816"/>
              <a:ext cx="1871025"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Non-verbal (65%)</a:t>
              </a:r>
              <a:endParaRPr lang="en-US" dirty="0">
                <a:solidFill>
                  <a:schemeClr val="bg1"/>
                </a:solidFill>
                <a:latin typeface="Times" pitchFamily="18" charset="0"/>
                <a:cs typeface="Times" pitchFamily="18" charset="0"/>
              </a:endParaRPr>
            </a:p>
          </p:txBody>
        </p:sp>
        <p:sp>
          <p:nvSpPr>
            <p:cNvPr id="60" name="TextBox 59"/>
            <p:cNvSpPr txBox="1"/>
            <p:nvPr/>
          </p:nvSpPr>
          <p:spPr>
            <a:xfrm>
              <a:off x="4785052" y="1219200"/>
              <a:ext cx="1158548" cy="923330"/>
            </a:xfrm>
            <a:prstGeom prst="rect">
              <a:avLst/>
            </a:prstGeom>
            <a:noFill/>
          </p:spPr>
          <p:txBody>
            <a:bodyPr wrap="square" rtlCol="0">
              <a:spAutoFit/>
            </a:bodyPr>
            <a:lstStyle/>
            <a:p>
              <a:pPr algn="ctr"/>
              <a:r>
                <a:rPr lang="en-US" b="1" dirty="0" smtClean="0">
                  <a:latin typeface="Times" pitchFamily="18" charset="0"/>
                  <a:cs typeface="Times" pitchFamily="18" charset="0"/>
                </a:rPr>
                <a:t>Enactor   - Encoding</a:t>
              </a:r>
              <a:endParaRPr lang="en-US" b="1" dirty="0">
                <a:latin typeface="Times" pitchFamily="18" charset="0"/>
                <a:cs typeface="Times" pitchFamily="18" charset="0"/>
              </a:endParaRPr>
            </a:p>
          </p:txBody>
        </p:sp>
      </p:grpSp>
      <p:grpSp>
        <p:nvGrpSpPr>
          <p:cNvPr id="69" name="Group 68"/>
          <p:cNvGrpSpPr/>
          <p:nvPr/>
        </p:nvGrpSpPr>
        <p:grpSpPr>
          <a:xfrm>
            <a:off x="7620000" y="1219200"/>
            <a:ext cx="1143000" cy="4581525"/>
            <a:chOff x="7620000" y="1219200"/>
            <a:chExt cx="1143000" cy="4581525"/>
          </a:xfrm>
        </p:grpSpPr>
        <p:sp>
          <p:nvSpPr>
            <p:cNvPr id="63" name="Rectangle 62"/>
            <p:cNvSpPr/>
            <p:nvPr/>
          </p:nvSpPr>
          <p:spPr>
            <a:xfrm>
              <a:off x="7756852" y="4048125"/>
              <a:ext cx="762000" cy="1752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4" name="Rectangle 63"/>
            <p:cNvSpPr/>
            <p:nvPr/>
          </p:nvSpPr>
          <p:spPr>
            <a:xfrm>
              <a:off x="7756852" y="2133600"/>
              <a:ext cx="762000" cy="1905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TextBox 64"/>
            <p:cNvSpPr txBox="1"/>
            <p:nvPr/>
          </p:nvSpPr>
          <p:spPr>
            <a:xfrm rot="16200000">
              <a:off x="7366797" y="4692008"/>
              <a:ext cx="1454244"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Audio (54 %)</a:t>
              </a:r>
              <a:endParaRPr lang="en-US" dirty="0">
                <a:solidFill>
                  <a:schemeClr val="bg1"/>
                </a:solidFill>
                <a:latin typeface="Times" pitchFamily="18" charset="0"/>
                <a:cs typeface="Times" pitchFamily="18" charset="0"/>
              </a:endParaRPr>
            </a:p>
          </p:txBody>
        </p:sp>
        <p:sp>
          <p:nvSpPr>
            <p:cNvPr id="66" name="TextBox 65"/>
            <p:cNvSpPr txBox="1"/>
            <p:nvPr/>
          </p:nvSpPr>
          <p:spPr>
            <a:xfrm rot="16200000">
              <a:off x="7372565" y="2863208"/>
              <a:ext cx="1466042"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Visual  (46%)</a:t>
              </a:r>
              <a:endParaRPr lang="en-US" dirty="0">
                <a:solidFill>
                  <a:schemeClr val="bg1"/>
                </a:solidFill>
                <a:latin typeface="Times" pitchFamily="18" charset="0"/>
                <a:cs typeface="Times" pitchFamily="18" charset="0"/>
              </a:endParaRPr>
            </a:p>
          </p:txBody>
        </p:sp>
        <p:sp>
          <p:nvSpPr>
            <p:cNvPr id="67" name="TextBox 66"/>
            <p:cNvSpPr txBox="1"/>
            <p:nvPr/>
          </p:nvSpPr>
          <p:spPr>
            <a:xfrm>
              <a:off x="7620000" y="1219200"/>
              <a:ext cx="1143000" cy="923330"/>
            </a:xfrm>
            <a:prstGeom prst="rect">
              <a:avLst/>
            </a:prstGeom>
            <a:noFill/>
          </p:spPr>
          <p:txBody>
            <a:bodyPr wrap="square" rtlCol="0">
              <a:spAutoFit/>
            </a:bodyPr>
            <a:lstStyle/>
            <a:p>
              <a:pPr algn="ctr"/>
              <a:r>
                <a:rPr lang="en-US" b="1" dirty="0" smtClean="0">
                  <a:latin typeface="Times" pitchFamily="18" charset="0"/>
                  <a:cs typeface="Times" pitchFamily="18" charset="0"/>
                </a:rPr>
                <a:t>Recipient - Decoding</a:t>
              </a:r>
              <a:endParaRPr lang="en-US" b="1" dirty="0">
                <a:latin typeface="Times" pitchFamily="18" charset="0"/>
                <a:cs typeface="Times" pitchFamily="18" charset="0"/>
              </a:endParaRPr>
            </a:p>
          </p:txBody>
        </p:sp>
      </p:grpSp>
      <p:sp>
        <p:nvSpPr>
          <p:cNvPr id="4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9" presetClass="exit" presetSubtype="0" fill="hold" grpId="2" nodeType="withEffect">
                                  <p:stCondLst>
                                    <p:cond delay="0"/>
                                  </p:stCondLst>
                                  <p:childTnLst>
                                    <p:animEffect transition="out" filter="dissolv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9" presetClass="exit" presetSubtype="0" fill="hold" grpId="2" nodeType="withEffect">
                                  <p:stCondLst>
                                    <p:cond delay="0"/>
                                  </p:stCondLst>
                                  <p:childTnLst>
                                    <p:animEffect transition="out" filter="dissolv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31746"/>
                                        </p:tgtEl>
                                        <p:attrNameLst>
                                          <p:attrName>style.visibility</p:attrName>
                                        </p:attrNameLst>
                                      </p:cBhvr>
                                      <p:to>
                                        <p:strVal val="visible"/>
                                      </p:to>
                                    </p:set>
                                    <p:anim calcmode="lin" valueType="num">
                                      <p:cBhvr additive="base">
                                        <p:cTn id="26" dur="500" fill="hold"/>
                                        <p:tgtEl>
                                          <p:spTgt spid="31746"/>
                                        </p:tgtEl>
                                        <p:attrNameLst>
                                          <p:attrName>ppt_x</p:attrName>
                                        </p:attrNameLst>
                                      </p:cBhvr>
                                      <p:tavLst>
                                        <p:tav tm="0">
                                          <p:val>
                                            <p:strVal val="#ppt_x"/>
                                          </p:val>
                                        </p:tav>
                                        <p:tav tm="100000">
                                          <p:val>
                                            <p:strVal val="#ppt_x"/>
                                          </p:val>
                                        </p:tav>
                                      </p:tavLst>
                                    </p:anim>
                                    <p:anim calcmode="lin" valueType="num">
                                      <p:cBhvr additive="base">
                                        <p:cTn id="27" dur="500" fill="hold"/>
                                        <p:tgtEl>
                                          <p:spTgt spid="3174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5" presetClass="path" presetSubtype="0" accel="50000" decel="50000" fill="hold" nodeType="clickEffect">
                                  <p:stCondLst>
                                    <p:cond delay="0"/>
                                  </p:stCondLst>
                                  <p:childTnLst>
                                    <p:animMotion origin="layout" path="M 2.22222E-6 4.96762E-6 L -0.31736 -0.00093 " pathEditMode="relative" rAng="0" ptsTypes="AA">
                                      <p:cBhvr>
                                        <p:cTn id="31" dur="2000" fill="hold"/>
                                        <p:tgtEl>
                                          <p:spTgt spid="31746"/>
                                        </p:tgtEl>
                                        <p:attrNameLst>
                                          <p:attrName>ppt_x</p:attrName>
                                          <p:attrName>ppt_y</p:attrName>
                                        </p:attrNameLst>
                                      </p:cBhvr>
                                      <p:rCtr x="-159" y="0"/>
                                    </p:animMotion>
                                  </p:childTnLst>
                                </p:cTn>
                              </p:par>
                              <p:par>
                                <p:cTn id="32" presetID="6" presetClass="emph" presetSubtype="0" fill="hold" nodeType="withEffect">
                                  <p:stCondLst>
                                    <p:cond delay="0"/>
                                  </p:stCondLst>
                                  <p:childTnLst>
                                    <p:animScale>
                                      <p:cBhvr>
                                        <p:cTn id="33" dur="2000" fill="hold"/>
                                        <p:tgtEl>
                                          <p:spTgt spid="31746"/>
                                        </p:tgtEl>
                                      </p:cBhvr>
                                      <p:by x="60000" y="60000"/>
                                    </p:animScale>
                                  </p:childTnLst>
                                </p:cTn>
                              </p:par>
                            </p:childTnLst>
                          </p:cTn>
                        </p:par>
                        <p:par>
                          <p:cTn id="34" fill="hold">
                            <p:stCondLst>
                              <p:cond delay="2000"/>
                            </p:stCondLst>
                            <p:childTnLst>
                              <p:par>
                                <p:cTn id="35" presetID="3" presetClass="entr" presetSubtype="10" fill="hold"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blinds(horizontal)">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checkerboard(across)">
                                      <p:cBhvr>
                                        <p:cTn id="42" dur="500"/>
                                        <p:tgtEl>
                                          <p:spTgt spid="68"/>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checkerboard(across)">
                                      <p:cBhvr>
                                        <p:cTn id="4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2" animBg="1"/>
      <p:bldP spid="16"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2743200" y="1244600"/>
          <a:ext cx="6096000" cy="233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457200" y="212952"/>
            <a:ext cx="8229600" cy="868362"/>
          </a:xfrm>
        </p:spPr>
        <p:txBody>
          <a:bodyPr/>
          <a:lstStyle/>
          <a:p>
            <a:r>
              <a:rPr lang="en-US" dirty="0" smtClean="0"/>
              <a:t>Visual Non-Verbal Cues in Communication</a:t>
            </a:r>
            <a:endParaRPr lang="en-US" dirty="0"/>
          </a:p>
        </p:txBody>
      </p:sp>
      <p:graphicFrame>
        <p:nvGraphicFramePr>
          <p:cNvPr id="6" name="Diagram 5"/>
          <p:cNvGraphicFramePr/>
          <p:nvPr/>
        </p:nvGraphicFramePr>
        <p:xfrm>
          <a:off x="457200" y="1371600"/>
          <a:ext cx="1981200" cy="3429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Table 8"/>
          <p:cNvGraphicFramePr>
            <a:graphicFrameLocks noGrp="1"/>
          </p:cNvGraphicFramePr>
          <p:nvPr/>
        </p:nvGraphicFramePr>
        <p:xfrm>
          <a:off x="2819400" y="2000250"/>
          <a:ext cx="4419600" cy="1428750"/>
        </p:xfrm>
        <a:graphic>
          <a:graphicData uri="http://schemas.openxmlformats.org/drawingml/2006/table">
            <a:tbl>
              <a:tblPr>
                <a:tableStyleId>{8A107856-5554-42FB-B03E-39F5DBC370BA}</a:tableStyleId>
              </a:tblPr>
              <a:tblGrid>
                <a:gridCol w="4419600"/>
              </a:tblGrid>
              <a:tr h="238125">
                <a:tc>
                  <a:txBody>
                    <a:bodyPr/>
                    <a:lstStyle/>
                    <a:p>
                      <a:pPr marL="0" marR="0" algn="just">
                        <a:spcBef>
                          <a:spcPts val="0"/>
                        </a:spcBef>
                        <a:spcAft>
                          <a:spcPts val="0"/>
                        </a:spcAft>
                      </a:pPr>
                      <a:r>
                        <a:rPr lang="en-US" sz="1400" dirty="0"/>
                        <a:t>Familiarity of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Colors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Other people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a:t>Architectural Designs</a:t>
                      </a:r>
                      <a:endParaRPr lang="en-US" sz="140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Objects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Lighting</a:t>
                      </a:r>
                      <a:endParaRPr lang="en-US" sz="1400" dirty="0">
                        <a:latin typeface="Times"/>
                        <a:ea typeface="Times"/>
                        <a:cs typeface="Times New Roman"/>
                      </a:endParaRPr>
                    </a:p>
                  </a:txBody>
                  <a:tcPr marL="68580" marR="68580" marT="0" marB="0"/>
                </a:tc>
              </a:tr>
            </a:tbl>
          </a:graphicData>
        </a:graphic>
      </p:graphicFrame>
      <p:graphicFrame>
        <p:nvGraphicFramePr>
          <p:cNvPr id="11" name="Table 10"/>
          <p:cNvGraphicFramePr>
            <a:graphicFrameLocks noGrp="1"/>
          </p:cNvGraphicFramePr>
          <p:nvPr/>
        </p:nvGraphicFramePr>
        <p:xfrm>
          <a:off x="2819400" y="2819400"/>
          <a:ext cx="4419600" cy="1920240"/>
        </p:xfrm>
        <a:graphic>
          <a:graphicData uri="http://schemas.openxmlformats.org/drawingml/2006/table">
            <a:tbl>
              <a:tblPr>
                <a:tableStyleId>{16D9F66E-5EB9-4882-86FB-DCBF35E3C3E4}</a:tableStyleId>
              </a:tblPr>
              <a:tblGrid>
                <a:gridCol w="4419600"/>
              </a:tblGrid>
              <a:tr h="213360">
                <a:tc>
                  <a:txBody>
                    <a:bodyPr/>
                    <a:lstStyle/>
                    <a:p>
                      <a:pPr marL="0" marR="0" algn="just">
                        <a:spcBef>
                          <a:spcPts val="0"/>
                        </a:spcBef>
                        <a:spcAft>
                          <a:spcPts val="0"/>
                        </a:spcAft>
                      </a:pPr>
                      <a:r>
                        <a:rPr lang="en-US" sz="1400" dirty="0"/>
                        <a:t>The human facial attractiveness</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body shape</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height of a person</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self image</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body color</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body hair</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clothing</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personality</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body decoration or artifacts</a:t>
                      </a:r>
                      <a:endParaRPr lang="en-US" sz="1400" dirty="0">
                        <a:latin typeface="Times"/>
                        <a:ea typeface="Times"/>
                        <a:cs typeface="Times New Roman"/>
                      </a:endParaRPr>
                    </a:p>
                  </a:txBody>
                  <a:tcPr marL="68580" marR="68580" marT="0" marB="0"/>
                </a:tc>
              </a:tr>
            </a:tbl>
          </a:graphicData>
        </a:graphic>
      </p:graphicFrame>
      <p:graphicFrame>
        <p:nvGraphicFramePr>
          <p:cNvPr id="13" name="Diagram 12"/>
          <p:cNvGraphicFramePr/>
          <p:nvPr/>
        </p:nvGraphicFramePr>
        <p:xfrm>
          <a:off x="2971800" y="3733800"/>
          <a:ext cx="3124200" cy="2286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0"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8">
                                            <p:graphicEl>
                                              <a:dgm id="{4FC02A00-A7DF-4ED1-B79B-12AAFAB470A1}"/>
                                            </p:graphicEl>
                                          </p:spTgt>
                                        </p:tgtEl>
                                        <p:attrNameLst>
                                          <p:attrName>style.visibility</p:attrName>
                                        </p:attrNameLst>
                                      </p:cBhvr>
                                      <p:to>
                                        <p:strVal val="visible"/>
                                      </p:to>
                                    </p:set>
                                    <p:anim calcmode="lin" valueType="num">
                                      <p:cBhvr additive="base">
                                        <p:cTn id="7" dur="500" fill="hold"/>
                                        <p:tgtEl>
                                          <p:spTgt spid="8">
                                            <p:graphicEl>
                                              <a:dgm id="{4FC02A00-A7DF-4ED1-B79B-12AAFAB470A1}"/>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graphicEl>
                                              <a:dgm id="{4FC02A00-A7DF-4ED1-B79B-12AAFAB470A1}"/>
                                            </p:graphicEl>
                                          </p:spTgt>
                                        </p:tgtEl>
                                        <p:attrNameLst>
                                          <p:attrName>ppt_y</p:attrName>
                                        </p:attrNameLst>
                                      </p:cBhvr>
                                      <p:tavLst>
                                        <p:tav tm="0">
                                          <p:val>
                                            <p:strVal val="1+#ppt_h/2"/>
                                          </p:val>
                                        </p:tav>
                                        <p:tav tm="100000">
                                          <p:val>
                                            <p:strVal val="#ppt_y"/>
                                          </p:val>
                                        </p:tav>
                                      </p:tavLst>
                                    </p:anim>
                                  </p:childTnLst>
                                </p:cTn>
                              </p:par>
                              <p:par>
                                <p:cTn id="9" presetID="7" presetClass="entr" presetSubtype="4" fill="hold" grpId="0" nodeType="withEffect">
                                  <p:stCondLst>
                                    <p:cond delay="0"/>
                                  </p:stCondLst>
                                  <p:childTnLst>
                                    <p:set>
                                      <p:cBhvr>
                                        <p:cTn id="10" dur="1" fill="hold">
                                          <p:stCondLst>
                                            <p:cond delay="0"/>
                                          </p:stCondLst>
                                        </p:cTn>
                                        <p:tgtEl>
                                          <p:spTgt spid="8">
                                            <p:graphicEl>
                                              <a:dgm id="{608F6765-047F-4451-857C-C166311AAF76}"/>
                                            </p:graphicEl>
                                          </p:spTgt>
                                        </p:tgtEl>
                                        <p:attrNameLst>
                                          <p:attrName>style.visibility</p:attrName>
                                        </p:attrNameLst>
                                      </p:cBhvr>
                                      <p:to>
                                        <p:strVal val="visible"/>
                                      </p:to>
                                    </p:set>
                                    <p:anim calcmode="lin" valueType="num">
                                      <p:cBhvr additive="base">
                                        <p:cTn id="11" dur="500" fill="hold"/>
                                        <p:tgtEl>
                                          <p:spTgt spid="8">
                                            <p:graphicEl>
                                              <a:dgm id="{608F6765-047F-4451-857C-C166311AAF76}"/>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graphicEl>
                                              <a:dgm id="{608F6765-047F-4451-857C-C166311AAF76}"/>
                                            </p:graphicEl>
                                          </p:spTgt>
                                        </p:tgtEl>
                                        <p:attrNameLst>
                                          <p:attrName>ppt_y</p:attrName>
                                        </p:attrNameLst>
                                      </p:cBhvr>
                                      <p:tavLst>
                                        <p:tav tm="0">
                                          <p:val>
                                            <p:strVal val="1+#ppt_h/2"/>
                                          </p:val>
                                        </p:tav>
                                        <p:tav tm="100000">
                                          <p:val>
                                            <p:strVal val="#ppt_y"/>
                                          </p:val>
                                        </p:tav>
                                      </p:tavLst>
                                    </p:anim>
                                  </p:childTnLst>
                                </p:cTn>
                              </p:par>
                              <p:par>
                                <p:cTn id="13" presetID="7" presetClass="entr" presetSubtype="4" fill="hold" grpId="0" nodeType="withEffect">
                                  <p:stCondLst>
                                    <p:cond delay="0"/>
                                  </p:stCondLst>
                                  <p:childTnLst>
                                    <p:set>
                                      <p:cBhvr>
                                        <p:cTn id="14" dur="1" fill="hold">
                                          <p:stCondLst>
                                            <p:cond delay="0"/>
                                          </p:stCondLst>
                                        </p:cTn>
                                        <p:tgtEl>
                                          <p:spTgt spid="8">
                                            <p:graphicEl>
                                              <a:dgm id="{FC3BEC07-2BD4-45B5-B771-1ADDE70866E8}"/>
                                            </p:graphicEl>
                                          </p:spTgt>
                                        </p:tgtEl>
                                        <p:attrNameLst>
                                          <p:attrName>style.visibility</p:attrName>
                                        </p:attrNameLst>
                                      </p:cBhvr>
                                      <p:to>
                                        <p:strVal val="visible"/>
                                      </p:to>
                                    </p:set>
                                    <p:anim calcmode="lin" valueType="num">
                                      <p:cBhvr additive="base">
                                        <p:cTn id="15" dur="500" fill="hold"/>
                                        <p:tgtEl>
                                          <p:spTgt spid="8">
                                            <p:graphicEl>
                                              <a:dgm id="{FC3BEC07-2BD4-45B5-B771-1ADDE70866E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graphicEl>
                                              <a:dgm id="{FC3BEC07-2BD4-45B5-B771-1ADDE70866E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0 0  L 0 0.33295  E" pathEditMode="relative" ptsTypes="">
                                      <p:cBhvr>
                                        <p:cTn id="20" dur="500" fill="hold"/>
                                        <p:tgtEl>
                                          <p:spTgt spid="8">
                                            <p:graphicEl>
                                              <a:dgm id="{608F6765-047F-4451-857C-C166311AAF76}"/>
                                            </p:graphicEl>
                                          </p:spTgt>
                                        </p:tgtEl>
                                        <p:attrNameLst>
                                          <p:attrName>ppt_x</p:attrName>
                                          <p:attrName>ppt_y</p:attrName>
                                        </p:attrNameLst>
                                      </p:cBhvr>
                                    </p:animMotion>
                                  </p:childTnLst>
                                </p:cTn>
                              </p:par>
                              <p:par>
                                <p:cTn id="21" presetID="42" presetClass="path" presetSubtype="0" accel="50000" decel="50000" fill="hold" grpId="1" nodeType="withEffect">
                                  <p:stCondLst>
                                    <p:cond delay="0"/>
                                  </p:stCondLst>
                                  <p:childTnLst>
                                    <p:animMotion origin="layout" path="M 0 0  L 0 0.33295  E" pathEditMode="relative" ptsTypes="">
                                      <p:cBhvr>
                                        <p:cTn id="22" dur="500" fill="hold"/>
                                        <p:tgtEl>
                                          <p:spTgt spid="8">
                                            <p:graphicEl>
                                              <a:dgm id="{FC3BEC07-2BD4-45B5-B771-1ADDE70866E8}"/>
                                            </p:graphicEl>
                                          </p:spTgt>
                                        </p:tgtEl>
                                        <p:attrNameLst>
                                          <p:attrName>ppt_x</p:attrName>
                                          <p:attrName>ppt_y</p:attrName>
                                        </p:attrNameLst>
                                      </p:cBhvr>
                                    </p:animMotion>
                                  </p:childTnLst>
                                </p:cTn>
                              </p:par>
                            </p:childTnLst>
                          </p:cTn>
                        </p:par>
                        <p:par>
                          <p:cTn id="23" fill="hold">
                            <p:stCondLst>
                              <p:cond delay="500"/>
                            </p:stCondLst>
                            <p:childTnLst>
                              <p:par>
                                <p:cTn id="24" presetID="47" presetClass="entr" presetSubtype="0" fill="hold" nodeType="afterEffect">
                                  <p:stCondLst>
                                    <p:cond delay="0"/>
                                  </p:stCondLst>
                                  <p:iterate type="lt">
                                    <p:tmPct val="0"/>
                                  </p:iterate>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anim calcmode="lin" valueType="num">
                                      <p:cBhvr>
                                        <p:cTn id="27" dur="500" fill="hold"/>
                                        <p:tgtEl>
                                          <p:spTgt spid="9"/>
                                        </p:tgtEl>
                                        <p:attrNameLst>
                                          <p:attrName>ppt_x</p:attrName>
                                        </p:attrNameLst>
                                      </p:cBhvr>
                                      <p:tavLst>
                                        <p:tav tm="0">
                                          <p:val>
                                            <p:strVal val="#ppt_x"/>
                                          </p:val>
                                        </p:tav>
                                        <p:tav tm="100000">
                                          <p:val>
                                            <p:strVal val="#ppt_x"/>
                                          </p:val>
                                        </p:tav>
                                      </p:tavLst>
                                    </p:anim>
                                    <p:anim calcmode="lin" valueType="num">
                                      <p:cBhvr>
                                        <p:cTn id="28"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xit" presetSubtype="0" fill="hold" nodeType="clickEffect">
                                  <p:stCondLst>
                                    <p:cond delay="0"/>
                                  </p:stCondLst>
                                  <p:iterate type="lt">
                                    <p:tmPct val="0"/>
                                  </p:iterate>
                                  <p:childTnLst>
                                    <p:animEffect transition="out" filter="fade">
                                      <p:cBhvr>
                                        <p:cTn id="32" dur="500"/>
                                        <p:tgtEl>
                                          <p:spTgt spid="9"/>
                                        </p:tgtEl>
                                      </p:cBhvr>
                                    </p:animEffect>
                                    <p:anim calcmode="lin" valueType="num">
                                      <p:cBhvr>
                                        <p:cTn id="33" dur="500"/>
                                        <p:tgtEl>
                                          <p:spTgt spid="9"/>
                                        </p:tgtEl>
                                        <p:attrNameLst>
                                          <p:attrName>ppt_x</p:attrName>
                                        </p:attrNameLst>
                                      </p:cBhvr>
                                      <p:tavLst>
                                        <p:tav tm="0">
                                          <p:val>
                                            <p:strVal val="ppt_x"/>
                                          </p:val>
                                        </p:tav>
                                        <p:tav tm="100000">
                                          <p:val>
                                            <p:strVal val="ppt_x"/>
                                          </p:val>
                                        </p:tav>
                                      </p:tavLst>
                                    </p:anim>
                                    <p:anim calcmode="lin" valueType="num">
                                      <p:cBhvr>
                                        <p:cTn id="34" dur="500"/>
                                        <p:tgtEl>
                                          <p:spTgt spid="9"/>
                                        </p:tgtEl>
                                        <p:attrNameLst>
                                          <p:attrName>ppt_y</p:attrName>
                                        </p:attrNameLst>
                                      </p:cBhvr>
                                      <p:tavLst>
                                        <p:tav tm="0">
                                          <p:val>
                                            <p:strVal val="ppt_y"/>
                                          </p:val>
                                        </p:tav>
                                        <p:tav tm="100000">
                                          <p:val>
                                            <p:strVal val="ppt_y-.1"/>
                                          </p:val>
                                        </p:tav>
                                      </p:tavLst>
                                    </p:anim>
                                    <p:set>
                                      <p:cBhvr>
                                        <p:cTn id="35" dur="1" fill="hold">
                                          <p:stCondLst>
                                            <p:cond delay="499"/>
                                          </p:stCondLst>
                                        </p:cTn>
                                        <p:tgtEl>
                                          <p:spTgt spid="9"/>
                                        </p:tgtEl>
                                        <p:attrNameLst>
                                          <p:attrName>style.visibility</p:attrName>
                                        </p:attrNameLst>
                                      </p:cBhvr>
                                      <p:to>
                                        <p:strVal val="hidden"/>
                                      </p:to>
                                    </p:set>
                                  </p:childTnLst>
                                </p:cTn>
                              </p:par>
                              <p:par>
                                <p:cTn id="36" presetID="64" presetClass="path" presetSubtype="0" accel="50000" decel="50000" fill="hold" grpId="2" nodeType="withEffect">
                                  <p:stCondLst>
                                    <p:cond delay="0"/>
                                  </p:stCondLst>
                                  <p:childTnLst>
                                    <p:animMotion origin="layout" path="M -3.33333E-6 0.33295 L -3.33333E-6 -4.50867E-6 " pathEditMode="relative" rAng="0" ptsTypes="AA">
                                      <p:cBhvr>
                                        <p:cTn id="37" dur="500" fill="hold"/>
                                        <p:tgtEl>
                                          <p:spTgt spid="8">
                                            <p:graphicEl>
                                              <a:dgm id="{608F6765-047F-4451-857C-C166311AAF76}"/>
                                            </p:graphicEl>
                                          </p:spTgt>
                                        </p:tgtEl>
                                        <p:attrNameLst>
                                          <p:attrName>ppt_x</p:attrName>
                                          <p:attrName>ppt_y</p:attrName>
                                        </p:attrNameLst>
                                      </p:cBhvr>
                                      <p:rCtr x="0" y="-166"/>
                                    </p:animMotion>
                                  </p:childTnLst>
                                </p:cTn>
                              </p:par>
                              <p:par>
                                <p:cTn id="38" presetID="64" presetClass="path" presetSubtype="0" accel="50000" decel="50000" fill="hold" grpId="2" nodeType="withEffect">
                                  <p:stCondLst>
                                    <p:cond delay="0"/>
                                  </p:stCondLst>
                                  <p:childTnLst>
                                    <p:animMotion origin="layout" path="M 3.33333E-6 0.33295 L 3.33333E-6 -4.50867E-6 " pathEditMode="relative" rAng="0" ptsTypes="AA">
                                      <p:cBhvr>
                                        <p:cTn id="39" dur="500" fill="hold"/>
                                        <p:tgtEl>
                                          <p:spTgt spid="8">
                                            <p:graphicEl>
                                              <a:dgm id="{FC3BEC07-2BD4-45B5-B771-1ADDE70866E8}"/>
                                            </p:graphicEl>
                                          </p:spTgt>
                                        </p:tgtEl>
                                        <p:attrNameLst>
                                          <p:attrName>ppt_x</p:attrName>
                                          <p:attrName>ppt_y</p:attrName>
                                        </p:attrNameLst>
                                      </p:cBhvr>
                                      <p:rCtr x="0" y="-166"/>
                                    </p:animMotion>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3" nodeType="clickEffect">
                                  <p:stCondLst>
                                    <p:cond delay="0"/>
                                  </p:stCondLst>
                                  <p:childTnLst>
                                    <p:animMotion origin="layout" path="M 0 0  L 0 0.33295  E" pathEditMode="relative" ptsTypes="">
                                      <p:cBhvr>
                                        <p:cTn id="43" dur="500" fill="hold"/>
                                        <p:tgtEl>
                                          <p:spTgt spid="8">
                                            <p:graphicEl>
                                              <a:dgm id="{FC3BEC07-2BD4-45B5-B771-1ADDE70866E8}"/>
                                            </p:graphicEl>
                                          </p:spTgt>
                                        </p:tgtEl>
                                        <p:attrNameLst>
                                          <p:attrName>ppt_x</p:attrName>
                                          <p:attrName>ppt_y</p:attrName>
                                        </p:attrNameLst>
                                      </p:cBhvr>
                                    </p:animMotion>
                                  </p:childTnLst>
                                </p:cTn>
                              </p:par>
                              <p:par>
                                <p:cTn id="44" presetID="47"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anim calcmode="lin" valueType="num">
                                      <p:cBhvr>
                                        <p:cTn id="47" dur="500" fill="hold"/>
                                        <p:tgtEl>
                                          <p:spTgt spid="11"/>
                                        </p:tgtEl>
                                        <p:attrNameLst>
                                          <p:attrName>ppt_x</p:attrName>
                                        </p:attrNameLst>
                                      </p:cBhvr>
                                      <p:tavLst>
                                        <p:tav tm="0">
                                          <p:val>
                                            <p:strVal val="#ppt_x"/>
                                          </p:val>
                                        </p:tav>
                                        <p:tav tm="100000">
                                          <p:val>
                                            <p:strVal val="#ppt_x"/>
                                          </p:val>
                                        </p:tav>
                                      </p:tavLst>
                                    </p:anim>
                                    <p:anim calcmode="lin" valueType="num">
                                      <p:cBhvr>
                                        <p:cTn id="4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7" presetClass="exit" presetSubtype="0" fill="hold" nodeType="clickEffect">
                                  <p:stCondLst>
                                    <p:cond delay="0"/>
                                  </p:stCondLst>
                                  <p:childTnLst>
                                    <p:animEffect transition="out" filter="fade">
                                      <p:cBhvr>
                                        <p:cTn id="52" dur="500"/>
                                        <p:tgtEl>
                                          <p:spTgt spid="11"/>
                                        </p:tgtEl>
                                      </p:cBhvr>
                                    </p:animEffect>
                                    <p:anim calcmode="lin" valueType="num">
                                      <p:cBhvr>
                                        <p:cTn id="53" dur="500"/>
                                        <p:tgtEl>
                                          <p:spTgt spid="11"/>
                                        </p:tgtEl>
                                        <p:attrNameLst>
                                          <p:attrName>ppt_x</p:attrName>
                                        </p:attrNameLst>
                                      </p:cBhvr>
                                      <p:tavLst>
                                        <p:tav tm="0">
                                          <p:val>
                                            <p:strVal val="ppt_x"/>
                                          </p:val>
                                        </p:tav>
                                        <p:tav tm="100000">
                                          <p:val>
                                            <p:strVal val="ppt_x"/>
                                          </p:val>
                                        </p:tav>
                                      </p:tavLst>
                                    </p:anim>
                                    <p:anim calcmode="lin" valueType="num">
                                      <p:cBhvr>
                                        <p:cTn id="54" dur="500"/>
                                        <p:tgtEl>
                                          <p:spTgt spid="11"/>
                                        </p:tgtEl>
                                        <p:attrNameLst>
                                          <p:attrName>ppt_y</p:attrName>
                                        </p:attrNameLst>
                                      </p:cBhvr>
                                      <p:tavLst>
                                        <p:tav tm="0">
                                          <p:val>
                                            <p:strVal val="ppt_y"/>
                                          </p:val>
                                        </p:tav>
                                        <p:tav tm="100000">
                                          <p:val>
                                            <p:strVal val="ppt_y-.1"/>
                                          </p:val>
                                        </p:tav>
                                      </p:tavLst>
                                    </p:anim>
                                    <p:set>
                                      <p:cBhvr>
                                        <p:cTn id="55" dur="1" fill="hold">
                                          <p:stCondLst>
                                            <p:cond delay="499"/>
                                          </p:stCondLst>
                                        </p:cTn>
                                        <p:tgtEl>
                                          <p:spTgt spid="11"/>
                                        </p:tgtEl>
                                        <p:attrNameLst>
                                          <p:attrName>style.visibility</p:attrName>
                                        </p:attrNameLst>
                                      </p:cBhvr>
                                      <p:to>
                                        <p:strVal val="hidden"/>
                                      </p:to>
                                    </p:set>
                                  </p:childTnLst>
                                </p:cTn>
                              </p:par>
                              <p:par>
                                <p:cTn id="56" presetID="64" presetClass="path" presetSubtype="0" accel="50000" decel="50000" fill="hold" grpId="4" nodeType="withEffect">
                                  <p:stCondLst>
                                    <p:cond delay="0"/>
                                  </p:stCondLst>
                                  <p:childTnLst>
                                    <p:animMotion origin="layout" path="M -3.33333E-6 0.33295 L -3.33333E-6 -4.50867E-6 " pathEditMode="relative" rAng="0" ptsTypes="AA">
                                      <p:cBhvr>
                                        <p:cTn id="57" dur="500" fill="hold"/>
                                        <p:tgtEl>
                                          <p:spTgt spid="8">
                                            <p:graphicEl>
                                              <a:dgm id="{FC3BEC07-2BD4-45B5-B771-1ADDE70866E8}"/>
                                            </p:graphicEl>
                                          </p:spTgt>
                                        </p:tgtEl>
                                        <p:attrNameLst>
                                          <p:attrName>ppt_x</p:attrName>
                                          <p:attrName>ppt_y</p:attrName>
                                        </p:attrNameLst>
                                      </p:cBhvr>
                                      <p:rCtr x="0" y="-166"/>
                                    </p:animMotion>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grpId="0" nodeType="clickEffect">
                                  <p:stCondLst>
                                    <p:cond delay="0"/>
                                  </p:stCondLst>
                                  <p:childTnLst>
                                    <p:set>
                                      <p:cBhvr>
                                        <p:cTn id="61" dur="1" fill="hold">
                                          <p:stCondLst>
                                            <p:cond delay="0"/>
                                          </p:stCondLst>
                                        </p:cTn>
                                        <p:tgtEl>
                                          <p:spTgt spid="13">
                                            <p:graphicEl>
                                              <a:dgm id="{4BB9E4FB-78AB-4C3F-891C-98D66B13165A}"/>
                                            </p:graphicEl>
                                          </p:spTgt>
                                        </p:tgtEl>
                                        <p:attrNameLst>
                                          <p:attrName>style.visibility</p:attrName>
                                        </p:attrNameLst>
                                      </p:cBhvr>
                                      <p:to>
                                        <p:strVal val="visible"/>
                                      </p:to>
                                    </p:set>
                                    <p:animEffect transition="in" filter="fade">
                                      <p:cBhvr>
                                        <p:cTn id="62" dur="500"/>
                                        <p:tgtEl>
                                          <p:spTgt spid="13">
                                            <p:graphicEl>
                                              <a:dgm id="{4BB9E4FB-78AB-4C3F-891C-98D66B13165A}"/>
                                            </p:graphicEl>
                                          </p:spTgt>
                                        </p:tgtEl>
                                      </p:cBhvr>
                                    </p:animEffect>
                                    <p:anim calcmode="lin" valueType="num">
                                      <p:cBhvr>
                                        <p:cTn id="63" dur="500" fill="hold"/>
                                        <p:tgtEl>
                                          <p:spTgt spid="13">
                                            <p:graphicEl>
                                              <a:dgm id="{4BB9E4FB-78AB-4C3F-891C-98D66B13165A}"/>
                                            </p:graphicEl>
                                          </p:spTgt>
                                        </p:tgtEl>
                                        <p:attrNameLst>
                                          <p:attrName>ppt_x</p:attrName>
                                        </p:attrNameLst>
                                      </p:cBhvr>
                                      <p:tavLst>
                                        <p:tav tm="0">
                                          <p:val>
                                            <p:strVal val="#ppt_x"/>
                                          </p:val>
                                        </p:tav>
                                        <p:tav tm="100000">
                                          <p:val>
                                            <p:strVal val="#ppt_x"/>
                                          </p:val>
                                        </p:tav>
                                      </p:tavLst>
                                    </p:anim>
                                    <p:anim calcmode="lin" valueType="num">
                                      <p:cBhvr>
                                        <p:cTn id="64" dur="500" fill="hold"/>
                                        <p:tgtEl>
                                          <p:spTgt spid="13">
                                            <p:graphicEl>
                                              <a:dgm id="{4BB9E4FB-78AB-4C3F-891C-98D66B13165A}"/>
                                            </p:graphicEl>
                                          </p:spTgt>
                                        </p:tgtEl>
                                        <p:attrNameLst>
                                          <p:attrName>ppt_y</p:attrName>
                                        </p:attrNameLst>
                                      </p:cBhvr>
                                      <p:tavLst>
                                        <p:tav tm="0">
                                          <p:val>
                                            <p:strVal val="#ppt_y-.1"/>
                                          </p:val>
                                        </p:tav>
                                        <p:tav tm="100000">
                                          <p:val>
                                            <p:strVal val="#ppt_y"/>
                                          </p:val>
                                        </p:tav>
                                      </p:tavLst>
                                    </p:anim>
                                  </p:childTnLst>
                                </p:cTn>
                              </p:par>
                            </p:childTnLst>
                          </p:cTn>
                        </p:par>
                        <p:par>
                          <p:cTn id="65" fill="hold">
                            <p:stCondLst>
                              <p:cond delay="500"/>
                            </p:stCondLst>
                            <p:childTnLst>
                              <p:par>
                                <p:cTn id="66" presetID="47" presetClass="entr" presetSubtype="0" fill="hold" grpId="0" nodeType="afterEffect">
                                  <p:stCondLst>
                                    <p:cond delay="0"/>
                                  </p:stCondLst>
                                  <p:childTnLst>
                                    <p:set>
                                      <p:cBhvr>
                                        <p:cTn id="67" dur="1" fill="hold">
                                          <p:stCondLst>
                                            <p:cond delay="0"/>
                                          </p:stCondLst>
                                        </p:cTn>
                                        <p:tgtEl>
                                          <p:spTgt spid="13">
                                            <p:graphicEl>
                                              <a:dgm id="{C614C1DF-C6C5-4FB9-9A36-FF962064E422}"/>
                                            </p:graphicEl>
                                          </p:spTgt>
                                        </p:tgtEl>
                                        <p:attrNameLst>
                                          <p:attrName>style.visibility</p:attrName>
                                        </p:attrNameLst>
                                      </p:cBhvr>
                                      <p:to>
                                        <p:strVal val="visible"/>
                                      </p:to>
                                    </p:set>
                                    <p:animEffect transition="in" filter="fade">
                                      <p:cBhvr>
                                        <p:cTn id="68" dur="500"/>
                                        <p:tgtEl>
                                          <p:spTgt spid="13">
                                            <p:graphicEl>
                                              <a:dgm id="{C614C1DF-C6C5-4FB9-9A36-FF962064E422}"/>
                                            </p:graphicEl>
                                          </p:spTgt>
                                        </p:tgtEl>
                                      </p:cBhvr>
                                    </p:animEffect>
                                    <p:anim calcmode="lin" valueType="num">
                                      <p:cBhvr>
                                        <p:cTn id="69" dur="500" fill="hold"/>
                                        <p:tgtEl>
                                          <p:spTgt spid="13">
                                            <p:graphicEl>
                                              <a:dgm id="{C614C1DF-C6C5-4FB9-9A36-FF962064E422}"/>
                                            </p:graphicEl>
                                          </p:spTgt>
                                        </p:tgtEl>
                                        <p:attrNameLst>
                                          <p:attrName>ppt_x</p:attrName>
                                        </p:attrNameLst>
                                      </p:cBhvr>
                                      <p:tavLst>
                                        <p:tav tm="0">
                                          <p:val>
                                            <p:strVal val="#ppt_x"/>
                                          </p:val>
                                        </p:tav>
                                        <p:tav tm="100000">
                                          <p:val>
                                            <p:strVal val="#ppt_x"/>
                                          </p:val>
                                        </p:tav>
                                      </p:tavLst>
                                    </p:anim>
                                    <p:anim calcmode="lin" valueType="num">
                                      <p:cBhvr>
                                        <p:cTn id="70" dur="500" fill="hold"/>
                                        <p:tgtEl>
                                          <p:spTgt spid="13">
                                            <p:graphicEl>
                                              <a:dgm id="{C614C1DF-C6C5-4FB9-9A36-FF962064E422}"/>
                                            </p:graphicEl>
                                          </p:spTgt>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47" presetClass="entr" presetSubtype="0" fill="hold" grpId="0" nodeType="afterEffect">
                                  <p:stCondLst>
                                    <p:cond delay="0"/>
                                  </p:stCondLst>
                                  <p:childTnLst>
                                    <p:set>
                                      <p:cBhvr>
                                        <p:cTn id="73" dur="1" fill="hold">
                                          <p:stCondLst>
                                            <p:cond delay="0"/>
                                          </p:stCondLst>
                                        </p:cTn>
                                        <p:tgtEl>
                                          <p:spTgt spid="13">
                                            <p:graphicEl>
                                              <a:dgm id="{C33B09F3-C697-44B1-9589-105643C77377}"/>
                                            </p:graphicEl>
                                          </p:spTgt>
                                        </p:tgtEl>
                                        <p:attrNameLst>
                                          <p:attrName>style.visibility</p:attrName>
                                        </p:attrNameLst>
                                      </p:cBhvr>
                                      <p:to>
                                        <p:strVal val="visible"/>
                                      </p:to>
                                    </p:set>
                                    <p:animEffect transition="in" filter="fade">
                                      <p:cBhvr>
                                        <p:cTn id="74" dur="500"/>
                                        <p:tgtEl>
                                          <p:spTgt spid="13">
                                            <p:graphicEl>
                                              <a:dgm id="{C33B09F3-C697-44B1-9589-105643C77377}"/>
                                            </p:graphicEl>
                                          </p:spTgt>
                                        </p:tgtEl>
                                      </p:cBhvr>
                                    </p:animEffect>
                                    <p:anim calcmode="lin" valueType="num">
                                      <p:cBhvr>
                                        <p:cTn id="75" dur="500" fill="hold"/>
                                        <p:tgtEl>
                                          <p:spTgt spid="13">
                                            <p:graphicEl>
                                              <a:dgm id="{C33B09F3-C697-44B1-9589-105643C77377}"/>
                                            </p:graphicEl>
                                          </p:spTgt>
                                        </p:tgtEl>
                                        <p:attrNameLst>
                                          <p:attrName>ppt_x</p:attrName>
                                        </p:attrNameLst>
                                      </p:cBhvr>
                                      <p:tavLst>
                                        <p:tav tm="0">
                                          <p:val>
                                            <p:strVal val="#ppt_x"/>
                                          </p:val>
                                        </p:tav>
                                        <p:tav tm="100000">
                                          <p:val>
                                            <p:strVal val="#ppt_x"/>
                                          </p:val>
                                        </p:tav>
                                      </p:tavLst>
                                    </p:anim>
                                    <p:anim calcmode="lin" valueType="num">
                                      <p:cBhvr>
                                        <p:cTn id="76" dur="500" fill="hold"/>
                                        <p:tgtEl>
                                          <p:spTgt spid="13">
                                            <p:graphicEl>
                                              <a:dgm id="{C33B09F3-C697-44B1-9589-105643C77377}"/>
                                            </p:graphicEl>
                                          </p:spTgt>
                                        </p:tgtEl>
                                        <p:attrNameLst>
                                          <p:attrName>ppt_y</p:attrName>
                                        </p:attrNameLst>
                                      </p:cBhvr>
                                      <p:tavLst>
                                        <p:tav tm="0">
                                          <p:val>
                                            <p:strVal val="#ppt_y-.1"/>
                                          </p:val>
                                        </p:tav>
                                        <p:tav tm="100000">
                                          <p:val>
                                            <p:strVal val="#ppt_y"/>
                                          </p:val>
                                        </p:tav>
                                      </p:tavLst>
                                    </p:anim>
                                  </p:childTnLst>
                                </p:cTn>
                              </p:par>
                            </p:childTnLst>
                          </p:cTn>
                        </p:par>
                        <p:par>
                          <p:cTn id="77" fill="hold">
                            <p:stCondLst>
                              <p:cond delay="1500"/>
                            </p:stCondLst>
                            <p:childTnLst>
                              <p:par>
                                <p:cTn id="78" presetID="47" presetClass="entr" presetSubtype="0" fill="hold" grpId="0" nodeType="afterEffect">
                                  <p:stCondLst>
                                    <p:cond delay="0"/>
                                  </p:stCondLst>
                                  <p:childTnLst>
                                    <p:set>
                                      <p:cBhvr>
                                        <p:cTn id="79" dur="1" fill="hold">
                                          <p:stCondLst>
                                            <p:cond delay="0"/>
                                          </p:stCondLst>
                                        </p:cTn>
                                        <p:tgtEl>
                                          <p:spTgt spid="13">
                                            <p:graphicEl>
                                              <a:dgm id="{144B38FD-B61A-474A-A3ED-ABC6D64C3C05}"/>
                                            </p:graphicEl>
                                          </p:spTgt>
                                        </p:tgtEl>
                                        <p:attrNameLst>
                                          <p:attrName>style.visibility</p:attrName>
                                        </p:attrNameLst>
                                      </p:cBhvr>
                                      <p:to>
                                        <p:strVal val="visible"/>
                                      </p:to>
                                    </p:set>
                                    <p:animEffect transition="in" filter="fade">
                                      <p:cBhvr>
                                        <p:cTn id="80" dur="500"/>
                                        <p:tgtEl>
                                          <p:spTgt spid="13">
                                            <p:graphicEl>
                                              <a:dgm id="{144B38FD-B61A-474A-A3ED-ABC6D64C3C05}"/>
                                            </p:graphicEl>
                                          </p:spTgt>
                                        </p:tgtEl>
                                      </p:cBhvr>
                                    </p:animEffect>
                                    <p:anim calcmode="lin" valueType="num">
                                      <p:cBhvr>
                                        <p:cTn id="81" dur="500" fill="hold"/>
                                        <p:tgtEl>
                                          <p:spTgt spid="13">
                                            <p:graphicEl>
                                              <a:dgm id="{144B38FD-B61A-474A-A3ED-ABC6D64C3C05}"/>
                                            </p:graphicEl>
                                          </p:spTgt>
                                        </p:tgtEl>
                                        <p:attrNameLst>
                                          <p:attrName>ppt_x</p:attrName>
                                        </p:attrNameLst>
                                      </p:cBhvr>
                                      <p:tavLst>
                                        <p:tav tm="0">
                                          <p:val>
                                            <p:strVal val="#ppt_x"/>
                                          </p:val>
                                        </p:tav>
                                        <p:tav tm="100000">
                                          <p:val>
                                            <p:strVal val="#ppt_x"/>
                                          </p:val>
                                        </p:tav>
                                      </p:tavLst>
                                    </p:anim>
                                    <p:anim calcmode="lin" valueType="num">
                                      <p:cBhvr>
                                        <p:cTn id="82" dur="500" fill="hold"/>
                                        <p:tgtEl>
                                          <p:spTgt spid="13">
                                            <p:graphicEl>
                                              <a:dgm id="{144B38FD-B61A-474A-A3ED-ABC6D64C3C05}"/>
                                            </p:graphicEl>
                                          </p:spTgt>
                                        </p:tgtEl>
                                        <p:attrNameLst>
                                          <p:attrName>ppt_y</p:attrName>
                                        </p:attrNameLst>
                                      </p:cBhvr>
                                      <p:tavLst>
                                        <p:tav tm="0">
                                          <p:val>
                                            <p:strVal val="#ppt_y-.1"/>
                                          </p:val>
                                        </p:tav>
                                        <p:tav tm="100000">
                                          <p:val>
                                            <p:strVal val="#ppt_y"/>
                                          </p:val>
                                        </p:tav>
                                      </p:tavLst>
                                    </p:anim>
                                  </p:childTnLst>
                                </p:cTn>
                              </p:par>
                            </p:childTnLst>
                          </p:cTn>
                        </p:par>
                        <p:par>
                          <p:cTn id="83" fill="hold">
                            <p:stCondLst>
                              <p:cond delay="2000"/>
                            </p:stCondLst>
                            <p:childTnLst>
                              <p:par>
                                <p:cTn id="84" presetID="47" presetClass="entr" presetSubtype="0" fill="hold" grpId="0" nodeType="afterEffect">
                                  <p:stCondLst>
                                    <p:cond delay="0"/>
                                  </p:stCondLst>
                                  <p:childTnLst>
                                    <p:set>
                                      <p:cBhvr>
                                        <p:cTn id="85" dur="1" fill="hold">
                                          <p:stCondLst>
                                            <p:cond delay="0"/>
                                          </p:stCondLst>
                                        </p:cTn>
                                        <p:tgtEl>
                                          <p:spTgt spid="13">
                                            <p:graphicEl>
                                              <a:dgm id="{CFB5FD75-2BE9-4674-9BE3-967AEF875C55}"/>
                                            </p:graphicEl>
                                          </p:spTgt>
                                        </p:tgtEl>
                                        <p:attrNameLst>
                                          <p:attrName>style.visibility</p:attrName>
                                        </p:attrNameLst>
                                      </p:cBhvr>
                                      <p:to>
                                        <p:strVal val="visible"/>
                                      </p:to>
                                    </p:set>
                                    <p:animEffect transition="in" filter="fade">
                                      <p:cBhvr>
                                        <p:cTn id="86" dur="500"/>
                                        <p:tgtEl>
                                          <p:spTgt spid="13">
                                            <p:graphicEl>
                                              <a:dgm id="{CFB5FD75-2BE9-4674-9BE3-967AEF875C55}"/>
                                            </p:graphicEl>
                                          </p:spTgt>
                                        </p:tgtEl>
                                      </p:cBhvr>
                                    </p:animEffect>
                                    <p:anim calcmode="lin" valueType="num">
                                      <p:cBhvr>
                                        <p:cTn id="87" dur="500" fill="hold"/>
                                        <p:tgtEl>
                                          <p:spTgt spid="13">
                                            <p:graphicEl>
                                              <a:dgm id="{CFB5FD75-2BE9-4674-9BE3-967AEF875C55}"/>
                                            </p:graphicEl>
                                          </p:spTgt>
                                        </p:tgtEl>
                                        <p:attrNameLst>
                                          <p:attrName>ppt_x</p:attrName>
                                        </p:attrNameLst>
                                      </p:cBhvr>
                                      <p:tavLst>
                                        <p:tav tm="0">
                                          <p:val>
                                            <p:strVal val="#ppt_x"/>
                                          </p:val>
                                        </p:tav>
                                        <p:tav tm="100000">
                                          <p:val>
                                            <p:strVal val="#ppt_x"/>
                                          </p:val>
                                        </p:tav>
                                      </p:tavLst>
                                    </p:anim>
                                    <p:anim calcmode="lin" valueType="num">
                                      <p:cBhvr>
                                        <p:cTn id="88" dur="500" fill="hold"/>
                                        <p:tgtEl>
                                          <p:spTgt spid="13">
                                            <p:graphicEl>
                                              <a:dgm id="{CFB5FD75-2BE9-4674-9BE3-967AEF875C5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lvlAtOnce"/>
        </p:bldSub>
      </p:bldGraphic>
      <p:bldGraphic spid="8" grpId="1" uiExpand="1">
        <p:bldSub>
          <a:bldDgm bld="lvlAtOnce"/>
        </p:bldSub>
      </p:bldGraphic>
      <p:bldGraphic spid="8" grpId="2">
        <p:bldSub>
          <a:bldDgm bld="lvlAtOnce"/>
        </p:bldSub>
      </p:bldGraphic>
      <p:bldGraphic spid="8" grpId="3" uiExpand="1">
        <p:bldSub>
          <a:bldDgm bld="lvlAtOnce"/>
        </p:bldSub>
      </p:bldGraphic>
      <p:bldGraphic spid="8" grpId="4" uiExpand="1">
        <p:bldSub>
          <a:bldDgm bld="lvlAtOnce"/>
        </p:bldSub>
      </p:bldGraphic>
      <p:bldGraphic spid="13" grpId="0" uiExpand="1">
        <p:bldSub>
          <a:bldDgm bld="one"/>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Enriching the Lives of Individuals &amp;#x0D;&amp;#x0A;with Disabilities through &amp;#x0D;&amp;#x0A;Human-Centered Multimedia Computing &amp;quot;&quot;/&gt;&lt;property id=&quot;20307&quot; value=&quot;258&quot;/&gt;&lt;/object&gt;&lt;object type=&quot;3&quot; unique_id=&quot;10005&quot;&gt;&lt;property id=&quot;20148&quot; value=&quot;5&quot;/&gt;&lt;property id=&quot;20300&quot; value=&quot;Slide 2 - &amp;quot;Human-Centered Multimedia Computing: What is it?&amp;quot;&quot;/&gt;&lt;property id=&quot;20307&quot; value=&quot;293&quot;/&gt;&lt;/object&gt;&lt;object type=&quot;3&quot; unique_id=&quot;10006&quot;&gt;&lt;property id=&quot;20148&quot; value=&quot;5&quot;/&gt;&lt;property id=&quot;20300&quot; value=&quot;Slide 3 - &amp;quot;“Human-Centeredness”&amp;quot;&quot;/&gt;&lt;property id=&quot;20307&quot; value=&quot;294&quot;/&gt;&lt;/object&gt;&lt;object type=&quot;3&quot; unique_id=&quot;10007&quot;&gt;&lt;property id=&quot;20148&quot; value=&quot;5&quot;/&gt;&lt;property id=&quot;20300&quot; value=&quot;Slide 4 - &amp;quot;Human-Centeredness: Our Approach&amp;quot;&quot;/&gt;&lt;property id=&quot;20307&quot; value=&quot;297&quot;/&gt;&lt;/object&gt;&lt;object type=&quot;3&quot; unique_id=&quot;10008&quot;&gt;&lt;property id=&quot;20148&quot; value=&quot;5&quot;/&gt;&lt;property id=&quot;20300&quot; value=&quot;Slide 5 - &amp;quot;Disability: Understanding the Term&amp;quot;&quot;/&gt;&lt;property id=&quot;20307&quot; value=&quot;298&quot;/&gt;&lt;/object&gt;&lt;object type=&quot;3&quot; unique_id=&quot;10009&quot;&gt;&lt;property id=&quot;20148&quot; value=&quot;5&quot;/&gt;&lt;property id=&quot;20300&quot; value=&quot;Slide 6 - &amp;quot;Levels of Disability: Examples&amp;quot;&quot;/&gt;&lt;property id=&quot;20307&quot; value=&quot;308&quot;/&gt;&lt;/object&gt;&lt;object type=&quot;3&quot; unique_id=&quot;10010&quot;&gt;&lt;property id=&quot;20148&quot; value=&quot;5&quot;/&gt;&lt;property id=&quot;20300&quot; value=&quot;Slide 7 - &amp;quot;Human-Centered Multimedia Design: &amp;#x0D;&amp;#x0A;Explicit and Implicit Needs&amp;quot;&quot;/&gt;&lt;property id=&quot;20307&quot; value=&quot;295&quot;/&gt;&lt;/object&gt;&lt;object type=&quot;3&quot; unique_id=&quot;10011&quot;&gt;&lt;property id=&quot;20148&quot; value=&quot;5&quot;/&gt;&lt;property id=&quot;20300&quot; value=&quot;Slide 8 - &amp;quot;Broader Impact&amp;quot;&quot;/&gt;&lt;property id=&quot;20307&quot; value=&quot;309&quot;/&gt;&lt;/object&gt;&lt;object type=&quot;3&quot; unique_id=&quot;10012&quot;&gt;&lt;property id=&quot;20148&quot; value=&quot;5&quot;/&gt;&lt;property id=&quot;20300&quot; value=&quot;Slide 9 - &amp;quot;Focus&amp;quot;&quot;/&gt;&lt;property id=&quot;20307&quot; value=&quot;329&quot;/&gt;&lt;/object&gt;&lt;object type=&quot;3&quot; unique_id=&quot;10013&quot;&gt;&lt;property id=&quot;20148&quot; value=&quot;5&quot;/&gt;&lt;property id=&quot;20300&quot; value=&quot;Slide 10 - &amp;quot;Collaborators&amp;quot;&quot;/&gt;&lt;property id=&quot;20307&quot; value=&quot;330&quot;/&gt;&lt;/object&gt;&lt;object type=&quot;3&quot; unique_id=&quot;10014&quot;&gt;&lt;property id=&quot;20148&quot; value=&quot;5&quot;/&gt;&lt;property id=&quot;20300&quot; value=&quot;Slide 11 - &amp;quot;Assistive and Rehabilitative Technologies&amp;quot;&quot;/&gt;&lt;property id=&quot;20307&quot; value=&quot;317&quot;/&gt;&lt;/object&gt;&lt;object type=&quot;3&quot; unique_id=&quot;10015&quot;&gt;&lt;property id=&quot;20148&quot; value=&quot;5&quot;/&gt;&lt;property id=&quot;20300&quot; value=&quot;Slide 12 - &amp;quot;iCARE Reader&amp;quot;&quot;/&gt;&lt;property id=&quot;20307&quot; value=&quot;318&quot;/&gt;&lt;/object&gt;&lt;object type=&quot;3&quot; unique_id=&quot;10016&quot;&gt;&lt;property id=&quot;20148&quot; value=&quot;5&quot;/&gt;&lt;property id=&quot;20300&quot; value=&quot;Slide 13 - &amp;quot;NoteTaker: A Note Taking assistive device&amp;quot;&quot;/&gt;&lt;property id=&quot;20307&quot; value=&quot;325&quot;/&gt;&lt;/object&gt;&lt;object type=&quot;3&quot; unique_id=&quot;10017&quot;&gt;&lt;property id=&quot;20148&quot; value=&quot;5&quot;/&gt;&lt;property id=&quot;20300&quot; value=&quot;Slide 14 - &amp;quot;Non verbal Skills&amp;quot;&quot;/&gt;&lt;property id=&quot;20307&quot; value=&quot;331&quot;/&gt;&lt;/object&gt;&lt;object type=&quot;3&quot; unique_id=&quot;10018&quot;&gt;&lt;property id=&quot;20148&quot; value=&quot;5&quot;/&gt;&lt;property id=&quot;20300&quot; value=&quot;Slide 15 - &amp;quot;Non Verbal Cues&amp;quot;&quot;/&gt;&lt;property id=&quot;20307&quot; value=&quot;332&quot;/&gt;&lt;/object&gt;&lt;object type=&quot;3&quot; unique_id=&quot;10019&quot;&gt;&lt;property id=&quot;20148&quot; value=&quot;5&quot;/&gt;&lt;property id=&quot;20300&quot; value=&quot;Slide 16 - &amp;quot;Target Population &amp;quot;&quot;/&gt;&lt;property id=&quot;20307&quot; value=&quot;333&quot;/&gt;&lt;/object&gt;&lt;object type=&quot;3&quot; unique_id=&quot;10020&quot;&gt;&lt;property id=&quot;20148&quot; value=&quot;5&quot;/&gt;&lt;property id=&quot;20300&quot; value=&quot;Slide 17 - &amp;quot;Sensing Technologies&amp;quot;&quot;/&gt;&lt;property id=&quot;20307&quot; value=&quot;334&quot;/&gt;&lt;/object&gt;&lt;object type=&quot;3&quot; unique_id=&quot;10021&quot;&gt;&lt;property id=&quot;20148&quot; value=&quot;5&quot;/&gt;&lt;property id=&quot;20300&quot; value=&quot;Slide 18&quot;/&gt;&lt;property id=&quot;20307&quot; value=&quot;335&quot;/&gt;&lt;/object&gt;&lt;object type=&quot;3&quot; unique_id=&quot;10022&quot;&gt;&lt;property id=&quot;20148&quot; value=&quot;5&quot;/&gt;&lt;property id=&quot;20300&quot; value=&quot;Slide 19 - &amp;quot;Tracking people using Structured Mode Searching Particle Fileter (SMSPF)&amp;quot;&quot;/&gt;&lt;property id=&quot;20307&quot; value=&quot;336&quot;/&gt;&lt;/object&gt;&lt;object type=&quot;3&quot; unique_id=&quot;10023&quot;&gt;&lt;property id=&quot;20148&quot; value=&quot;5&quot;/&gt;&lt;property id=&quot;20300&quot; value=&quot;Slide 20 - &amp;quot;Results – Datasets and Evaluation Metrics&amp;quot;&quot;/&gt;&lt;property id=&quot;20307&quot; value=&quot;337&quot;/&gt;&lt;/object&gt;&lt;object type=&quot;3&quot; unique_id=&quot;10024&quot;&gt;&lt;property id=&quot;20148&quot; value=&quot;5&quot;/&gt;&lt;property id=&quot;20300&quot; value=&quot;Slide 21 - &amp;quot;Results – Example Dataset&amp;quot;&quot;/&gt;&lt;property id=&quot;20307&quot; value=&quot;338&quot;/&gt;&lt;/object&gt;&lt;object type=&quot;3&quot; unique_id=&quot;10025&quot;&gt;&lt;property id=&quot;20148&quot; value=&quot;5&quot;/&gt;&lt;property id=&quot;20300&quot; value=&quot;Slide 22 - &amp;quot;Head Pose Estimation&amp;quot;&quot;/&gt;&lt;property id=&quot;20307&quot; value=&quot;343&quot;/&gt;&lt;/object&gt;&lt;object type=&quot;3&quot; unique_id=&quot;10026&quot;&gt;&lt;property id=&quot;20148&quot; value=&quot;5&quot;/&gt;&lt;property id=&quot;20300&quot; value=&quot;Slide 23 - &amp;quot;Haptic Communication of Interpersonal Direction &amp;amp; Distance&amp;quot;&quot;/&gt;&lt;property id=&quot;20307&quot; value=&quot;313&quot;/&gt;&lt;/object&gt;&lt;object type=&quot;3&quot; unique_id=&quot;10027&quot;&gt;&lt;property id=&quot;20148&quot; value=&quot;5&quot;/&gt;&lt;property id=&quot;20300&quot; value=&quot;Slide 24 - &amp;quot;Haptic Communication of Facial Expressions&amp;quot;&quot;/&gt;&lt;property id=&quot;20307&quot; value=&quot;314&quot;/&gt;&lt;/object&gt;&lt;object type=&quot;3&quot; unique_id=&quot;10028&quot;&gt;&lt;property id=&quot;20148&quot; value=&quot;5&quot;/&gt;&lt;property id=&quot;20300&quot; value=&quot;Slide 25 - &amp;quot;Non-Verbal Cues for Future Work&amp;quot;&quot;/&gt;&lt;property id=&quot;20307&quot; value=&quot;315&quot;/&gt;&lt;/object&gt;&lt;object type=&quot;3&quot; unique_id=&quot;10029&quot;&gt;&lt;property id=&quot;20148&quot; value=&quot;5&quot;/&gt;&lt;property id=&quot;20300&quot; value=&quot;Slide 26 - &amp;quot;Haptic Perception of Color&amp;quot;&quot;/&gt;&lt;property id=&quot;20307&quot; value=&quot;316&quot;/&gt;&lt;/object&gt;&lt;object type=&quot;3&quot; unique_id=&quot;10030&quot;&gt;&lt;property id=&quot;20148&quot; value=&quot;5&quot;/&gt;&lt;property id=&quot;20300&quot; value=&quot;Slide 27 - &amp;quot;Cognitive Assistance for Alzheimer’s Care&amp;quot;&quot;/&gt;&lt;property id=&quot;20307&quot; value=&quot;320&quot;/&gt;&lt;/object&gt;&lt;object type=&quot;3&quot; unique_id=&quot;10031&quot;&gt;&lt;property id=&quot;20148&quot; value=&quot;5&quot;/&gt;&lt;property id=&quot;20300&quot; value=&quot;Slide 28 - &amp;quot;Complex Activity Gesture Recognition&amp;quot;&quot;/&gt;&lt;property id=&quot;20307&quot; value=&quot;321&quot;/&gt;&lt;/object&gt;&lt;object type=&quot;3&quot; unique_id=&quot;10032&quot;&gt;&lt;property id=&quot;20148&quot; value=&quot;5&quot;/&gt;&lt;property id=&quot;20300&quot; value=&quot;Slide 29 - &amp;quot;Healthcare Technologies&amp;quot;&quot;/&gt;&lt;property id=&quot;20307&quot; value=&quot;322&quot;/&gt;&lt;/object&gt;&lt;object type=&quot;3&quot; unique_id=&quot;10033&quot;&gt;&lt;property id=&quot;20148&quot; value=&quot;5&quot;/&gt;&lt;property id=&quot;20300&quot; value=&quot;Slide 30 - &amp;quot;Assessment of  Fatigue During Functional Activity&amp;quot;&quot;/&gt;&lt;property id=&quot;20307&quot; value=&quot;324&quot;/&gt;&lt;/object&gt;&lt;object type=&quot;3&quot; unique_id=&quot;10034&quot;&gt;&lt;property id=&quot;20148&quot; value=&quot;5&quot;/&gt;&lt;property id=&quot;20300&quot; value=&quot;Slide 31 - &amp;quot;Monitoring Ambulatory State for Fall Detection&amp;quot;&quot;/&gt;&lt;property id=&quot;20307&quot; value=&quot;323&quot;/&gt;&lt;/object&gt;&lt;object type=&quot;3&quot; unique_id=&quot;10035&quot;&gt;&lt;property id=&quot;20148&quot; value=&quot;5&quot;/&gt;&lt;property id=&quot;20300&quot; value=&quot;Slide 32 - &amp;quot;Monitoring Ambulatory State for Fall Detection&amp;quot;&quot;/&gt;&lt;property id=&quot;20307&quot; value=&quot;340&quot;/&gt;&lt;/object&gt;&lt;object type=&quot;3&quot; unique_id=&quot;10036&quot;&gt;&lt;property id=&quot;20148&quot; value=&quot;5&quot;/&gt;&lt;property id=&quot;20300&quot; value=&quot;Slide 33 - &amp;quot;Monitoring Ambulatory State for Fall Detection&amp;quot;&quot;/&gt;&lt;property id=&quot;20307&quot; value=&quot;341&quot;/&gt;&lt;/object&gt;&lt;object type=&quot;3&quot; unique_id=&quot;10037&quot;&gt;&lt;property id=&quot;20148&quot; value=&quot;5&quot;/&gt;&lt;property id=&quot;20300&quot; value=&quot;Slide 34 - &amp;quot;Using eye tracking to train radiologists&amp;quot;&quot;/&gt;&lt;property id=&quot;20307&quot; value=&quot;326&quot;/&gt;&lt;/object&gt;&lt;object type=&quot;3&quot; unique_id=&quot;10038&quot;&gt;&lt;property id=&quot;20148&quot; value=&quot;5&quot;/&gt;&lt;property id=&quot;20300&quot; value=&quot;Slide 35 - &amp;quot;Learning from Eye Gaze Tracking &amp;quot;&quot;/&gt;&lt;property id=&quot;20307&quot; value=&quot;327&quot;/&gt;&lt;/object&gt;&lt;object type=&quot;3&quot; unique_id=&quot;10039&quot;&gt;&lt;property id=&quot;20148&quot; value=&quot;5&quot;/&gt;&lt;property id=&quot;20300&quot; value=&quot;Slide 36 - &amp;quot;Implicit versus Explicit visual processing &amp;quot;&quot;/&gt;&lt;property id=&quot;20307&quot; value=&quot;328&quot;/&gt;&lt;/object&gt;&lt;object type=&quot;3&quot; unique_id=&quot;10040&quot;&gt;&lt;property id=&quot;20148&quot; value=&quot;5&quot;/&gt;&lt;property id=&quot;20300&quot; value=&quot;Slide 37 - &amp;quot;Cognitive Support in Clinical Decision-Making&amp;quot;&quot;/&gt;&lt;property id=&quot;20307&quot; value=&quot;310&quot;/&gt;&lt;/object&gt;&lt;object type=&quot;3&quot; unique_id=&quot;10041&quot;&gt;&lt;property id=&quot;20148&quot; value=&quot;5&quot;/&gt;&lt;property id=&quot;20300&quot; value=&quot;Slide 38 - &amp;quot;Cardiac Decision Support&amp;quot;&quot;/&gt;&lt;property id=&quot;20307&quot; value=&quot;312&quot;/&gt;&lt;/object&gt;&lt;object type=&quot;3&quot; unique_id=&quot;10042&quot;&gt;&lt;property id=&quot;20148&quot; value=&quot;5&quot;/&gt;&lt;property id=&quot;20300&quot; value=&quot;Slide 39 - &amp;quot;CUbiC: Enriching Lives through HCMC&amp;quot;&quot;/&gt;&lt;property id=&quot;20307&quot; value=&quot;339&quot;/&gt;&lt;/objec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TIMING" val="|6.7|0.3|0.2|0.4|0.5|0.6|0.5|0.8|0.3|0.6"/>
</p:tagLst>
</file>

<file path=ppt/theme/theme1.xml><?xml version="1.0" encoding="utf-8"?>
<a:theme xmlns:a="http://schemas.openxmlformats.org/drawingml/2006/main" name="CUbiC Template (Fall 200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CUbiC Template (Fall 2009)</Template>
  <TotalTime>9873</TotalTime>
  <Words>2606</Words>
  <Application>Microsoft Office PowerPoint</Application>
  <PresentationFormat>On-screen Show (4:3)</PresentationFormat>
  <Paragraphs>736</Paragraphs>
  <Slides>51</Slides>
  <Notes>6</Notes>
  <HiddenSlides>0</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3" baseType="lpstr">
      <vt:lpstr>CUbiC Template (Fall 2009)</vt:lpstr>
      <vt:lpstr>Equation</vt:lpstr>
      <vt:lpstr>Mediated Social Interpersonal Communication  Evidence-based Understanding of Multimedia Solutions for Enriching Social Situational Awareness</vt:lpstr>
      <vt:lpstr>Scope of this dissertation</vt:lpstr>
      <vt:lpstr>Social Interactions</vt:lpstr>
      <vt:lpstr>SSA in Various Settings</vt:lpstr>
      <vt:lpstr>Case Studies of People who are Blind</vt:lpstr>
      <vt:lpstr>Self-Report Importance of Non-Verbal Cues</vt:lpstr>
      <vt:lpstr>Importance of Social Skills</vt:lpstr>
      <vt:lpstr>Non Verbal Cues</vt:lpstr>
      <vt:lpstr>Visual Non-Verbal Cues in Communication</vt:lpstr>
      <vt:lpstr>Contributions from this Dissertation</vt:lpstr>
      <vt:lpstr>Design Considerations for Social Interaction Aid</vt:lpstr>
      <vt:lpstr>PowerPoint Presentation</vt:lpstr>
      <vt:lpstr>Stereotypic Body Mannerism</vt:lpstr>
      <vt:lpstr>Stereotypy</vt:lpstr>
      <vt:lpstr>Proposed solution</vt:lpstr>
      <vt:lpstr>Features and trianing</vt:lpstr>
      <vt:lpstr>Features and trianing</vt:lpstr>
      <vt:lpstr>Features and trianing</vt:lpstr>
      <vt:lpstr>Features and trianing</vt:lpstr>
      <vt:lpstr>Classifiers &amp; Results</vt:lpstr>
      <vt:lpstr>Identity of the Person</vt:lpstr>
      <vt:lpstr>Person Specific Feature Selection</vt:lpstr>
      <vt:lpstr>Person-Specific Feature Selection</vt:lpstr>
      <vt:lpstr>Proxemics and Gaze</vt:lpstr>
      <vt:lpstr>Social Gaze &amp; Interaction Space</vt:lpstr>
      <vt:lpstr>Face/Person Detection/Tracking</vt:lpstr>
      <vt:lpstr>Modeling Distance &amp; Direction through Face Detection</vt:lpstr>
      <vt:lpstr>Module 1: Color Analysis</vt:lpstr>
      <vt:lpstr>Module 2: Local Conditional Probability Density </vt:lpstr>
      <vt:lpstr>Evidence Aggregation – DS Theory</vt:lpstr>
      <vt:lpstr>Results</vt:lpstr>
      <vt:lpstr>Structured Mode Searching Particle Filter (SMSPF)</vt:lpstr>
      <vt:lpstr>Results – Datasets and Evaluation Metrics</vt:lpstr>
      <vt:lpstr>Results – Example Dataset</vt:lpstr>
      <vt:lpstr>Delivery of Proxemics and Gaze</vt:lpstr>
      <vt:lpstr>Distance &amp; Direction Information Delivery</vt:lpstr>
      <vt:lpstr>Proposed Work</vt:lpstr>
      <vt:lpstr>Facial Expressions and Head Mannerisms </vt:lpstr>
      <vt:lpstr>Vibro-tactile Glove</vt:lpstr>
      <vt:lpstr>Mapping of Basic Expressions</vt:lpstr>
      <vt:lpstr>Initial Results</vt:lpstr>
      <vt:lpstr>Future Work</vt:lpstr>
      <vt:lpstr>Conveying Body Mannerisms</vt:lpstr>
      <vt:lpstr>Computational Model</vt:lpstr>
      <vt:lpstr>HCI vs Proposed System</vt:lpstr>
      <vt:lpstr>Impact - Publications</vt:lpstr>
      <vt:lpstr>Impact – Publications Contd.</vt:lpstr>
      <vt:lpstr>Impact - Outreach</vt:lpstr>
      <vt:lpstr>Impact – Funding Activities</vt:lpstr>
      <vt:lpstr>Time Line</vt:lpstr>
      <vt:lpstr>Thanks</vt:lpstr>
    </vt:vector>
  </TitlesOfParts>
  <Company>ASU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FaceProcessing</dc:creator>
  <cp:lastModifiedBy>Sreekar Krishna</cp:lastModifiedBy>
  <cp:revision>577</cp:revision>
  <dcterms:created xsi:type="dcterms:W3CDTF">2009-10-07T04:34:59Z</dcterms:created>
  <dcterms:modified xsi:type="dcterms:W3CDTF">2011-03-01T06:52:18Z</dcterms:modified>
</cp:coreProperties>
</file>